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52"/>
  </p:notesMasterIdLst>
  <p:sldIdLst>
    <p:sldId id="256" r:id="rId3"/>
    <p:sldId id="258" r:id="rId4"/>
    <p:sldId id="289" r:id="rId5"/>
    <p:sldId id="304" r:id="rId6"/>
    <p:sldId id="305" r:id="rId7"/>
    <p:sldId id="306" r:id="rId8"/>
    <p:sldId id="307" r:id="rId9"/>
    <p:sldId id="309" r:id="rId10"/>
    <p:sldId id="308" r:id="rId11"/>
    <p:sldId id="311" r:id="rId12"/>
    <p:sldId id="310" r:id="rId13"/>
    <p:sldId id="312" r:id="rId14"/>
    <p:sldId id="315" r:id="rId15"/>
    <p:sldId id="313" r:id="rId16"/>
    <p:sldId id="314" r:id="rId17"/>
    <p:sldId id="316" r:id="rId18"/>
    <p:sldId id="317" r:id="rId19"/>
    <p:sldId id="318" r:id="rId20"/>
    <p:sldId id="320" r:id="rId21"/>
    <p:sldId id="319" r:id="rId22"/>
    <p:sldId id="327" r:id="rId23"/>
    <p:sldId id="331" r:id="rId24"/>
    <p:sldId id="332" r:id="rId25"/>
    <p:sldId id="330" r:id="rId26"/>
    <p:sldId id="333" r:id="rId27"/>
    <p:sldId id="321" r:id="rId28"/>
    <p:sldId id="324" r:id="rId29"/>
    <p:sldId id="325" r:id="rId30"/>
    <p:sldId id="326" r:id="rId31"/>
    <p:sldId id="334" r:id="rId32"/>
    <p:sldId id="335" r:id="rId33"/>
    <p:sldId id="336" r:id="rId34"/>
    <p:sldId id="337" r:id="rId35"/>
    <p:sldId id="338" r:id="rId36"/>
    <p:sldId id="339" r:id="rId37"/>
    <p:sldId id="340" r:id="rId38"/>
    <p:sldId id="341" r:id="rId39"/>
    <p:sldId id="342" r:id="rId40"/>
    <p:sldId id="343" r:id="rId41"/>
    <p:sldId id="344" r:id="rId42"/>
    <p:sldId id="345" r:id="rId43"/>
    <p:sldId id="346" r:id="rId44"/>
    <p:sldId id="347" r:id="rId45"/>
    <p:sldId id="348" r:id="rId46"/>
    <p:sldId id="349" r:id="rId47"/>
    <p:sldId id="350" r:id="rId48"/>
    <p:sldId id="351" r:id="rId49"/>
    <p:sldId id="352" r:id="rId50"/>
    <p:sldId id="353" r:id="rId51"/>
  </p:sldIdLst>
  <p:sldSz cx="9144000" cy="6858000" type="screen4x3"/>
  <p:notesSz cx="9872663" cy="67421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IRADO CHAPIN, M. LUISA" initials="GCML" lastIdx="5" clrIdx="0">
    <p:extLst>
      <p:ext uri="{19B8F6BF-5375-455C-9EA6-DF929625EA0E}">
        <p15:presenceInfo xmlns:p15="http://schemas.microsoft.com/office/powerpoint/2012/main" userId="S-1-5-21-4086157-512822634-1366981219-414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9900CC"/>
    <a:srgbClr val="990033"/>
    <a:srgbClr val="FF9900"/>
    <a:srgbClr val="FFFFFF"/>
    <a:srgbClr val="FFFF00"/>
    <a:srgbClr val="808080"/>
    <a:srgbClr val="FFCC99"/>
    <a:srgbClr val="FF993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5" autoAdjust="0"/>
    <p:restoredTop sz="79336" autoAdjust="0"/>
  </p:normalViewPr>
  <p:slideViewPr>
    <p:cSldViewPr snapToGrid="0">
      <p:cViewPr varScale="1">
        <p:scale>
          <a:sx n="86" d="100"/>
          <a:sy n="86" d="100"/>
        </p:scale>
        <p:origin x="684" y="60"/>
      </p:cViewPr>
      <p:guideLst/>
    </p:cSldViewPr>
  </p:slideViewPr>
  <p:outlineViewPr>
    <p:cViewPr>
      <p:scale>
        <a:sx n="33" d="100"/>
        <a:sy n="33" d="100"/>
      </p:scale>
      <p:origin x="0" y="-16404"/>
    </p:cViewPr>
  </p:outlineViewPr>
  <p:notesTextViewPr>
    <p:cViewPr>
      <p:scale>
        <a:sx n="1" d="1"/>
        <a:sy n="1" d="1"/>
      </p:scale>
      <p:origin x="0" y="0"/>
    </p:cViewPr>
  </p:notesTextViewPr>
  <p:notesViewPr>
    <p:cSldViewPr snapToGrid="0">
      <p:cViewPr varScale="1">
        <p:scale>
          <a:sx n="83" d="100"/>
          <a:sy n="83" d="100"/>
        </p:scale>
        <p:origin x="201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4278154" cy="338277"/>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5592224" y="0"/>
            <a:ext cx="4278154" cy="338277"/>
          </a:xfrm>
          <a:prstGeom prst="rect">
            <a:avLst/>
          </a:prstGeom>
        </p:spPr>
        <p:txBody>
          <a:bodyPr vert="horz" lIns="91440" tIns="45720" rIns="91440" bIns="45720" rtlCol="0"/>
          <a:lstStyle>
            <a:lvl1pPr algn="r">
              <a:defRPr sz="1200"/>
            </a:lvl1pPr>
          </a:lstStyle>
          <a:p>
            <a:fld id="{62690306-5AFA-4DFF-8977-F73307E28CE8}" type="datetimeFigureOut">
              <a:rPr lang="es-ES" smtClean="0"/>
              <a:t>15/01/2018</a:t>
            </a:fld>
            <a:endParaRPr lang="es-ES"/>
          </a:p>
        </p:txBody>
      </p:sp>
      <p:sp>
        <p:nvSpPr>
          <p:cNvPr id="4" name="Marcador de imagen de diapositiva 3"/>
          <p:cNvSpPr>
            <a:spLocks noGrp="1" noRot="1" noChangeAspect="1"/>
          </p:cNvSpPr>
          <p:nvPr>
            <p:ph type="sldImg" idx="2"/>
          </p:nvPr>
        </p:nvSpPr>
        <p:spPr>
          <a:xfrm>
            <a:off x="3419475" y="842963"/>
            <a:ext cx="3033713" cy="2274887"/>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987267" y="3244642"/>
            <a:ext cx="7898130" cy="2654707"/>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6403837"/>
            <a:ext cx="4278154" cy="338276"/>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5592224" y="6403837"/>
            <a:ext cx="4278154" cy="338276"/>
          </a:xfrm>
          <a:prstGeom prst="rect">
            <a:avLst/>
          </a:prstGeom>
        </p:spPr>
        <p:txBody>
          <a:bodyPr vert="horz" lIns="91440" tIns="45720" rIns="91440" bIns="45720" rtlCol="0" anchor="b"/>
          <a:lstStyle>
            <a:lvl1pPr algn="r">
              <a:defRPr sz="1200"/>
            </a:lvl1pPr>
          </a:lstStyle>
          <a:p>
            <a:fld id="{6FB7B300-EE01-4D4B-869C-E412B79992ED}" type="slidenum">
              <a:rPr lang="es-ES" smtClean="0"/>
              <a:t>‹Nº›</a:t>
            </a:fld>
            <a:endParaRPr lang="es-ES"/>
          </a:p>
        </p:txBody>
      </p:sp>
    </p:spTree>
    <p:extLst>
      <p:ext uri="{BB962C8B-B14F-4D97-AF65-F5344CB8AC3E}">
        <p14:creationId xmlns:p14="http://schemas.microsoft.com/office/powerpoint/2010/main" val="3989180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6FB7B300-EE01-4D4B-869C-E412B79992ED}" type="slidenum">
              <a:rPr lang="es-ES" smtClean="0"/>
              <a:t>1</a:t>
            </a:fld>
            <a:endParaRPr lang="es-ES"/>
          </a:p>
        </p:txBody>
      </p:sp>
    </p:spTree>
    <p:extLst>
      <p:ext uri="{BB962C8B-B14F-4D97-AF65-F5344CB8AC3E}">
        <p14:creationId xmlns:p14="http://schemas.microsoft.com/office/powerpoint/2010/main" val="3684070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endParaRPr lang="es-ES" sz="1200" b="1"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6FB7B300-EE01-4D4B-869C-E412B79992ED}" type="slidenum">
              <a:rPr lang="es-ES" smtClean="0"/>
              <a:t>10</a:t>
            </a:fld>
            <a:endParaRPr lang="es-ES"/>
          </a:p>
        </p:txBody>
      </p:sp>
    </p:spTree>
    <p:extLst>
      <p:ext uri="{BB962C8B-B14F-4D97-AF65-F5344CB8AC3E}">
        <p14:creationId xmlns:p14="http://schemas.microsoft.com/office/powerpoint/2010/main" val="1070421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ES_tradnl" sz="1200" b="1" kern="1200" dirty="0" smtClean="0">
                <a:solidFill>
                  <a:schemeClr val="tx1"/>
                </a:solidFill>
                <a:effectLst/>
                <a:latin typeface="+mn-lt"/>
                <a:ea typeface="+mn-ea"/>
                <a:cs typeface="+mn-cs"/>
              </a:rPr>
              <a:t>Derecho </a:t>
            </a:r>
            <a:r>
              <a:rPr lang="es-ES_tradnl" sz="1200" kern="1200" dirty="0" smtClean="0">
                <a:solidFill>
                  <a:schemeClr val="tx1"/>
                </a:solidFill>
                <a:effectLst/>
                <a:latin typeface="+mn-lt"/>
                <a:ea typeface="+mn-ea"/>
                <a:cs typeface="+mn-cs"/>
              </a:rPr>
              <a:t>de interesado a </a:t>
            </a:r>
            <a:r>
              <a:rPr lang="es-ES_tradnl" sz="1200" b="1" kern="1200" dirty="0" smtClean="0">
                <a:solidFill>
                  <a:schemeClr val="tx1"/>
                </a:solidFill>
                <a:effectLst/>
                <a:latin typeface="+mn-lt"/>
                <a:ea typeface="+mn-ea"/>
                <a:cs typeface="+mn-cs"/>
              </a:rPr>
              <a:t>consultar electrónicamente </a:t>
            </a:r>
            <a:r>
              <a:rPr lang="es-ES_tradnl" sz="1200" kern="1200" dirty="0" smtClean="0">
                <a:solidFill>
                  <a:schemeClr val="tx1"/>
                </a:solidFill>
                <a:effectLst/>
                <a:latin typeface="+mn-lt"/>
                <a:ea typeface="+mn-ea"/>
                <a:cs typeface="+mn-cs"/>
              </a:rPr>
              <a:t>su </a:t>
            </a:r>
            <a:r>
              <a:rPr lang="es-ES_tradnl" sz="1200" b="1" kern="1200" dirty="0" smtClean="0">
                <a:solidFill>
                  <a:schemeClr val="tx1"/>
                </a:solidFill>
                <a:effectLst/>
                <a:latin typeface="+mn-lt"/>
                <a:ea typeface="+mn-ea"/>
                <a:cs typeface="+mn-cs"/>
              </a:rPr>
              <a:t>expediente</a:t>
            </a:r>
            <a:r>
              <a:rPr lang="es-ES_tradnl" sz="1200" kern="1200" dirty="0" smtClean="0">
                <a:solidFill>
                  <a:schemeClr val="tx1"/>
                </a:solidFill>
                <a:effectLst/>
                <a:latin typeface="+mn-lt"/>
                <a:ea typeface="+mn-ea"/>
                <a:cs typeface="+mn-cs"/>
              </a:rPr>
              <a:t> y los </a:t>
            </a:r>
            <a:r>
              <a:rPr lang="es-ES_tradnl" sz="1200" b="1" kern="1200" dirty="0" smtClean="0">
                <a:solidFill>
                  <a:schemeClr val="tx1"/>
                </a:solidFill>
                <a:effectLst/>
                <a:latin typeface="+mn-lt"/>
                <a:ea typeface="+mn-ea"/>
                <a:cs typeface="+mn-cs"/>
              </a:rPr>
              <a:t>documentos que lo conforman</a:t>
            </a:r>
            <a:r>
              <a:rPr lang="es-ES_tradnl" sz="1200" kern="1200" dirty="0" smtClean="0">
                <a:solidFill>
                  <a:schemeClr val="tx1"/>
                </a:solidFill>
                <a:effectLst/>
                <a:latin typeface="+mn-lt"/>
                <a:ea typeface="+mn-ea"/>
                <a:cs typeface="+mn-cs"/>
              </a:rPr>
              <a:t>, a saber </a:t>
            </a:r>
            <a:r>
              <a:rPr lang="es-ES_tradnl" sz="1200" b="1" kern="1200" dirty="0" smtClean="0">
                <a:solidFill>
                  <a:schemeClr val="tx1"/>
                </a:solidFill>
                <a:effectLst/>
                <a:latin typeface="+mn-lt"/>
                <a:ea typeface="+mn-ea"/>
                <a:cs typeface="+mn-cs"/>
              </a:rPr>
              <a:t>quién lo tramita </a:t>
            </a:r>
            <a:r>
              <a:rPr lang="es-ES_tradnl" sz="1200" kern="1200" dirty="0" smtClean="0">
                <a:solidFill>
                  <a:schemeClr val="tx1"/>
                </a:solidFill>
                <a:effectLst/>
                <a:latin typeface="+mn-lt"/>
                <a:ea typeface="+mn-ea"/>
                <a:cs typeface="+mn-cs"/>
              </a:rPr>
              <a:t>y en qué </a:t>
            </a:r>
            <a:r>
              <a:rPr lang="es-ES_tradnl" sz="1200" b="1" kern="1200" dirty="0" smtClean="0">
                <a:solidFill>
                  <a:schemeClr val="tx1"/>
                </a:solidFill>
                <a:effectLst/>
                <a:latin typeface="+mn-lt"/>
                <a:ea typeface="+mn-ea"/>
                <a:cs typeface="+mn-cs"/>
              </a:rPr>
              <a:t>plazos</a:t>
            </a:r>
            <a:r>
              <a:rPr lang="es-ES_tradnl" sz="1200" kern="1200" dirty="0" smtClean="0">
                <a:solidFill>
                  <a:schemeClr val="tx1"/>
                </a:solidFill>
                <a:effectLst/>
                <a:latin typeface="+mn-lt"/>
                <a:ea typeface="+mn-ea"/>
                <a:cs typeface="+mn-cs"/>
              </a:rPr>
              <a:t>. </a:t>
            </a:r>
          </a:p>
          <a:p>
            <a:pPr marL="171450" indent="-171450">
              <a:buFont typeface="Arial" panose="020B0604020202020204" pitchFamily="34" charset="0"/>
              <a:buChar char="•"/>
            </a:pPr>
            <a:endParaRPr lang="es-ES_tradnl" sz="1200" b="1"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200" kern="1200" dirty="0" smtClean="0">
                <a:solidFill>
                  <a:schemeClr val="tx1"/>
                </a:solidFill>
                <a:effectLst/>
                <a:latin typeface="+mn-lt"/>
                <a:ea typeface="+mn-ea"/>
                <a:cs typeface="+mn-cs"/>
              </a:rPr>
              <a:t>Para poder llevar a la práctica la consulta de expedientes en la CARM es necesario establecer </a:t>
            </a:r>
            <a:r>
              <a:rPr lang="es-ES_tradnl" sz="1200" b="1" kern="1200" dirty="0" smtClean="0">
                <a:solidFill>
                  <a:schemeClr val="tx1"/>
                </a:solidFill>
                <a:effectLst/>
                <a:latin typeface="+mn-lt"/>
                <a:ea typeface="+mn-ea"/>
                <a:cs typeface="+mn-cs"/>
              </a:rPr>
              <a:t>criterios comunes </a:t>
            </a:r>
            <a:r>
              <a:rPr lang="es-ES_tradnl" sz="1200" kern="1200" dirty="0" smtClean="0">
                <a:solidFill>
                  <a:schemeClr val="tx1"/>
                </a:solidFill>
                <a:effectLst/>
                <a:latin typeface="+mn-lt"/>
                <a:ea typeface="+mn-ea"/>
                <a:cs typeface="+mn-cs"/>
              </a:rPr>
              <a:t>y realizar una importante </a:t>
            </a:r>
            <a:r>
              <a:rPr lang="es-ES_tradnl" sz="1200" b="1" kern="1200" dirty="0" smtClean="0">
                <a:solidFill>
                  <a:schemeClr val="tx1"/>
                </a:solidFill>
                <a:effectLst/>
                <a:latin typeface="+mn-lt"/>
                <a:ea typeface="+mn-ea"/>
                <a:cs typeface="+mn-cs"/>
              </a:rPr>
              <a:t>normalización de documentos</a:t>
            </a:r>
            <a:r>
              <a:rPr lang="es-ES_tradnl" sz="1200" kern="1200" dirty="0" smtClean="0">
                <a:solidFill>
                  <a:schemeClr val="tx1"/>
                </a:solidFill>
                <a:effectLst/>
                <a:latin typeface="+mn-lt"/>
                <a:ea typeface="+mn-ea"/>
                <a:cs typeface="+mn-cs"/>
              </a:rPr>
              <a:t>. Con ello se pretende facilitar al ciudadano una </a:t>
            </a:r>
            <a:r>
              <a:rPr lang="es-ES_tradnl" sz="1200" b="1" kern="1200" dirty="0" smtClean="0">
                <a:solidFill>
                  <a:schemeClr val="tx1"/>
                </a:solidFill>
                <a:effectLst/>
                <a:latin typeface="+mn-lt"/>
                <a:ea typeface="+mn-ea"/>
                <a:cs typeface="+mn-cs"/>
              </a:rPr>
              <a:t>visión homogénea de sus expedientes</a:t>
            </a:r>
            <a:r>
              <a:rPr lang="es-ES_tradnl" sz="1200" kern="1200" dirty="0" smtClean="0">
                <a:solidFill>
                  <a:schemeClr val="tx1"/>
                </a:solidFill>
                <a:effectLst/>
                <a:latin typeface="+mn-lt"/>
                <a:ea typeface="+mn-ea"/>
                <a:cs typeface="+mn-cs"/>
              </a:rPr>
              <a:t>, con independencia del departamento tramitador y de la aplicación que lo gestiona.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_tradnl"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1" i="0" kern="1200" dirty="0" smtClean="0">
                <a:solidFill>
                  <a:schemeClr val="tx1"/>
                </a:solidFill>
                <a:effectLst/>
                <a:latin typeface="+mn-lt"/>
                <a:ea typeface="+mn-ea"/>
                <a:cs typeface="+mn-cs"/>
              </a:rPr>
              <a:t>Sensibilidad y nivel de acceso</a:t>
            </a:r>
            <a:r>
              <a:rPr lang="es-ES" sz="1200" i="0" kern="1200" dirty="0" smtClean="0">
                <a:solidFill>
                  <a:schemeClr val="tx1"/>
                </a:solidFill>
                <a:effectLst/>
                <a:latin typeface="+mn-lt"/>
                <a:ea typeface="+mn-ea"/>
                <a:cs typeface="+mn-cs"/>
              </a:rPr>
              <a:t>. El acceso a los documentos y expedientes electrónicos estará sometido a un </a:t>
            </a:r>
            <a:r>
              <a:rPr lang="es-ES" sz="1200" b="1" i="0" kern="1200" dirty="0" smtClean="0">
                <a:solidFill>
                  <a:schemeClr val="tx1"/>
                </a:solidFill>
                <a:effectLst/>
                <a:latin typeface="+mn-lt"/>
                <a:ea typeface="+mn-ea"/>
                <a:cs typeface="+mn-cs"/>
              </a:rPr>
              <a:t>control de acceso </a:t>
            </a:r>
            <a:r>
              <a:rPr lang="es-ES" sz="1200" i="0" kern="1200" dirty="0" smtClean="0">
                <a:solidFill>
                  <a:schemeClr val="tx1"/>
                </a:solidFill>
                <a:effectLst/>
                <a:latin typeface="+mn-lt"/>
                <a:ea typeface="+mn-ea"/>
                <a:cs typeface="+mn-cs"/>
              </a:rPr>
              <a:t>en función de la </a:t>
            </a:r>
            <a:r>
              <a:rPr lang="es-ES" sz="1200" b="1" i="0" kern="1200" dirty="0" smtClean="0">
                <a:solidFill>
                  <a:schemeClr val="tx1"/>
                </a:solidFill>
                <a:effectLst/>
                <a:latin typeface="+mn-lt"/>
                <a:ea typeface="+mn-ea"/>
                <a:cs typeface="+mn-cs"/>
              </a:rPr>
              <a:t>calificación de la información</a:t>
            </a:r>
            <a:r>
              <a:rPr lang="es-ES" sz="1200" i="0" kern="1200" dirty="0" smtClean="0">
                <a:solidFill>
                  <a:schemeClr val="tx1"/>
                </a:solidFill>
                <a:effectLst/>
                <a:latin typeface="+mn-lt"/>
                <a:ea typeface="+mn-ea"/>
                <a:cs typeface="+mn-cs"/>
              </a:rPr>
              <a:t> y de los </a:t>
            </a:r>
            <a:r>
              <a:rPr lang="es-ES" sz="1200" b="1" i="0" kern="1200" dirty="0" smtClean="0">
                <a:solidFill>
                  <a:schemeClr val="tx1"/>
                </a:solidFill>
                <a:effectLst/>
                <a:latin typeface="+mn-lt"/>
                <a:ea typeface="+mn-ea"/>
                <a:cs typeface="+mn-cs"/>
              </a:rPr>
              <a:t>permisos y responsabilidades </a:t>
            </a:r>
            <a:r>
              <a:rPr lang="es-ES" sz="1200" i="0" kern="1200" dirty="0" smtClean="0">
                <a:solidFill>
                  <a:schemeClr val="tx1"/>
                </a:solidFill>
                <a:effectLst/>
                <a:latin typeface="+mn-lt"/>
                <a:ea typeface="+mn-ea"/>
                <a:cs typeface="+mn-cs"/>
              </a:rPr>
              <a:t>asignados </a:t>
            </a:r>
            <a:r>
              <a:rPr lang="es-ES" sz="1200" b="1" i="0" kern="1200" dirty="0" smtClean="0">
                <a:solidFill>
                  <a:schemeClr val="tx1"/>
                </a:solidFill>
                <a:effectLst/>
                <a:latin typeface="+mn-lt"/>
                <a:ea typeface="+mn-ea"/>
                <a:cs typeface="+mn-cs"/>
              </a:rPr>
              <a:t>a quien vaya a acceder</a:t>
            </a:r>
            <a:r>
              <a:rPr lang="es-ES" sz="1200" i="0" kern="1200" dirty="0" smtClean="0">
                <a:solidFill>
                  <a:schemeClr val="tx1"/>
                </a:solidFill>
                <a:effectLst/>
                <a:latin typeface="+mn-lt"/>
                <a:ea typeface="+mn-ea"/>
                <a:cs typeface="+mn-cs"/>
              </a:rPr>
              <a:t>, y contemplará la </a:t>
            </a:r>
            <a:r>
              <a:rPr lang="es-ES" sz="1200" b="1" i="0" kern="1200" dirty="0" smtClean="0">
                <a:solidFill>
                  <a:schemeClr val="tx1"/>
                </a:solidFill>
                <a:effectLst/>
                <a:latin typeface="+mn-lt"/>
                <a:ea typeface="+mn-ea"/>
                <a:cs typeface="+mn-cs"/>
              </a:rPr>
              <a:t>trazabilidad de las acciones </a:t>
            </a:r>
            <a:r>
              <a:rPr lang="es-ES" sz="1200" i="0" kern="1200" dirty="0" smtClean="0">
                <a:solidFill>
                  <a:schemeClr val="tx1"/>
                </a:solidFill>
                <a:effectLst/>
                <a:latin typeface="+mn-lt"/>
                <a:ea typeface="+mn-ea"/>
                <a:cs typeface="+mn-cs"/>
              </a:rPr>
              <a:t>que se realicen sobre cada uno de los </a:t>
            </a:r>
            <a:r>
              <a:rPr lang="es-ES" sz="1200" b="1" i="0" kern="1200" dirty="0" smtClean="0">
                <a:solidFill>
                  <a:schemeClr val="tx1"/>
                </a:solidFill>
                <a:effectLst/>
                <a:latin typeface="+mn-lt"/>
                <a:ea typeface="+mn-ea"/>
                <a:cs typeface="+mn-cs"/>
              </a:rPr>
              <a:t>documentos y expedientes electrónicos</a:t>
            </a:r>
            <a:r>
              <a:rPr lang="es-ES" sz="1200" i="1" kern="1200" dirty="0" smtClean="0">
                <a:solidFill>
                  <a:schemeClr val="tx1"/>
                </a:solidFill>
                <a:effectLst/>
                <a:latin typeface="+mn-lt"/>
                <a:ea typeface="+mn-ea"/>
                <a:cs typeface="+mn-cs"/>
              </a:rPr>
              <a:t>.</a:t>
            </a:r>
            <a:endParaRPr lang="es-E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s-ES" sz="1200" b="1"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6FB7B300-EE01-4D4B-869C-E412B79992ED}" type="slidenum">
              <a:rPr lang="es-ES" smtClean="0"/>
              <a:t>11</a:t>
            </a:fld>
            <a:endParaRPr lang="es-ES"/>
          </a:p>
        </p:txBody>
      </p:sp>
    </p:spTree>
    <p:extLst>
      <p:ext uri="{BB962C8B-B14F-4D97-AF65-F5344CB8AC3E}">
        <p14:creationId xmlns:p14="http://schemas.microsoft.com/office/powerpoint/2010/main" val="1110554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endParaRPr lang="es-ES" sz="1200" b="1"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6FB7B300-EE01-4D4B-869C-E412B79992ED}" type="slidenum">
              <a:rPr lang="es-ES" smtClean="0"/>
              <a:t>12</a:t>
            </a:fld>
            <a:endParaRPr lang="es-ES"/>
          </a:p>
        </p:txBody>
      </p:sp>
    </p:spTree>
    <p:extLst>
      <p:ext uri="{BB962C8B-B14F-4D97-AF65-F5344CB8AC3E}">
        <p14:creationId xmlns:p14="http://schemas.microsoft.com/office/powerpoint/2010/main" val="390193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lgn="just"/>
            <a:r>
              <a:rPr lang="es-ES_tradnl" sz="1200" kern="1200" dirty="0" smtClean="0">
                <a:solidFill>
                  <a:schemeClr val="tx1"/>
                </a:solidFill>
                <a:effectLst/>
                <a:latin typeface="+mn-lt"/>
                <a:ea typeface="+mn-ea"/>
                <a:cs typeface="+mn-cs"/>
              </a:rPr>
              <a:t>En el caso de acreditación de la </a:t>
            </a:r>
            <a:r>
              <a:rPr lang="es-ES_tradnl" sz="1200" b="1" kern="1200" dirty="0" smtClean="0">
                <a:solidFill>
                  <a:schemeClr val="tx1"/>
                </a:solidFill>
                <a:effectLst/>
                <a:latin typeface="+mn-lt"/>
                <a:ea typeface="+mn-ea"/>
                <a:cs typeface="+mn-cs"/>
              </a:rPr>
              <a:t>representación</a:t>
            </a:r>
            <a:r>
              <a:rPr lang="es-ES_tradnl" sz="1200" b="1" kern="1200" baseline="0" dirty="0" smtClean="0">
                <a:solidFill>
                  <a:schemeClr val="tx1"/>
                </a:solidFill>
                <a:effectLst/>
                <a:latin typeface="+mn-lt"/>
                <a:ea typeface="+mn-ea"/>
                <a:cs typeface="+mn-cs"/>
              </a:rPr>
              <a:t> por documentos adjuntos</a:t>
            </a:r>
            <a:r>
              <a:rPr lang="es-ES_tradnl" sz="1200" kern="1200" baseline="0" dirty="0" smtClean="0">
                <a:solidFill>
                  <a:schemeClr val="tx1"/>
                </a:solidFill>
                <a:effectLst/>
                <a:latin typeface="+mn-lt"/>
                <a:ea typeface="+mn-ea"/>
                <a:cs typeface="+mn-cs"/>
              </a:rPr>
              <a:t>, e</a:t>
            </a:r>
            <a:r>
              <a:rPr lang="es-ES_tradnl" sz="1200" kern="1200" dirty="0" smtClean="0">
                <a:solidFill>
                  <a:schemeClr val="tx1"/>
                </a:solidFill>
                <a:effectLst/>
                <a:latin typeface="+mn-lt"/>
                <a:ea typeface="+mn-ea"/>
                <a:cs typeface="+mn-cs"/>
              </a:rPr>
              <a:t>l gestor debería especificar en la ayuda del procedimiento qué documentos son necesarios para acreditar la representación y le corresponderá a él su </a:t>
            </a:r>
            <a:r>
              <a:rPr lang="es-ES_tradnl" sz="1200" b="1" kern="1200" dirty="0" smtClean="0">
                <a:solidFill>
                  <a:schemeClr val="tx1"/>
                </a:solidFill>
                <a:effectLst/>
                <a:latin typeface="+mn-lt"/>
                <a:ea typeface="+mn-ea"/>
                <a:cs typeface="+mn-cs"/>
              </a:rPr>
              <a:t>verificación en el proceso de gestión de la tramitación del procedimiento, no puede realizarse en el momento de la presentación de la solicitud</a:t>
            </a:r>
            <a:r>
              <a:rPr lang="es-ES_tradnl" sz="1200" kern="1200" dirty="0" smtClean="0">
                <a:solidFill>
                  <a:schemeClr val="tx1"/>
                </a:solidFill>
                <a:effectLst/>
                <a:latin typeface="+mn-lt"/>
                <a:ea typeface="+mn-ea"/>
                <a:cs typeface="+mn-cs"/>
              </a:rPr>
              <a:t> de inicio del mismo.</a:t>
            </a:r>
          </a:p>
          <a:p>
            <a:pPr lvl="0" algn="just"/>
            <a:endParaRPr lang="es-ES_tradnl" sz="1200" kern="1200" dirty="0" smtClean="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effectLst/>
                <a:latin typeface="+mn-lt"/>
                <a:ea typeface="+mn-ea"/>
                <a:cs typeface="+mn-cs"/>
              </a:rPr>
              <a:t>El expediente administrativo deberá incorporar la </a:t>
            </a:r>
            <a:r>
              <a:rPr lang="es-ES_tradnl" sz="1200" b="1" kern="1200" dirty="0" smtClean="0">
                <a:solidFill>
                  <a:schemeClr val="tx1"/>
                </a:solidFill>
                <a:effectLst/>
                <a:latin typeface="+mn-lt"/>
                <a:ea typeface="+mn-ea"/>
                <a:cs typeface="+mn-cs"/>
              </a:rPr>
              <a:t>acreditación de la condición de representante </a:t>
            </a:r>
            <a:r>
              <a:rPr lang="es-ES_tradnl" sz="1200" kern="1200" dirty="0" smtClean="0">
                <a:solidFill>
                  <a:schemeClr val="tx1"/>
                </a:solidFill>
                <a:effectLst/>
                <a:latin typeface="+mn-lt"/>
                <a:ea typeface="+mn-ea"/>
                <a:cs typeface="+mn-cs"/>
              </a:rPr>
              <a:t>y de los </a:t>
            </a:r>
            <a:r>
              <a:rPr lang="es-ES_tradnl" sz="1200" b="1" kern="1200" dirty="0" smtClean="0">
                <a:solidFill>
                  <a:schemeClr val="tx1"/>
                </a:solidFill>
                <a:effectLst/>
                <a:latin typeface="+mn-lt"/>
                <a:ea typeface="+mn-ea"/>
                <a:cs typeface="+mn-cs"/>
              </a:rPr>
              <a:t>poderes</a:t>
            </a:r>
            <a:r>
              <a:rPr lang="es-ES_tradnl" sz="1200" kern="1200" dirty="0" smtClean="0">
                <a:solidFill>
                  <a:schemeClr val="tx1"/>
                </a:solidFill>
                <a:effectLst/>
                <a:latin typeface="+mn-lt"/>
                <a:ea typeface="+mn-ea"/>
                <a:cs typeface="+mn-cs"/>
              </a:rPr>
              <a:t> que tiene reconocidos </a:t>
            </a:r>
            <a:r>
              <a:rPr lang="es-ES_tradnl" sz="1200" b="1" kern="1200" dirty="0" smtClean="0">
                <a:solidFill>
                  <a:schemeClr val="tx1"/>
                </a:solidFill>
                <a:effectLst/>
                <a:latin typeface="+mn-lt"/>
                <a:ea typeface="+mn-ea"/>
                <a:cs typeface="+mn-cs"/>
              </a:rPr>
              <a:t>en dicho momento</a:t>
            </a:r>
            <a:r>
              <a:rPr lang="es-ES_tradnl" sz="1200" kern="1200" dirty="0" smtClean="0">
                <a:solidFill>
                  <a:schemeClr val="tx1"/>
                </a:solidFill>
                <a:effectLst/>
                <a:latin typeface="+mn-lt"/>
                <a:ea typeface="+mn-ea"/>
                <a:cs typeface="+mn-cs"/>
              </a:rPr>
              <a:t>. El </a:t>
            </a:r>
            <a:r>
              <a:rPr lang="es-ES_tradnl" sz="1200" b="1" kern="1200" dirty="0" smtClean="0">
                <a:solidFill>
                  <a:schemeClr val="tx1"/>
                </a:solidFill>
                <a:effectLst/>
                <a:latin typeface="+mn-lt"/>
                <a:ea typeface="+mn-ea"/>
                <a:cs typeface="+mn-cs"/>
              </a:rPr>
              <a:t>documento electrónico</a:t>
            </a:r>
            <a:r>
              <a:rPr lang="es-ES_tradnl" sz="1200" kern="1200" dirty="0" smtClean="0">
                <a:solidFill>
                  <a:schemeClr val="tx1"/>
                </a:solidFill>
                <a:effectLst/>
                <a:latin typeface="+mn-lt"/>
                <a:ea typeface="+mn-ea"/>
                <a:cs typeface="+mn-cs"/>
              </a:rPr>
              <a:t> que acredite el </a:t>
            </a:r>
            <a:r>
              <a:rPr lang="es-ES_tradnl" sz="1200" b="1" kern="1200" dirty="0" smtClean="0">
                <a:solidFill>
                  <a:schemeClr val="tx1"/>
                </a:solidFill>
                <a:effectLst/>
                <a:latin typeface="+mn-lt"/>
                <a:ea typeface="+mn-ea"/>
                <a:cs typeface="+mn-cs"/>
              </a:rPr>
              <a:t>resultado de la consulta al registro electrónico de apoderamientos correspondiente </a:t>
            </a:r>
            <a:r>
              <a:rPr lang="es-ES_tradnl" sz="1200" kern="1200" dirty="0" smtClean="0">
                <a:solidFill>
                  <a:schemeClr val="tx1"/>
                </a:solidFill>
                <a:effectLst/>
                <a:latin typeface="+mn-lt"/>
                <a:ea typeface="+mn-ea"/>
                <a:cs typeface="+mn-cs"/>
              </a:rPr>
              <a:t>tendrá la condición de </a:t>
            </a:r>
            <a:r>
              <a:rPr lang="es-ES_tradnl" sz="1200" b="1" kern="1200" dirty="0" smtClean="0">
                <a:solidFill>
                  <a:schemeClr val="tx1"/>
                </a:solidFill>
                <a:effectLst/>
                <a:latin typeface="+mn-lt"/>
                <a:ea typeface="+mn-ea"/>
                <a:cs typeface="+mn-cs"/>
              </a:rPr>
              <a:t>acreditación </a:t>
            </a:r>
            <a:r>
              <a:rPr lang="es-ES_tradnl" sz="1200" kern="1200" dirty="0" smtClean="0">
                <a:solidFill>
                  <a:schemeClr val="tx1"/>
                </a:solidFill>
                <a:effectLst/>
                <a:latin typeface="+mn-lt"/>
                <a:ea typeface="+mn-ea"/>
                <a:cs typeface="+mn-cs"/>
              </a:rPr>
              <a:t>a estos efectos.</a:t>
            </a:r>
            <a:endParaRPr lang="es-ES" sz="1200" kern="1200" dirty="0" smtClean="0">
              <a:solidFill>
                <a:schemeClr val="tx1"/>
              </a:solidFill>
              <a:effectLst/>
              <a:latin typeface="+mn-lt"/>
              <a:ea typeface="+mn-ea"/>
              <a:cs typeface="+mn-cs"/>
            </a:endParaRPr>
          </a:p>
          <a:p>
            <a:pPr lvl="0" algn="just"/>
            <a:endParaRPr lang="es-E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6FB7B300-EE01-4D4B-869C-E412B79992ED}" type="slidenum">
              <a:rPr lang="es-ES" smtClean="0"/>
              <a:t>13</a:t>
            </a:fld>
            <a:endParaRPr lang="es-ES"/>
          </a:p>
        </p:txBody>
      </p:sp>
    </p:spTree>
    <p:extLst>
      <p:ext uri="{BB962C8B-B14F-4D97-AF65-F5344CB8AC3E}">
        <p14:creationId xmlns:p14="http://schemas.microsoft.com/office/powerpoint/2010/main" val="1463762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_tradnl" sz="1200" kern="1200" dirty="0" smtClean="0">
                <a:solidFill>
                  <a:schemeClr val="tx1"/>
                </a:solidFill>
                <a:effectLst/>
                <a:latin typeface="+mn-lt"/>
                <a:ea typeface="+mn-ea"/>
                <a:cs typeface="+mn-cs"/>
              </a:rPr>
              <a:t>La </a:t>
            </a:r>
            <a:r>
              <a:rPr lang="es-ES_tradnl" sz="1200" b="1" kern="1200" dirty="0" smtClean="0">
                <a:solidFill>
                  <a:schemeClr val="tx1"/>
                </a:solidFill>
                <a:effectLst/>
                <a:latin typeface="+mn-lt"/>
                <a:ea typeface="+mn-ea"/>
                <a:cs typeface="+mn-cs"/>
              </a:rPr>
              <a:t>representación de persona jurídica </a:t>
            </a:r>
            <a:r>
              <a:rPr lang="es-ES_tradnl" sz="1200" kern="1200" dirty="0" smtClean="0">
                <a:solidFill>
                  <a:schemeClr val="tx1"/>
                </a:solidFill>
                <a:effectLst/>
                <a:latin typeface="+mn-lt"/>
                <a:ea typeface="+mn-ea"/>
                <a:cs typeface="+mn-cs"/>
              </a:rPr>
              <a:t>es el </a:t>
            </a:r>
            <a:r>
              <a:rPr lang="es-ES_tradnl" sz="1200" b="1" kern="1200" dirty="0" smtClean="0">
                <a:solidFill>
                  <a:schemeClr val="tx1"/>
                </a:solidFill>
                <a:effectLst/>
                <a:latin typeface="+mn-lt"/>
                <a:ea typeface="+mn-ea"/>
                <a:cs typeface="+mn-cs"/>
              </a:rPr>
              <a:t>caso más sencillo</a:t>
            </a:r>
            <a:r>
              <a:rPr lang="es-ES_tradnl" sz="1200" kern="1200" dirty="0" smtClean="0">
                <a:solidFill>
                  <a:schemeClr val="tx1"/>
                </a:solidFill>
                <a:effectLst/>
                <a:latin typeface="+mn-lt"/>
                <a:ea typeface="+mn-ea"/>
                <a:cs typeface="+mn-cs"/>
              </a:rPr>
              <a:t>, utilizando un </a:t>
            </a:r>
            <a:r>
              <a:rPr lang="es-ES_tradnl" sz="1200" b="1" kern="1200" dirty="0" smtClean="0">
                <a:solidFill>
                  <a:schemeClr val="tx1"/>
                </a:solidFill>
                <a:effectLst/>
                <a:latin typeface="+mn-lt"/>
                <a:ea typeface="+mn-ea"/>
                <a:cs typeface="+mn-cs"/>
              </a:rPr>
              <a:t>certificado de representante de persona jurídica</a:t>
            </a:r>
            <a:r>
              <a:rPr lang="es-ES_tradnl" sz="1200" kern="1200" dirty="0" smtClean="0">
                <a:solidFill>
                  <a:schemeClr val="tx1"/>
                </a:solidFill>
                <a:effectLst/>
                <a:latin typeface="+mn-lt"/>
                <a:ea typeface="+mn-ea"/>
                <a:cs typeface="+mn-cs"/>
              </a:rPr>
              <a:t>.</a:t>
            </a:r>
            <a:endParaRPr lang="es-ES" sz="1200" kern="1200" dirty="0" smtClean="0">
              <a:solidFill>
                <a:schemeClr val="tx1"/>
              </a:solidFill>
              <a:effectLst/>
              <a:latin typeface="+mn-lt"/>
              <a:ea typeface="+mn-ea"/>
              <a:cs typeface="+mn-cs"/>
            </a:endParaRPr>
          </a:p>
          <a:p>
            <a:pPr algn="just"/>
            <a:r>
              <a:rPr lang="es-ES_tradnl" sz="1200"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pPr algn="just"/>
            <a:r>
              <a:rPr lang="es-ES_tradnl" sz="1200" kern="1200" dirty="0" smtClean="0">
                <a:solidFill>
                  <a:schemeClr val="tx1"/>
                </a:solidFill>
                <a:effectLst/>
                <a:latin typeface="+mn-lt"/>
                <a:ea typeface="+mn-ea"/>
                <a:cs typeface="+mn-cs"/>
              </a:rPr>
              <a:t>Las otras formas de representación vienen a complicar la identificación del interesado. La presentación de una solicitud la puede realizar un </a:t>
            </a:r>
            <a:r>
              <a:rPr lang="es-ES_tradnl" sz="1200" b="1" kern="1200" dirty="0" smtClean="0">
                <a:solidFill>
                  <a:schemeClr val="tx1"/>
                </a:solidFill>
                <a:effectLst/>
                <a:latin typeface="+mn-lt"/>
                <a:ea typeface="+mn-ea"/>
                <a:cs typeface="+mn-cs"/>
              </a:rPr>
              <a:t>representante</a:t>
            </a:r>
            <a:r>
              <a:rPr lang="es-ES_tradnl" sz="1200" kern="1200" dirty="0" smtClean="0">
                <a:solidFill>
                  <a:schemeClr val="tx1"/>
                </a:solidFill>
                <a:effectLst/>
                <a:latin typeface="+mn-lt"/>
                <a:ea typeface="+mn-ea"/>
                <a:cs typeface="+mn-cs"/>
              </a:rPr>
              <a:t> de un interesado que es una </a:t>
            </a:r>
            <a:r>
              <a:rPr lang="es-ES_tradnl" sz="1200" b="1" kern="1200" dirty="0" smtClean="0">
                <a:solidFill>
                  <a:schemeClr val="tx1"/>
                </a:solidFill>
                <a:effectLst/>
                <a:latin typeface="+mn-lt"/>
                <a:ea typeface="+mn-ea"/>
                <a:cs typeface="+mn-cs"/>
              </a:rPr>
              <a:t>persona física</a:t>
            </a:r>
            <a:r>
              <a:rPr lang="es-ES_tradnl" sz="1200" kern="1200" dirty="0" smtClean="0">
                <a:solidFill>
                  <a:schemeClr val="tx1"/>
                </a:solidFill>
                <a:effectLst/>
                <a:latin typeface="+mn-lt"/>
                <a:ea typeface="+mn-ea"/>
                <a:cs typeface="+mn-cs"/>
              </a:rPr>
              <a:t>. Por tanto hay que </a:t>
            </a:r>
            <a:r>
              <a:rPr lang="es-ES_tradnl" sz="1200" b="1" kern="1200" dirty="0" smtClean="0">
                <a:solidFill>
                  <a:schemeClr val="tx1"/>
                </a:solidFill>
                <a:effectLst/>
                <a:latin typeface="+mn-lt"/>
                <a:ea typeface="+mn-ea"/>
                <a:cs typeface="+mn-cs"/>
              </a:rPr>
              <a:t>identificar al representante </a:t>
            </a:r>
            <a:r>
              <a:rPr lang="es-ES_tradnl" sz="1200" kern="1200" dirty="0" smtClean="0">
                <a:solidFill>
                  <a:schemeClr val="tx1"/>
                </a:solidFill>
                <a:effectLst/>
                <a:latin typeface="+mn-lt"/>
                <a:ea typeface="+mn-ea"/>
                <a:cs typeface="+mn-cs"/>
              </a:rPr>
              <a:t>y </a:t>
            </a:r>
            <a:r>
              <a:rPr lang="es-ES_tradnl" sz="1200" b="1" kern="1200" dirty="0" smtClean="0">
                <a:solidFill>
                  <a:schemeClr val="tx1"/>
                </a:solidFill>
                <a:effectLst/>
                <a:latin typeface="+mn-lt"/>
                <a:ea typeface="+mn-ea"/>
                <a:cs typeface="+mn-cs"/>
              </a:rPr>
              <a:t>verificar que ha sido autorizado por el interesado para representarle </a:t>
            </a:r>
            <a:r>
              <a:rPr lang="es-ES_tradnl" sz="1200" kern="1200" dirty="0" smtClean="0">
                <a:solidFill>
                  <a:schemeClr val="tx1"/>
                </a:solidFill>
                <a:effectLst/>
                <a:latin typeface="+mn-lt"/>
                <a:ea typeface="+mn-ea"/>
                <a:cs typeface="+mn-cs"/>
              </a:rPr>
              <a:t>en este trámite. En el caso </a:t>
            </a:r>
            <a:r>
              <a:rPr lang="es-ES_tradnl" sz="1200" b="1" kern="1200" dirty="0" smtClean="0">
                <a:solidFill>
                  <a:schemeClr val="tx1"/>
                </a:solidFill>
                <a:effectLst/>
                <a:latin typeface="+mn-lt"/>
                <a:ea typeface="+mn-ea"/>
                <a:cs typeface="+mn-cs"/>
              </a:rPr>
              <a:t>de múltiples interesados </a:t>
            </a:r>
            <a:r>
              <a:rPr lang="es-ES_tradnl" sz="1200" kern="1200" dirty="0" smtClean="0">
                <a:solidFill>
                  <a:schemeClr val="tx1"/>
                </a:solidFill>
                <a:effectLst/>
                <a:latin typeface="+mn-lt"/>
                <a:ea typeface="+mn-ea"/>
                <a:cs typeface="+mn-cs"/>
              </a:rPr>
              <a:t>se debe verificar que el </a:t>
            </a:r>
            <a:r>
              <a:rPr lang="es-ES_tradnl" sz="1200" b="1" kern="1200" dirty="0" smtClean="0">
                <a:solidFill>
                  <a:schemeClr val="tx1"/>
                </a:solidFill>
                <a:effectLst/>
                <a:latin typeface="+mn-lt"/>
                <a:ea typeface="+mn-ea"/>
                <a:cs typeface="+mn-cs"/>
              </a:rPr>
              <a:t>representante lo es de todos ellos</a:t>
            </a:r>
            <a:r>
              <a:rPr lang="es-ES_tradnl" sz="1200" kern="1200" dirty="0" smtClean="0">
                <a:solidFill>
                  <a:schemeClr val="tx1"/>
                </a:solidFill>
                <a:effectLst/>
                <a:latin typeface="+mn-lt"/>
                <a:ea typeface="+mn-ea"/>
                <a:cs typeface="+mn-cs"/>
              </a:rPr>
              <a:t>, pues es solo un representante presenta la solicitud electrónica.</a:t>
            </a:r>
            <a:endParaRPr lang="es-ES" sz="1200" kern="1200" dirty="0" smtClean="0">
              <a:solidFill>
                <a:schemeClr val="tx1"/>
              </a:solidFill>
              <a:effectLst/>
              <a:latin typeface="+mn-lt"/>
              <a:ea typeface="+mn-ea"/>
              <a:cs typeface="+mn-cs"/>
            </a:endParaRPr>
          </a:p>
          <a:p>
            <a:pPr algn="just"/>
            <a:r>
              <a:rPr lang="es-ES_tradnl" sz="1200"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pPr algn="just"/>
            <a:r>
              <a:rPr lang="es-ES_tradnl" sz="1200" kern="1200" dirty="0" smtClean="0">
                <a:solidFill>
                  <a:schemeClr val="tx1"/>
                </a:solidFill>
                <a:effectLst/>
                <a:latin typeface="+mn-lt"/>
                <a:ea typeface="+mn-ea"/>
                <a:cs typeface="+mn-cs"/>
              </a:rPr>
              <a:t>Además, esta representación se puede haber inscrito en el registro de representantes de cualquier administración pública española.</a:t>
            </a:r>
          </a:p>
          <a:p>
            <a:pPr algn="just"/>
            <a:endParaRPr lang="es-ES_tradnl" sz="1200" kern="1200" dirty="0" smtClean="0">
              <a:solidFill>
                <a:schemeClr val="tx1"/>
              </a:solidFill>
              <a:effectLst/>
              <a:latin typeface="+mn-lt"/>
              <a:ea typeface="+mn-ea"/>
              <a:cs typeface="+mn-cs"/>
            </a:endParaRPr>
          </a:p>
          <a:p>
            <a:pPr algn="just"/>
            <a:r>
              <a:rPr lang="es-ES_tradnl" sz="1200" kern="1200" dirty="0" smtClean="0">
                <a:solidFill>
                  <a:schemeClr val="tx1"/>
                </a:solidFill>
                <a:effectLst/>
                <a:latin typeface="+mn-lt"/>
                <a:ea typeface="+mn-ea"/>
                <a:cs typeface="+mn-cs"/>
              </a:rPr>
              <a:t>Los </a:t>
            </a:r>
            <a:r>
              <a:rPr lang="es-ES_tradnl" sz="1200" b="1" kern="1200" dirty="0" smtClean="0">
                <a:solidFill>
                  <a:schemeClr val="tx1"/>
                </a:solidFill>
                <a:effectLst/>
                <a:latin typeface="+mn-lt"/>
                <a:ea typeface="+mn-ea"/>
                <a:cs typeface="+mn-cs"/>
              </a:rPr>
              <a:t>registros electrónicos </a:t>
            </a:r>
            <a:r>
              <a:rPr lang="es-ES_tradnl" sz="1200" kern="1200" dirty="0" smtClean="0">
                <a:solidFill>
                  <a:schemeClr val="tx1"/>
                </a:solidFill>
                <a:effectLst/>
                <a:latin typeface="+mn-lt"/>
                <a:ea typeface="+mn-ea"/>
                <a:cs typeface="+mn-cs"/>
              </a:rPr>
              <a:t>generales y particulares </a:t>
            </a:r>
            <a:r>
              <a:rPr lang="es-ES_tradnl" sz="1200" b="1" kern="1200" dirty="0" smtClean="0">
                <a:solidFill>
                  <a:schemeClr val="tx1"/>
                </a:solidFill>
                <a:effectLst/>
                <a:latin typeface="+mn-lt"/>
                <a:ea typeface="+mn-ea"/>
                <a:cs typeface="+mn-cs"/>
              </a:rPr>
              <a:t>de apoderamientos </a:t>
            </a:r>
            <a:r>
              <a:rPr lang="es-ES_tradnl" sz="1200" kern="1200" dirty="0" smtClean="0">
                <a:solidFill>
                  <a:schemeClr val="tx1"/>
                </a:solidFill>
                <a:effectLst/>
                <a:latin typeface="+mn-lt"/>
                <a:ea typeface="+mn-ea"/>
                <a:cs typeface="+mn-cs"/>
              </a:rPr>
              <a:t>pertenecientes a </a:t>
            </a:r>
            <a:r>
              <a:rPr lang="es-ES_tradnl" sz="1200" b="1" kern="1200" dirty="0" smtClean="0">
                <a:solidFill>
                  <a:schemeClr val="tx1"/>
                </a:solidFill>
                <a:effectLst/>
                <a:latin typeface="+mn-lt"/>
                <a:ea typeface="+mn-ea"/>
                <a:cs typeface="+mn-cs"/>
              </a:rPr>
              <a:t>todas y cada una de las Administraciones</a:t>
            </a:r>
            <a:r>
              <a:rPr lang="es-ES_tradnl" sz="1200" kern="1200" dirty="0" smtClean="0">
                <a:solidFill>
                  <a:schemeClr val="tx1"/>
                </a:solidFill>
                <a:effectLst/>
                <a:latin typeface="+mn-lt"/>
                <a:ea typeface="+mn-ea"/>
                <a:cs typeface="+mn-cs"/>
              </a:rPr>
              <a:t>, deberán ser plenamente interoperables entre sí, de modo que se garantice su interconexión, compatibilidad informática, así como la transmisión telemática de las solicitudes, escritos y comunicaciones que se incorporen a los mismos.</a:t>
            </a:r>
            <a:endParaRPr lang="es-ES" sz="1200" kern="1200" dirty="0" smtClean="0">
              <a:solidFill>
                <a:schemeClr val="tx1"/>
              </a:solidFill>
              <a:effectLst/>
              <a:latin typeface="+mn-lt"/>
              <a:ea typeface="+mn-ea"/>
              <a:cs typeface="+mn-cs"/>
            </a:endParaRPr>
          </a:p>
          <a:p>
            <a:pPr algn="just"/>
            <a:r>
              <a:rPr lang="es-ES_tradnl" sz="1200"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pPr algn="just"/>
            <a:r>
              <a:rPr lang="es-ES_tradnl" sz="1200" kern="1200" dirty="0" smtClean="0">
                <a:solidFill>
                  <a:schemeClr val="tx1"/>
                </a:solidFill>
                <a:effectLst/>
                <a:latin typeface="+mn-lt"/>
                <a:ea typeface="+mn-ea"/>
                <a:cs typeface="+mn-cs"/>
              </a:rPr>
              <a:t>En la actualidad el </a:t>
            </a:r>
            <a:r>
              <a:rPr lang="es-ES_tradnl" sz="1200" b="1" kern="1200" dirty="0" smtClean="0">
                <a:solidFill>
                  <a:schemeClr val="tx1"/>
                </a:solidFill>
                <a:effectLst/>
                <a:latin typeface="+mn-lt"/>
                <a:ea typeface="+mn-ea"/>
                <a:cs typeface="+mn-cs"/>
              </a:rPr>
              <a:t>Ministerio de Hacienda y Función Pública está trabajando en la normativa y herramientas </a:t>
            </a:r>
            <a:r>
              <a:rPr lang="es-ES_tradnl" sz="1200" kern="1200" dirty="0" smtClean="0">
                <a:solidFill>
                  <a:schemeClr val="tx1"/>
                </a:solidFill>
                <a:effectLst/>
                <a:latin typeface="+mn-lt"/>
                <a:ea typeface="+mn-ea"/>
                <a:cs typeface="+mn-cs"/>
              </a:rPr>
              <a:t>que permitan hacer estas comprobaciones adecuadas a la ley 39/2015. Se denomina </a:t>
            </a:r>
            <a:r>
              <a:rPr lang="es-ES_tradnl" sz="1200" b="1" kern="1200" dirty="0" smtClean="0">
                <a:solidFill>
                  <a:schemeClr val="tx1"/>
                </a:solidFill>
                <a:effectLst/>
                <a:latin typeface="+mn-lt"/>
                <a:ea typeface="+mn-ea"/>
                <a:cs typeface="+mn-cs"/>
              </a:rPr>
              <a:t>REA (registro electrónico de apoderamientos).</a:t>
            </a:r>
            <a:endParaRPr lang="es-ES" sz="1200" b="1" kern="1200" dirty="0" smtClean="0">
              <a:solidFill>
                <a:schemeClr val="tx1"/>
              </a:solidFill>
              <a:effectLst/>
              <a:latin typeface="+mn-lt"/>
              <a:ea typeface="+mn-ea"/>
              <a:cs typeface="+mn-cs"/>
            </a:endParaRPr>
          </a:p>
          <a:p>
            <a:pPr algn="just"/>
            <a:endParaRPr lang="es-ES" sz="1200" kern="1200" dirty="0" smtClean="0">
              <a:solidFill>
                <a:schemeClr val="tx1"/>
              </a:solidFill>
              <a:effectLst/>
              <a:latin typeface="+mn-lt"/>
              <a:ea typeface="+mn-ea"/>
              <a:cs typeface="+mn-cs"/>
            </a:endParaRPr>
          </a:p>
          <a:p>
            <a:pPr marL="171450" indent="-171450" algn="just">
              <a:buFont typeface="Arial" panose="020B0604020202020204" pitchFamily="34" charset="0"/>
              <a:buChar char="•"/>
            </a:pPr>
            <a:endParaRPr lang="es-ES" sz="1200" b="1" kern="1200" dirty="0" smtClean="0">
              <a:solidFill>
                <a:schemeClr val="tx1"/>
              </a:solidFill>
              <a:effectLst/>
              <a:latin typeface="+mn-lt"/>
              <a:ea typeface="+mn-ea"/>
              <a:cs typeface="+mn-cs"/>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sz="1200" kern="1200" dirty="0" smtClean="0">
              <a:solidFill>
                <a:schemeClr val="tx1"/>
              </a:solidFill>
              <a:effectLst/>
              <a:latin typeface="+mn-lt"/>
              <a:ea typeface="+mn-ea"/>
              <a:cs typeface="+mn-cs"/>
            </a:endParaRPr>
          </a:p>
          <a:p>
            <a:pPr marL="171450" indent="-171450" algn="just">
              <a:buFont typeface="Arial" panose="020B0604020202020204" pitchFamily="34" charset="0"/>
              <a:buChar char="•"/>
            </a:pPr>
            <a:endParaRPr lang="es-ES" sz="1200" b="1"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6FB7B300-EE01-4D4B-869C-E412B79992ED}" type="slidenum">
              <a:rPr lang="es-ES" smtClean="0"/>
              <a:t>14</a:t>
            </a:fld>
            <a:endParaRPr lang="es-ES"/>
          </a:p>
        </p:txBody>
      </p:sp>
    </p:spTree>
    <p:extLst>
      <p:ext uri="{BB962C8B-B14F-4D97-AF65-F5344CB8AC3E}">
        <p14:creationId xmlns:p14="http://schemas.microsoft.com/office/powerpoint/2010/main" val="177576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endParaRPr lang="es-ES" sz="1200" b="1"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6FB7B300-EE01-4D4B-869C-E412B79992ED}" type="slidenum">
              <a:rPr lang="es-ES" smtClean="0"/>
              <a:t>15</a:t>
            </a:fld>
            <a:endParaRPr lang="es-ES"/>
          </a:p>
        </p:txBody>
      </p:sp>
    </p:spTree>
    <p:extLst>
      <p:ext uri="{BB962C8B-B14F-4D97-AF65-F5344CB8AC3E}">
        <p14:creationId xmlns:p14="http://schemas.microsoft.com/office/powerpoint/2010/main" val="2604193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kern="1200" dirty="0" smtClean="0">
                <a:solidFill>
                  <a:schemeClr val="tx1"/>
                </a:solidFill>
                <a:effectLst/>
                <a:latin typeface="+mn-lt"/>
                <a:ea typeface="+mn-ea"/>
                <a:cs typeface="+mn-cs"/>
              </a:rPr>
              <a:t>Aunque la </a:t>
            </a:r>
            <a:r>
              <a:rPr lang="es-ES_tradnl" sz="1200" b="1" kern="1200" dirty="0" smtClean="0">
                <a:solidFill>
                  <a:schemeClr val="tx1"/>
                </a:solidFill>
                <a:effectLst/>
                <a:latin typeface="+mn-lt"/>
                <a:ea typeface="+mn-ea"/>
                <a:cs typeface="+mn-cs"/>
              </a:rPr>
              <a:t>representación</a:t>
            </a:r>
            <a:r>
              <a:rPr lang="es-ES_tradnl" sz="1200" kern="1200" dirty="0" smtClean="0">
                <a:solidFill>
                  <a:schemeClr val="tx1"/>
                </a:solidFill>
                <a:effectLst/>
                <a:latin typeface="+mn-lt"/>
                <a:ea typeface="+mn-ea"/>
                <a:cs typeface="+mn-cs"/>
              </a:rPr>
              <a:t> es un tema de </a:t>
            </a:r>
            <a:r>
              <a:rPr lang="es-ES_tradnl" sz="1200" b="1" kern="1200" dirty="0" smtClean="0">
                <a:solidFill>
                  <a:schemeClr val="tx1"/>
                </a:solidFill>
                <a:effectLst/>
                <a:latin typeface="+mn-lt"/>
                <a:ea typeface="+mn-ea"/>
                <a:cs typeface="+mn-cs"/>
              </a:rPr>
              <a:t>gran complejidad</a:t>
            </a:r>
            <a:r>
              <a:rPr lang="es-ES_tradnl" sz="1200" kern="1200" dirty="0" smtClean="0">
                <a:solidFill>
                  <a:schemeClr val="tx1"/>
                </a:solidFill>
                <a:effectLst/>
                <a:latin typeface="+mn-lt"/>
                <a:ea typeface="+mn-ea"/>
                <a:cs typeface="+mn-cs"/>
              </a:rPr>
              <a:t>, la intención del </a:t>
            </a:r>
            <a:r>
              <a:rPr lang="es-ES_tradnl" sz="1200" b="1" kern="1200" dirty="0" smtClean="0">
                <a:solidFill>
                  <a:schemeClr val="tx1"/>
                </a:solidFill>
                <a:effectLst/>
                <a:latin typeface="+mn-lt"/>
                <a:ea typeface="+mn-ea"/>
                <a:cs typeface="+mn-cs"/>
              </a:rPr>
              <a:t>PAECARM </a:t>
            </a:r>
            <a:r>
              <a:rPr lang="es-ES_tradnl" sz="1200" kern="1200" dirty="0" smtClean="0">
                <a:solidFill>
                  <a:schemeClr val="tx1"/>
                </a:solidFill>
                <a:effectLst/>
                <a:latin typeface="+mn-lt"/>
                <a:ea typeface="+mn-ea"/>
                <a:cs typeface="+mn-cs"/>
              </a:rPr>
              <a:t>es que los </a:t>
            </a:r>
            <a:r>
              <a:rPr lang="es-ES_tradnl" sz="1200" b="1" kern="1200" dirty="0" smtClean="0">
                <a:solidFill>
                  <a:schemeClr val="tx1"/>
                </a:solidFill>
                <a:effectLst/>
                <a:latin typeface="+mn-lt"/>
                <a:ea typeface="+mn-ea"/>
                <a:cs typeface="+mn-cs"/>
              </a:rPr>
              <a:t>gestores y técnicos de la CARM se abstraigan de estas comprobaciones</a:t>
            </a:r>
            <a:r>
              <a:rPr lang="es-ES_tradnl" sz="1200" kern="1200" dirty="0" smtClean="0">
                <a:solidFill>
                  <a:schemeClr val="tx1"/>
                </a:solidFill>
                <a:effectLst/>
                <a:latin typeface="+mn-lt"/>
                <a:ea typeface="+mn-ea"/>
                <a:cs typeface="+mn-cs"/>
              </a:rPr>
              <a:t>. Para ello separamos el formulario de solicitud o trámite de la fase de presentación, que es cuando se realizarán todas las comprobaciones requeridas. </a:t>
            </a:r>
            <a:endParaRPr lang="es-E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6FB7B300-EE01-4D4B-869C-E412B79992ED}" type="slidenum">
              <a:rPr lang="es-ES" smtClean="0"/>
              <a:t>16</a:t>
            </a:fld>
            <a:endParaRPr lang="es-ES"/>
          </a:p>
        </p:txBody>
      </p:sp>
    </p:spTree>
    <p:extLst>
      <p:ext uri="{BB962C8B-B14F-4D97-AF65-F5344CB8AC3E}">
        <p14:creationId xmlns:p14="http://schemas.microsoft.com/office/powerpoint/2010/main" val="2754901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 typeface="Arial" panose="020B0604020202020204" pitchFamily="34" charset="0"/>
              <a:buNone/>
            </a:pPr>
            <a:r>
              <a:rPr lang="es-ES" sz="1200" b="0" kern="1200" dirty="0" smtClean="0">
                <a:solidFill>
                  <a:schemeClr val="tx1"/>
                </a:solidFill>
                <a:effectLst/>
                <a:latin typeface="+mn-lt"/>
                <a:ea typeface="+mn-ea"/>
                <a:cs typeface="+mn-cs"/>
              </a:rPr>
              <a:t>Una vez rellenado </a:t>
            </a:r>
            <a:r>
              <a:rPr lang="es-ES" sz="1200" b="0" kern="1200" smtClean="0">
                <a:solidFill>
                  <a:schemeClr val="tx1"/>
                </a:solidFill>
                <a:effectLst/>
                <a:latin typeface="+mn-lt"/>
                <a:ea typeface="+mn-ea"/>
                <a:cs typeface="+mn-cs"/>
              </a:rPr>
              <a:t>el formulario, </a:t>
            </a:r>
            <a:r>
              <a:rPr lang="es-ES" sz="1200" b="0" kern="1200" dirty="0" smtClean="0">
                <a:solidFill>
                  <a:schemeClr val="tx1"/>
                </a:solidFill>
                <a:effectLst/>
                <a:latin typeface="+mn-lt"/>
                <a:ea typeface="+mn-ea"/>
                <a:cs typeface="+mn-cs"/>
              </a:rPr>
              <a:t>deberá especificar su papel en la presentación, que debe especificar, y que puede ser:</a:t>
            </a:r>
          </a:p>
          <a:p>
            <a:pPr marL="457200" lvl="1" indent="0">
              <a:buFont typeface="Arial" panose="020B0604020202020204" pitchFamily="34" charset="0"/>
              <a:buNone/>
            </a:pPr>
            <a:r>
              <a:rPr lang="es-ES" sz="1200" b="0" kern="1200" dirty="0" smtClean="0">
                <a:solidFill>
                  <a:schemeClr val="tx1"/>
                </a:solidFill>
                <a:effectLst/>
                <a:latin typeface="+mn-lt"/>
                <a:ea typeface="+mn-ea"/>
                <a:cs typeface="+mn-cs"/>
              </a:rPr>
              <a:t>1.</a:t>
            </a:r>
            <a:r>
              <a:rPr lang="es-ES" sz="1200" b="0" kern="1200" baseline="0" dirty="0" smtClean="0">
                <a:solidFill>
                  <a:schemeClr val="tx1"/>
                </a:solidFill>
                <a:effectLst/>
                <a:latin typeface="+mn-lt"/>
                <a:ea typeface="+mn-ea"/>
                <a:cs typeface="+mn-cs"/>
              </a:rPr>
              <a:t> </a:t>
            </a:r>
            <a:r>
              <a:rPr lang="es-ES" sz="1200" b="0" kern="1200" dirty="0" smtClean="0">
                <a:solidFill>
                  <a:schemeClr val="tx1"/>
                </a:solidFill>
                <a:effectLst/>
                <a:latin typeface="+mn-lt"/>
                <a:ea typeface="+mn-ea"/>
                <a:cs typeface="+mn-cs"/>
              </a:rPr>
              <a:t>Si actúa en nombre propio, para lo cual deberá coincidir el interesado (solo puede haber uno) con la persona autenticada.</a:t>
            </a:r>
          </a:p>
          <a:p>
            <a:pPr marL="457200" lvl="1" indent="0">
              <a:buFont typeface="Arial" panose="020B0604020202020204" pitchFamily="34" charset="0"/>
              <a:buNone/>
            </a:pPr>
            <a:r>
              <a:rPr lang="es-ES" sz="1200" b="0" kern="1200" dirty="0" smtClean="0">
                <a:solidFill>
                  <a:schemeClr val="tx1"/>
                </a:solidFill>
                <a:effectLst/>
                <a:latin typeface="+mn-lt"/>
                <a:ea typeface="+mn-ea"/>
                <a:cs typeface="+mn-cs"/>
              </a:rPr>
              <a:t>2.</a:t>
            </a:r>
            <a:r>
              <a:rPr lang="es-ES" sz="1200" b="0" kern="1200" baseline="0" dirty="0" smtClean="0">
                <a:solidFill>
                  <a:schemeClr val="tx1"/>
                </a:solidFill>
                <a:effectLst/>
                <a:latin typeface="+mn-lt"/>
                <a:ea typeface="+mn-ea"/>
                <a:cs typeface="+mn-cs"/>
              </a:rPr>
              <a:t> </a:t>
            </a:r>
            <a:r>
              <a:rPr lang="es-ES" sz="1200" b="0" kern="1200" dirty="0" smtClean="0">
                <a:solidFill>
                  <a:schemeClr val="tx1"/>
                </a:solidFill>
                <a:effectLst/>
                <a:latin typeface="+mn-lt"/>
                <a:ea typeface="+mn-ea"/>
                <a:cs typeface="+mn-cs"/>
              </a:rPr>
              <a:t>Si actúa como representante y tiene un certificado de representante de persona jurídica. Se comprobará esta circunstancia mediante el certificado digital.</a:t>
            </a:r>
          </a:p>
          <a:p>
            <a:pPr marL="457200" lvl="1" indent="0">
              <a:buFont typeface="Arial" panose="020B0604020202020204" pitchFamily="34" charset="0"/>
              <a:buNone/>
            </a:pPr>
            <a:r>
              <a:rPr lang="es-ES" sz="1200" b="0" kern="1200" dirty="0" smtClean="0">
                <a:solidFill>
                  <a:schemeClr val="tx1"/>
                </a:solidFill>
                <a:effectLst/>
                <a:latin typeface="+mn-lt"/>
                <a:ea typeface="+mn-ea"/>
                <a:cs typeface="+mn-cs"/>
              </a:rPr>
              <a:t>3.</a:t>
            </a:r>
            <a:r>
              <a:rPr lang="es-ES" sz="1200" b="0" kern="1200" baseline="0" dirty="0" smtClean="0">
                <a:solidFill>
                  <a:schemeClr val="tx1"/>
                </a:solidFill>
                <a:effectLst/>
                <a:latin typeface="+mn-lt"/>
                <a:ea typeface="+mn-ea"/>
                <a:cs typeface="+mn-cs"/>
              </a:rPr>
              <a:t> </a:t>
            </a:r>
            <a:r>
              <a:rPr lang="es-ES" sz="1200" b="0" kern="1200" dirty="0" smtClean="0">
                <a:solidFill>
                  <a:schemeClr val="tx1"/>
                </a:solidFill>
                <a:effectLst/>
                <a:latin typeface="+mn-lt"/>
                <a:ea typeface="+mn-ea"/>
                <a:cs typeface="+mn-cs"/>
              </a:rPr>
              <a:t>Si actúa como representante y está inscrito en el REA. En este caso se verificara si está autorizado para el trámite de presentación, en esa unidad orgánica y para este procedimiento concreto.</a:t>
            </a:r>
          </a:p>
          <a:p>
            <a:pPr marL="457200" lvl="1" indent="0">
              <a:buFont typeface="Arial" panose="020B0604020202020204" pitchFamily="34" charset="0"/>
              <a:buNone/>
            </a:pPr>
            <a:r>
              <a:rPr lang="es-ES" sz="1200" b="0" kern="1200" dirty="0" smtClean="0">
                <a:solidFill>
                  <a:schemeClr val="tx1"/>
                </a:solidFill>
                <a:effectLst/>
                <a:latin typeface="+mn-lt"/>
                <a:ea typeface="+mn-ea"/>
                <a:cs typeface="+mn-cs"/>
              </a:rPr>
              <a:t>4, Si actúa como representante y presenta un documento que lo acredita. En este caso será el gestor que recibe la solicitud quien tendrá que valorar si la acreditación es suficiente y, en caso contrario, requerirle la documentación oportuna.</a:t>
            </a:r>
          </a:p>
          <a:p>
            <a:pPr marL="171450" indent="-171450">
              <a:buFont typeface="Arial" panose="020B0604020202020204" pitchFamily="34" charset="0"/>
              <a:buChar char="•"/>
            </a:pPr>
            <a:endParaRPr lang="es-ES" sz="1200" b="0" kern="1200" dirty="0" smtClean="0">
              <a:solidFill>
                <a:schemeClr val="tx1"/>
              </a:solidFill>
              <a:effectLst/>
              <a:latin typeface="+mn-lt"/>
              <a:ea typeface="+mn-ea"/>
              <a:cs typeface="+mn-cs"/>
            </a:endParaRPr>
          </a:p>
          <a:p>
            <a:pPr marL="0" indent="0">
              <a:buFont typeface="Arial" panose="020B0604020202020204" pitchFamily="34" charset="0"/>
              <a:buNone/>
            </a:pPr>
            <a:r>
              <a:rPr lang="es-ES" sz="1200" b="0" kern="1200" dirty="0" smtClean="0">
                <a:solidFill>
                  <a:schemeClr val="tx1"/>
                </a:solidFill>
                <a:effectLst/>
                <a:latin typeface="+mn-lt"/>
                <a:ea typeface="+mn-ea"/>
                <a:cs typeface="+mn-cs"/>
              </a:rPr>
              <a:t>En este momento es cuando se comprobará la identidad de la persona autenticada (mediante el certificado electrónico)</a:t>
            </a:r>
          </a:p>
          <a:p>
            <a:pPr marL="171450" indent="-171450">
              <a:buFont typeface="Arial" panose="020B0604020202020204" pitchFamily="34" charset="0"/>
              <a:buChar char="•"/>
            </a:pPr>
            <a:endParaRPr lang="es-ES" sz="1200" b="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6FB7B300-EE01-4D4B-869C-E412B79992ED}" type="slidenum">
              <a:rPr lang="es-ES" smtClean="0"/>
              <a:t>17</a:t>
            </a:fld>
            <a:endParaRPr lang="es-ES"/>
          </a:p>
        </p:txBody>
      </p:sp>
    </p:spTree>
    <p:extLst>
      <p:ext uri="{BB962C8B-B14F-4D97-AF65-F5344CB8AC3E}">
        <p14:creationId xmlns:p14="http://schemas.microsoft.com/office/powerpoint/2010/main" val="1349740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spcAft>
                <a:spcPts val="300"/>
              </a:spcAft>
              <a:buFont typeface="Arial" panose="020B0604020202020204" pitchFamily="34" charset="0"/>
              <a:buNone/>
            </a:pPr>
            <a:endParaRPr lang="es-ES" dirty="0"/>
          </a:p>
        </p:txBody>
      </p:sp>
      <p:sp>
        <p:nvSpPr>
          <p:cNvPr id="4" name="Marcador de número de diapositiva 3"/>
          <p:cNvSpPr>
            <a:spLocks noGrp="1"/>
          </p:cNvSpPr>
          <p:nvPr>
            <p:ph type="sldNum" sz="quarter" idx="10"/>
          </p:nvPr>
        </p:nvSpPr>
        <p:spPr/>
        <p:txBody>
          <a:bodyPr/>
          <a:lstStyle/>
          <a:p>
            <a:fld id="{6FB7B300-EE01-4D4B-869C-E412B79992ED}" type="slidenum">
              <a:rPr lang="es-ES" smtClean="0"/>
              <a:t>18</a:t>
            </a:fld>
            <a:endParaRPr lang="es-ES"/>
          </a:p>
        </p:txBody>
      </p:sp>
    </p:spTree>
    <p:extLst>
      <p:ext uri="{BB962C8B-B14F-4D97-AF65-F5344CB8AC3E}">
        <p14:creationId xmlns:p14="http://schemas.microsoft.com/office/powerpoint/2010/main" val="32289674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spcAft>
                <a:spcPts val="300"/>
              </a:spcAft>
              <a:buFont typeface="Arial" panose="020B0604020202020204" pitchFamily="34" charset="0"/>
              <a:buNone/>
            </a:pPr>
            <a:r>
              <a:rPr lang="es-ES_tradnl" dirty="0" smtClean="0"/>
              <a:t>La transformación digital de la CARM supone una </a:t>
            </a:r>
            <a:r>
              <a:rPr lang="es-ES_tradnl" b="1" dirty="0" smtClean="0"/>
              <a:t>auténtica revolución de la organización</a:t>
            </a:r>
            <a:r>
              <a:rPr lang="es-ES_tradnl" dirty="0" smtClean="0"/>
              <a:t>.</a:t>
            </a:r>
            <a:r>
              <a:rPr lang="es-ES_tradnl" baseline="0" dirty="0" smtClean="0"/>
              <a:t> </a:t>
            </a:r>
            <a:r>
              <a:rPr lang="es-ES_tradnl" b="1" baseline="0" dirty="0" smtClean="0"/>
              <a:t>No supone tramitar de la forma tradicional </a:t>
            </a:r>
            <a:r>
              <a:rPr lang="es-ES_tradnl" baseline="0" dirty="0" smtClean="0"/>
              <a:t>apoyándose en recursos informáticos, sino que </a:t>
            </a:r>
            <a:r>
              <a:rPr lang="es-ES_tradnl" b="1" baseline="0" dirty="0" smtClean="0"/>
              <a:t>cambia totalmente el modo de trabajo</a:t>
            </a:r>
            <a:r>
              <a:rPr lang="es-ES_tradnl" baseline="0" dirty="0" smtClean="0"/>
              <a:t>, que se orienta a una </a:t>
            </a:r>
            <a:r>
              <a:rPr lang="es-ES_tradnl" b="1" baseline="0" dirty="0" smtClean="0"/>
              <a:t>gestión íntegramente electrónica de la actividad administrativa</a:t>
            </a:r>
            <a:r>
              <a:rPr lang="es-ES_tradnl" baseline="0" dirty="0" smtClean="0"/>
              <a:t>, aprovechando todo el </a:t>
            </a:r>
            <a:r>
              <a:rPr lang="es-ES_tradnl" b="1" baseline="0" dirty="0" smtClean="0"/>
              <a:t>potencial ofrecido por las nuevas tecnologías</a:t>
            </a:r>
            <a:r>
              <a:rPr lang="es-ES_tradnl" baseline="0" dirty="0" smtClean="0"/>
              <a:t>.</a:t>
            </a:r>
            <a:endParaRPr lang="es-ES" dirty="0"/>
          </a:p>
        </p:txBody>
      </p:sp>
      <p:sp>
        <p:nvSpPr>
          <p:cNvPr id="4" name="Marcador de número de diapositiva 3"/>
          <p:cNvSpPr>
            <a:spLocks noGrp="1"/>
          </p:cNvSpPr>
          <p:nvPr>
            <p:ph type="sldNum" sz="quarter" idx="10"/>
          </p:nvPr>
        </p:nvSpPr>
        <p:spPr/>
        <p:txBody>
          <a:bodyPr/>
          <a:lstStyle/>
          <a:p>
            <a:fld id="{6FB7B300-EE01-4D4B-869C-E412B79992ED}" type="slidenum">
              <a:rPr lang="es-ES" smtClean="0"/>
              <a:t>19</a:t>
            </a:fld>
            <a:endParaRPr lang="es-ES"/>
          </a:p>
        </p:txBody>
      </p:sp>
    </p:spTree>
    <p:extLst>
      <p:ext uri="{BB962C8B-B14F-4D97-AF65-F5344CB8AC3E}">
        <p14:creationId xmlns:p14="http://schemas.microsoft.com/office/powerpoint/2010/main" val="609824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spcAft>
                <a:spcPts val="300"/>
              </a:spcAft>
              <a:buFont typeface="Arial" panose="020B0604020202020204" pitchFamily="34" charset="0"/>
              <a:buNone/>
            </a:pPr>
            <a:endParaRPr lang="es-ES" dirty="0"/>
          </a:p>
        </p:txBody>
      </p:sp>
      <p:sp>
        <p:nvSpPr>
          <p:cNvPr id="4" name="Marcador de número de diapositiva 3"/>
          <p:cNvSpPr>
            <a:spLocks noGrp="1"/>
          </p:cNvSpPr>
          <p:nvPr>
            <p:ph type="sldNum" sz="quarter" idx="10"/>
          </p:nvPr>
        </p:nvSpPr>
        <p:spPr/>
        <p:txBody>
          <a:bodyPr/>
          <a:lstStyle/>
          <a:p>
            <a:fld id="{6FB7B300-EE01-4D4B-869C-E412B79992ED}" type="slidenum">
              <a:rPr lang="es-ES" smtClean="0"/>
              <a:t>2</a:t>
            </a:fld>
            <a:endParaRPr lang="es-ES"/>
          </a:p>
        </p:txBody>
      </p:sp>
    </p:spTree>
    <p:extLst>
      <p:ext uri="{BB962C8B-B14F-4D97-AF65-F5344CB8AC3E}">
        <p14:creationId xmlns:p14="http://schemas.microsoft.com/office/powerpoint/2010/main" val="36629292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endParaRPr lang="es-ES" sz="1200" b="1"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6FB7B300-EE01-4D4B-869C-E412B79992ED}" type="slidenum">
              <a:rPr lang="es-ES" smtClean="0"/>
              <a:t>20</a:t>
            </a:fld>
            <a:endParaRPr lang="es-ES"/>
          </a:p>
        </p:txBody>
      </p:sp>
    </p:spTree>
    <p:extLst>
      <p:ext uri="{BB962C8B-B14F-4D97-AF65-F5344CB8AC3E}">
        <p14:creationId xmlns:p14="http://schemas.microsoft.com/office/powerpoint/2010/main" val="32942161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b="1" u="sng" kern="1200" dirty="0" smtClean="0">
                <a:solidFill>
                  <a:schemeClr val="tx1"/>
                </a:solidFill>
                <a:effectLst/>
                <a:latin typeface="+mn-lt"/>
                <a:ea typeface="+mn-ea"/>
                <a:cs typeface="+mn-cs"/>
              </a:rPr>
              <a:t>Operaciones de recepción. </a:t>
            </a:r>
            <a:r>
              <a:rPr lang="es-ES_tradnl" sz="1200" kern="1200" dirty="0" smtClean="0">
                <a:solidFill>
                  <a:schemeClr val="tx1"/>
                </a:solidFill>
                <a:effectLst/>
                <a:latin typeface="+mn-lt"/>
                <a:ea typeface="+mn-ea"/>
                <a:cs typeface="+mn-cs"/>
              </a:rPr>
              <a:t>Son las operaciones que permiten recibir electrónicamente las solicitudes u otros trámites del ciudadano, comunicaciones interiores, entradas por registro, etc.</a:t>
            </a:r>
            <a:endParaRPr lang="es-ES" sz="1200" kern="1200" dirty="0" smtClean="0">
              <a:solidFill>
                <a:schemeClr val="tx1"/>
              </a:solidFill>
              <a:effectLst/>
              <a:latin typeface="+mn-lt"/>
              <a:ea typeface="+mn-ea"/>
              <a:cs typeface="+mn-cs"/>
            </a:endParaRPr>
          </a:p>
          <a:p>
            <a:r>
              <a:rPr lang="es-ES_tradnl" sz="1200" b="1" u="sng" kern="1200" dirty="0" smtClean="0">
                <a:solidFill>
                  <a:schemeClr val="tx1"/>
                </a:solidFill>
                <a:effectLst/>
                <a:latin typeface="+mn-lt"/>
                <a:ea typeface="+mn-ea"/>
                <a:cs typeface="+mn-cs"/>
              </a:rPr>
              <a:t>Operaciones de gestión de expedientes. </a:t>
            </a:r>
            <a:r>
              <a:rPr lang="es-ES_tradnl" sz="1200" kern="1200" dirty="0" smtClean="0">
                <a:solidFill>
                  <a:schemeClr val="tx1"/>
                </a:solidFill>
                <a:effectLst/>
                <a:latin typeface="+mn-lt"/>
                <a:ea typeface="+mn-ea"/>
                <a:cs typeface="+mn-cs"/>
              </a:rPr>
              <a:t>Son las operaciones asociadas al manejo de los propios expedientes y los documentos que los conforman.</a:t>
            </a:r>
            <a:endParaRPr lang="es-ES" sz="1200" kern="1200" dirty="0" smtClean="0">
              <a:solidFill>
                <a:schemeClr val="tx1"/>
              </a:solidFill>
              <a:effectLst/>
              <a:latin typeface="+mn-lt"/>
              <a:ea typeface="+mn-ea"/>
              <a:cs typeface="+mn-cs"/>
            </a:endParaRPr>
          </a:p>
          <a:p>
            <a:r>
              <a:rPr lang="es-ES_tradnl" sz="1200" b="1" u="sng" kern="1200" dirty="0" smtClean="0">
                <a:solidFill>
                  <a:schemeClr val="tx1"/>
                </a:solidFill>
                <a:effectLst/>
                <a:latin typeface="+mn-lt"/>
                <a:ea typeface="+mn-ea"/>
                <a:cs typeface="+mn-cs"/>
              </a:rPr>
              <a:t>Operaciones de comunicación.</a:t>
            </a:r>
            <a:r>
              <a:rPr lang="es-ES_tradnl" sz="1200" b="1" u="sng" kern="1200" baseline="0" dirty="0" smtClean="0">
                <a:solidFill>
                  <a:schemeClr val="tx1"/>
                </a:solidFill>
                <a:effectLst/>
                <a:latin typeface="+mn-lt"/>
                <a:ea typeface="+mn-ea"/>
                <a:cs typeface="+mn-cs"/>
              </a:rPr>
              <a:t> </a:t>
            </a:r>
            <a:r>
              <a:rPr lang="es-ES_tradnl" sz="1200" kern="1200" dirty="0" smtClean="0">
                <a:solidFill>
                  <a:schemeClr val="tx1"/>
                </a:solidFill>
                <a:effectLst/>
                <a:latin typeface="+mn-lt"/>
                <a:ea typeface="+mn-ea"/>
                <a:cs typeface="+mn-cs"/>
              </a:rPr>
              <a:t>Son las operaciones básicas de interacción con el ciudadano, con otros órganos de la CARM o con otras administraciones.</a:t>
            </a:r>
            <a:endParaRPr lang="es-E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Todas las </a:t>
            </a:r>
            <a:r>
              <a:rPr lang="es-ES_tradnl" sz="1200" b="1" kern="1200" dirty="0" smtClean="0">
                <a:solidFill>
                  <a:schemeClr val="tx1"/>
                </a:solidFill>
                <a:effectLst/>
                <a:latin typeface="+mn-lt"/>
                <a:ea typeface="+mn-ea"/>
                <a:cs typeface="+mn-cs"/>
              </a:rPr>
              <a:t>operaciones electrónicas</a:t>
            </a:r>
            <a:r>
              <a:rPr lang="es-ES_tradnl" sz="1200" kern="1200" dirty="0" smtClean="0">
                <a:solidFill>
                  <a:schemeClr val="tx1"/>
                </a:solidFill>
                <a:effectLst/>
                <a:latin typeface="+mn-lt"/>
                <a:ea typeface="+mn-ea"/>
                <a:cs typeface="+mn-cs"/>
              </a:rPr>
              <a:t> en la tramitación de un tipo de trámite se hacen siempre </a:t>
            </a:r>
            <a:r>
              <a:rPr lang="es-ES_tradnl" sz="1200" b="1" kern="1200" dirty="0" smtClean="0">
                <a:solidFill>
                  <a:schemeClr val="tx1"/>
                </a:solidFill>
                <a:effectLst/>
                <a:latin typeface="+mn-lt"/>
                <a:ea typeface="+mn-ea"/>
                <a:cs typeface="+mn-cs"/>
              </a:rPr>
              <a:t>en referencia a un tipo de trámite (procedimiento, servicio o serie de documentos simples) y a un departamento tramitador</a:t>
            </a:r>
            <a:r>
              <a:rPr lang="es-ES_tradnl" sz="1200" kern="1200" dirty="0" smtClean="0">
                <a:solidFill>
                  <a:schemeClr val="tx1"/>
                </a:solidFill>
                <a:effectLst/>
                <a:latin typeface="+mn-lt"/>
                <a:ea typeface="+mn-ea"/>
                <a:cs typeface="+mn-cs"/>
              </a:rPr>
              <a:t>.</a:t>
            </a:r>
            <a:endParaRPr lang="es-ES"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s-ES" sz="1200" b="1"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6FB7B300-EE01-4D4B-869C-E412B79992ED}" type="slidenum">
              <a:rPr lang="es-ES" smtClean="0"/>
              <a:t>21</a:t>
            </a:fld>
            <a:endParaRPr lang="es-ES"/>
          </a:p>
        </p:txBody>
      </p:sp>
    </p:spTree>
    <p:extLst>
      <p:ext uri="{BB962C8B-B14F-4D97-AF65-F5344CB8AC3E}">
        <p14:creationId xmlns:p14="http://schemas.microsoft.com/office/powerpoint/2010/main" val="4579660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lvl="0" indent="-171450">
              <a:buFont typeface="Arial" panose="020B0604020202020204" pitchFamily="34" charset="0"/>
              <a:buChar char="•"/>
            </a:pPr>
            <a:r>
              <a:rPr lang="es-ES_tradnl" sz="1200" b="1" kern="1200" dirty="0" smtClean="0">
                <a:solidFill>
                  <a:schemeClr val="tx1"/>
                </a:solidFill>
                <a:effectLst/>
                <a:latin typeface="+mn-lt"/>
                <a:ea typeface="+mn-ea"/>
                <a:cs typeface="+mn-cs"/>
              </a:rPr>
              <a:t>Solicitud presencial</a:t>
            </a:r>
            <a:r>
              <a:rPr lang="es-ES_tradnl" sz="1200" kern="1200" dirty="0" smtClean="0">
                <a:solidFill>
                  <a:schemeClr val="tx1"/>
                </a:solidFill>
                <a:effectLst/>
                <a:latin typeface="+mn-lt"/>
                <a:ea typeface="+mn-ea"/>
                <a:cs typeface="+mn-cs"/>
              </a:rPr>
              <a:t>. Entrada que se produce cuando se presenta una solicitud de forma presencial, es decir personándose en uno de los registros de la CARM.</a:t>
            </a:r>
            <a:endParaRPr lang="es-E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_tradnl" sz="1200" b="1" kern="1200" dirty="0" smtClean="0">
                <a:solidFill>
                  <a:schemeClr val="tx1"/>
                </a:solidFill>
                <a:effectLst/>
                <a:latin typeface="+mn-lt"/>
                <a:ea typeface="+mn-ea"/>
                <a:cs typeface="+mn-cs"/>
              </a:rPr>
              <a:t>Trámite presencial</a:t>
            </a:r>
            <a:r>
              <a:rPr lang="es-ES_tradnl" sz="1200" kern="1200" dirty="0" smtClean="0">
                <a:solidFill>
                  <a:schemeClr val="tx1"/>
                </a:solidFill>
                <a:effectLst/>
                <a:latin typeface="+mn-lt"/>
                <a:ea typeface="+mn-ea"/>
                <a:cs typeface="+mn-cs"/>
              </a:rPr>
              <a:t>. Entrada que se produce cuando se presenta un </a:t>
            </a:r>
            <a:r>
              <a:rPr lang="es-ES_tradnl" sz="1200" b="1" kern="1200" dirty="0" smtClean="0">
                <a:solidFill>
                  <a:schemeClr val="tx1"/>
                </a:solidFill>
                <a:effectLst/>
                <a:latin typeface="+mn-lt"/>
                <a:ea typeface="+mn-ea"/>
                <a:cs typeface="+mn-cs"/>
              </a:rPr>
              <a:t>trámite relativo a un expediente concreto </a:t>
            </a:r>
            <a:r>
              <a:rPr lang="es-ES_tradnl" sz="1200" kern="1200" dirty="0" smtClean="0">
                <a:solidFill>
                  <a:schemeClr val="tx1"/>
                </a:solidFill>
                <a:effectLst/>
                <a:latin typeface="+mn-lt"/>
                <a:ea typeface="+mn-ea"/>
                <a:cs typeface="+mn-cs"/>
              </a:rPr>
              <a:t>en uno de los registros de la CARM.</a:t>
            </a:r>
            <a:endParaRPr lang="es-E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_tradnl" sz="1200" b="1" kern="1200" dirty="0" smtClean="0">
                <a:solidFill>
                  <a:schemeClr val="tx1"/>
                </a:solidFill>
                <a:effectLst/>
                <a:latin typeface="+mn-lt"/>
                <a:ea typeface="+mn-ea"/>
                <a:cs typeface="+mn-cs"/>
              </a:rPr>
              <a:t>Solicitud telemática específica</a:t>
            </a:r>
            <a:r>
              <a:rPr lang="es-ES_tradnl" sz="1200" kern="1200" dirty="0" smtClean="0">
                <a:solidFill>
                  <a:schemeClr val="tx1"/>
                </a:solidFill>
                <a:effectLst/>
                <a:latin typeface="+mn-lt"/>
                <a:ea typeface="+mn-ea"/>
                <a:cs typeface="+mn-cs"/>
              </a:rPr>
              <a:t>. Entrada que se produce cuando se presenta una solicitud específica a través de la Sede Electrónica de la CARM. En este caso, </a:t>
            </a:r>
            <a:r>
              <a:rPr lang="es-ES_tradnl" sz="1200" b="1" kern="1200" dirty="0" smtClean="0">
                <a:solidFill>
                  <a:schemeClr val="tx1"/>
                </a:solidFill>
                <a:effectLst/>
                <a:latin typeface="+mn-lt"/>
                <a:ea typeface="+mn-ea"/>
                <a:cs typeface="+mn-cs"/>
              </a:rPr>
              <a:t>la información de la solicitud está codificada en la aplicación sectorial </a:t>
            </a:r>
            <a:r>
              <a:rPr lang="es-ES_tradnl" sz="1200" kern="1200" dirty="0" smtClean="0">
                <a:solidFill>
                  <a:schemeClr val="tx1"/>
                </a:solidFill>
                <a:effectLst/>
                <a:latin typeface="+mn-lt"/>
                <a:ea typeface="+mn-ea"/>
                <a:cs typeface="+mn-cs"/>
              </a:rPr>
              <a:t>que gestiona la solicitud especifica.</a:t>
            </a:r>
            <a:endParaRPr lang="es-E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_tradnl" sz="1200" b="1" kern="1200" dirty="0" smtClean="0">
                <a:solidFill>
                  <a:schemeClr val="tx1"/>
                </a:solidFill>
                <a:effectLst/>
                <a:latin typeface="+mn-lt"/>
                <a:ea typeface="+mn-ea"/>
                <a:cs typeface="+mn-cs"/>
              </a:rPr>
              <a:t>Solicitud telemática genérica</a:t>
            </a:r>
            <a:r>
              <a:rPr lang="es-ES_tradnl" sz="1200" kern="1200" dirty="0" smtClean="0">
                <a:solidFill>
                  <a:schemeClr val="tx1"/>
                </a:solidFill>
                <a:effectLst/>
                <a:latin typeface="+mn-lt"/>
                <a:ea typeface="+mn-ea"/>
                <a:cs typeface="+mn-cs"/>
              </a:rPr>
              <a:t>. Entrada que se produce cuando se presenta una solicitud genérica a través de la Sede Electrónica de la CARM. En este caso, la solicitud es uno más de los documentos presentados y </a:t>
            </a:r>
            <a:r>
              <a:rPr lang="es-ES_tradnl" sz="1200" b="1" kern="1200" dirty="0" smtClean="0">
                <a:solidFill>
                  <a:schemeClr val="tx1"/>
                </a:solidFill>
                <a:effectLst/>
                <a:latin typeface="+mn-lt"/>
                <a:ea typeface="+mn-ea"/>
                <a:cs typeface="+mn-cs"/>
              </a:rPr>
              <a:t>no está codificada en ninguna aplicación</a:t>
            </a:r>
            <a:r>
              <a:rPr lang="es-ES_tradnl" sz="1200" kern="1200" dirty="0" smtClean="0">
                <a:solidFill>
                  <a:schemeClr val="tx1"/>
                </a:solidFill>
                <a:effectLst/>
                <a:latin typeface="+mn-lt"/>
                <a:ea typeface="+mn-ea"/>
                <a:cs typeface="+mn-cs"/>
              </a:rPr>
              <a:t>.</a:t>
            </a:r>
            <a:endParaRPr lang="es-E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_tradnl" sz="1200" b="1" kern="1200" dirty="0" smtClean="0">
                <a:solidFill>
                  <a:schemeClr val="tx1"/>
                </a:solidFill>
                <a:effectLst/>
                <a:latin typeface="+mn-lt"/>
                <a:ea typeface="+mn-ea"/>
                <a:cs typeface="+mn-cs"/>
              </a:rPr>
              <a:t>Trámite telemático genérico</a:t>
            </a:r>
            <a:r>
              <a:rPr lang="es-ES_tradnl" sz="1200" kern="1200" dirty="0" smtClean="0">
                <a:solidFill>
                  <a:schemeClr val="tx1"/>
                </a:solidFill>
                <a:effectLst/>
                <a:latin typeface="+mn-lt"/>
                <a:ea typeface="+mn-ea"/>
                <a:cs typeface="+mn-cs"/>
              </a:rPr>
              <a:t>. Entrada que se produce cuando se realiza un trámite (subsanación, solicitud de suspensión, etc.) a través de la Sede Electrónica de la CARM en relación a un expediente. Para ello existen unos formularios comunes (genéricos) a todos los procedimientos. En este caso, los documentos presentados se incorporan al expediente.</a:t>
            </a:r>
            <a:endParaRPr lang="es-E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_tradnl" sz="1200" b="1" kern="1200" dirty="0" smtClean="0">
                <a:solidFill>
                  <a:schemeClr val="tx1"/>
                </a:solidFill>
                <a:effectLst/>
                <a:latin typeface="+mn-lt"/>
                <a:ea typeface="+mn-ea"/>
                <a:cs typeface="+mn-cs"/>
              </a:rPr>
              <a:t>Comunicación interior</a:t>
            </a:r>
            <a:r>
              <a:rPr lang="es-ES_tradnl" sz="1200" kern="1200" dirty="0" smtClean="0">
                <a:solidFill>
                  <a:schemeClr val="tx1"/>
                </a:solidFill>
                <a:effectLst/>
                <a:latin typeface="+mn-lt"/>
                <a:ea typeface="+mn-ea"/>
                <a:cs typeface="+mn-cs"/>
              </a:rPr>
              <a:t>. Comunicaciones interiores recibidas de otros órganos de la CARM. Es una operación telemática.</a:t>
            </a:r>
            <a:endParaRPr lang="es-E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_tradnl" sz="1200" b="1" kern="1200" dirty="0" smtClean="0">
                <a:solidFill>
                  <a:schemeClr val="tx1"/>
                </a:solidFill>
                <a:effectLst/>
                <a:latin typeface="+mn-lt"/>
                <a:ea typeface="+mn-ea"/>
                <a:cs typeface="+mn-cs"/>
              </a:rPr>
              <a:t>Operaciones electrónicas recibidas a través de SIR</a:t>
            </a:r>
            <a:r>
              <a:rPr lang="es-ES_tradnl" sz="1200" kern="1200" dirty="0" smtClean="0">
                <a:solidFill>
                  <a:schemeClr val="tx1"/>
                </a:solidFill>
                <a:effectLst/>
                <a:latin typeface="+mn-lt"/>
                <a:ea typeface="+mn-ea"/>
                <a:cs typeface="+mn-cs"/>
              </a:rPr>
              <a:t> (sistema de interconexión de registros) provenientes de otras Administraciones.</a:t>
            </a:r>
            <a:endParaRPr lang="es-ES" sz="1200" kern="1200" dirty="0" smtClean="0">
              <a:solidFill>
                <a:schemeClr val="tx1"/>
              </a:solidFill>
              <a:effectLst/>
              <a:latin typeface="+mn-lt"/>
              <a:ea typeface="+mn-ea"/>
              <a:cs typeface="+mn-cs"/>
            </a:endParaRPr>
          </a:p>
          <a:p>
            <a:pPr marL="0" indent="0">
              <a:buFont typeface="Arial" panose="020B0604020202020204" pitchFamily="34" charset="0"/>
              <a:buNone/>
            </a:pPr>
            <a:r>
              <a:rPr lang="es-ES_tradnl" sz="1200" b="1"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Por</a:t>
            </a:r>
            <a:r>
              <a:rPr lang="es-ES_tradnl" sz="1200" b="1" kern="1200" dirty="0" smtClean="0">
                <a:solidFill>
                  <a:schemeClr val="tx1"/>
                </a:solidFill>
                <a:effectLst/>
                <a:latin typeface="+mn-lt"/>
                <a:ea typeface="+mn-ea"/>
                <a:cs typeface="+mn-cs"/>
              </a:rPr>
              <a:t> </a:t>
            </a:r>
            <a:r>
              <a:rPr lang="es-ES_tradnl" sz="1200" kern="1200" dirty="0" smtClean="0">
                <a:solidFill>
                  <a:schemeClr val="tx1"/>
                </a:solidFill>
                <a:effectLst/>
                <a:latin typeface="+mn-lt"/>
                <a:ea typeface="+mn-ea"/>
                <a:cs typeface="+mn-cs"/>
              </a:rPr>
              <a:t>el momento no existen </a:t>
            </a:r>
            <a:r>
              <a:rPr lang="es-ES_tradnl" sz="1200" b="1" kern="1200" dirty="0" smtClean="0">
                <a:solidFill>
                  <a:schemeClr val="tx1"/>
                </a:solidFill>
                <a:effectLst/>
                <a:latin typeface="+mn-lt"/>
                <a:ea typeface="+mn-ea"/>
                <a:cs typeface="+mn-cs"/>
              </a:rPr>
              <a:t>trámites específicos</a:t>
            </a:r>
            <a:r>
              <a:rPr lang="es-ES_tradnl" sz="1200" kern="1200" dirty="0" smtClean="0">
                <a:solidFill>
                  <a:schemeClr val="tx1"/>
                </a:solidFill>
                <a:effectLst/>
                <a:latin typeface="+mn-lt"/>
                <a:ea typeface="+mn-ea"/>
                <a:cs typeface="+mn-cs"/>
              </a:rPr>
              <a:t>, es decir, formularios propios de cada procedimiento para realizar trámites del mismo. No obstante, con toda probabilidad, este tipo de formularios existirán en el futuro, estando los sistemas informáticos preparados para su incorporación.</a:t>
            </a:r>
            <a:endParaRPr lang="es-ES"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s-ES" sz="1200" b="1"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6FB7B300-EE01-4D4B-869C-E412B79992ED}" type="slidenum">
              <a:rPr lang="es-ES" smtClean="0"/>
              <a:t>22</a:t>
            </a:fld>
            <a:endParaRPr lang="es-ES"/>
          </a:p>
        </p:txBody>
      </p:sp>
    </p:spTree>
    <p:extLst>
      <p:ext uri="{BB962C8B-B14F-4D97-AF65-F5344CB8AC3E}">
        <p14:creationId xmlns:p14="http://schemas.microsoft.com/office/powerpoint/2010/main" val="9807169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lvl="0" indent="-171450">
              <a:spcAft>
                <a:spcPts val="600"/>
              </a:spcAft>
              <a:buFont typeface="Arial" panose="020B0604020202020204" pitchFamily="34" charset="0"/>
              <a:buChar char="•"/>
            </a:pPr>
            <a:r>
              <a:rPr lang="es-ES_tradnl" sz="1200" b="1" kern="1200" dirty="0" smtClean="0">
                <a:solidFill>
                  <a:schemeClr val="tx1"/>
                </a:solidFill>
                <a:effectLst/>
                <a:latin typeface="+mn-lt"/>
                <a:ea typeface="+mn-ea"/>
                <a:cs typeface="+mn-cs"/>
              </a:rPr>
              <a:t>Generar expediente a partir de documento</a:t>
            </a:r>
            <a:r>
              <a:rPr lang="es-ES_tradnl" sz="1200" kern="1200" dirty="0" smtClean="0">
                <a:solidFill>
                  <a:schemeClr val="tx1"/>
                </a:solidFill>
                <a:effectLst/>
                <a:latin typeface="+mn-lt"/>
                <a:ea typeface="+mn-ea"/>
                <a:cs typeface="+mn-cs"/>
              </a:rPr>
              <a:t>: Permite crear un expediente a partir de un documento</a:t>
            </a:r>
            <a:r>
              <a:rPr lang="es-ES_tradnl" sz="1200" kern="1200" baseline="0" dirty="0" smtClean="0">
                <a:solidFill>
                  <a:schemeClr val="tx1"/>
                </a:solidFill>
                <a:effectLst/>
                <a:latin typeface="+mn-lt"/>
                <a:ea typeface="+mn-ea"/>
                <a:cs typeface="+mn-cs"/>
              </a:rPr>
              <a:t> diferente a una solicitud de inicio.</a:t>
            </a:r>
            <a:r>
              <a:rPr lang="es-ES_tradnl" sz="1200" kern="1200" dirty="0" smtClean="0">
                <a:solidFill>
                  <a:schemeClr val="tx1"/>
                </a:solidFill>
                <a:effectLst/>
                <a:latin typeface="+mn-lt"/>
                <a:ea typeface="+mn-ea"/>
                <a:cs typeface="+mn-cs"/>
              </a:rPr>
              <a:t> Se utiliza en los procedimientos que se inician de oficio a partir del primer documento que da lugar al expediente</a:t>
            </a:r>
            <a:r>
              <a:rPr lang="es-ES_tradnl" sz="1200" kern="1200" baseline="0" dirty="0" smtClean="0">
                <a:solidFill>
                  <a:schemeClr val="tx1"/>
                </a:solidFill>
                <a:effectLst/>
                <a:latin typeface="+mn-lt"/>
                <a:ea typeface="+mn-ea"/>
                <a:cs typeface="+mn-cs"/>
              </a:rPr>
              <a:t> (ya no existe la posibilidad de crear expediente vacío por modificaciones del ministerio en los servicios web de Inside).</a:t>
            </a:r>
            <a:endParaRPr lang="es-ES" sz="1200" kern="1200" dirty="0" smtClean="0">
              <a:solidFill>
                <a:schemeClr val="tx1"/>
              </a:solidFill>
              <a:effectLst/>
              <a:latin typeface="+mn-lt"/>
              <a:ea typeface="+mn-ea"/>
              <a:cs typeface="+mn-cs"/>
            </a:endParaRPr>
          </a:p>
          <a:p>
            <a:pPr marL="171450" lvl="0" indent="-171450">
              <a:spcAft>
                <a:spcPts val="600"/>
              </a:spcAft>
              <a:buFont typeface="Arial" panose="020B0604020202020204" pitchFamily="34" charset="0"/>
              <a:buChar char="•"/>
            </a:pPr>
            <a:r>
              <a:rPr lang="es-ES_tradnl" sz="1200" b="1" kern="1200" dirty="0" smtClean="0">
                <a:solidFill>
                  <a:schemeClr val="tx1"/>
                </a:solidFill>
                <a:effectLst/>
                <a:latin typeface="+mn-lt"/>
                <a:ea typeface="+mn-ea"/>
                <a:cs typeface="+mn-cs"/>
              </a:rPr>
              <a:t>Generar expediente a partir de la solicitud</a:t>
            </a:r>
            <a:r>
              <a:rPr lang="es-ES_tradnl" sz="1200" kern="1200" dirty="0" smtClean="0">
                <a:solidFill>
                  <a:schemeClr val="tx1"/>
                </a:solidFill>
                <a:effectLst/>
                <a:latin typeface="+mn-lt"/>
                <a:ea typeface="+mn-ea"/>
                <a:cs typeface="+mn-cs"/>
              </a:rPr>
              <a:t>: Abre un expediente a partir de los documentos presentados en una solicitud en la bandeja de entrada.</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_tradnl" sz="1200" b="1" kern="1200" dirty="0" smtClean="0">
                <a:solidFill>
                  <a:schemeClr val="tx1"/>
                </a:solidFill>
                <a:effectLst/>
                <a:latin typeface="+mn-lt"/>
                <a:ea typeface="+mn-ea"/>
                <a:cs typeface="+mn-cs"/>
              </a:rPr>
              <a:t>Consulta de expedientes</a:t>
            </a:r>
            <a:r>
              <a:rPr lang="es-ES_tradnl" sz="1200" kern="1200" dirty="0" smtClean="0">
                <a:solidFill>
                  <a:schemeClr val="tx1"/>
                </a:solidFill>
                <a:effectLst/>
                <a:latin typeface="+mn-lt"/>
                <a:ea typeface="+mn-ea"/>
                <a:cs typeface="+mn-cs"/>
              </a:rPr>
              <a:t>: proporciona una relación de expedientes a partir de sus metadatos. </a:t>
            </a:r>
            <a:endParaRPr lang="es-ES" sz="1200" kern="1200" dirty="0" smtClean="0">
              <a:solidFill>
                <a:schemeClr val="tx1"/>
              </a:solidFill>
              <a:effectLst/>
              <a:latin typeface="+mn-lt"/>
              <a:ea typeface="+mn-ea"/>
              <a:cs typeface="+mn-cs"/>
            </a:endParaRPr>
          </a:p>
          <a:p>
            <a:pPr marL="171450" lvl="0" indent="-171450">
              <a:spcAft>
                <a:spcPts val="600"/>
              </a:spcAft>
              <a:buFont typeface="Arial" panose="020B0604020202020204" pitchFamily="34" charset="0"/>
              <a:buChar char="•"/>
            </a:pPr>
            <a:r>
              <a:rPr lang="es-ES_tradnl" sz="1200" b="1" kern="1200" dirty="0" smtClean="0">
                <a:solidFill>
                  <a:schemeClr val="tx1"/>
                </a:solidFill>
                <a:effectLst/>
                <a:latin typeface="+mn-lt"/>
                <a:ea typeface="+mn-ea"/>
                <a:cs typeface="+mn-cs"/>
              </a:rPr>
              <a:t>Modificar expediente</a:t>
            </a:r>
            <a:r>
              <a:rPr lang="es-ES_tradnl" sz="1200" kern="1200" dirty="0" smtClean="0">
                <a:solidFill>
                  <a:schemeClr val="tx1"/>
                </a:solidFill>
                <a:effectLst/>
                <a:latin typeface="+mn-lt"/>
                <a:ea typeface="+mn-ea"/>
                <a:cs typeface="+mn-cs"/>
              </a:rPr>
              <a:t>: permite la modificación de los metadatos del expediente: interesados, estado, denominación.</a:t>
            </a:r>
            <a:endParaRPr lang="es-ES" sz="1200" kern="1200" dirty="0" smtClean="0">
              <a:solidFill>
                <a:schemeClr val="tx1"/>
              </a:solidFill>
              <a:effectLst/>
              <a:latin typeface="+mn-lt"/>
              <a:ea typeface="+mn-ea"/>
              <a:cs typeface="+mn-cs"/>
            </a:endParaRPr>
          </a:p>
          <a:p>
            <a:pPr marL="171450" lvl="0" indent="-171450">
              <a:spcAft>
                <a:spcPts val="600"/>
              </a:spcAft>
              <a:buFont typeface="Arial" panose="020B0604020202020204" pitchFamily="34" charset="0"/>
              <a:buChar char="•"/>
            </a:pPr>
            <a:r>
              <a:rPr lang="es-ES_tradnl" sz="1200" b="1" kern="1200" dirty="0" smtClean="0">
                <a:solidFill>
                  <a:schemeClr val="tx1"/>
                </a:solidFill>
                <a:effectLst/>
                <a:latin typeface="+mn-lt"/>
                <a:ea typeface="+mn-ea"/>
                <a:cs typeface="+mn-cs"/>
              </a:rPr>
              <a:t>Alta de documento con firma en el expediente</a:t>
            </a:r>
            <a:r>
              <a:rPr lang="es-ES_tradnl" sz="1200" kern="1200" dirty="0" smtClean="0">
                <a:solidFill>
                  <a:schemeClr val="tx1"/>
                </a:solidFill>
                <a:effectLst/>
                <a:latin typeface="+mn-lt"/>
                <a:ea typeface="+mn-ea"/>
                <a:cs typeface="+mn-cs"/>
              </a:rPr>
              <a:t>: Permite enviar un documento a la firma que se incorporará al expediente, una vez firmado.</a:t>
            </a:r>
            <a:endParaRPr lang="es-ES" sz="1200" kern="1200" dirty="0" smtClean="0">
              <a:solidFill>
                <a:schemeClr val="tx1"/>
              </a:solidFill>
              <a:effectLst/>
              <a:latin typeface="+mn-lt"/>
              <a:ea typeface="+mn-ea"/>
              <a:cs typeface="+mn-cs"/>
            </a:endParaRPr>
          </a:p>
          <a:p>
            <a:pPr marL="171450" lvl="0" indent="-171450">
              <a:spcAft>
                <a:spcPts val="600"/>
              </a:spcAft>
              <a:buFont typeface="Arial" panose="020B0604020202020204" pitchFamily="34" charset="0"/>
              <a:buChar char="•"/>
            </a:pPr>
            <a:r>
              <a:rPr lang="es-ES_tradnl" sz="1200" b="1" kern="1200" dirty="0" smtClean="0">
                <a:solidFill>
                  <a:schemeClr val="tx1"/>
                </a:solidFill>
                <a:effectLst/>
                <a:latin typeface="+mn-lt"/>
                <a:ea typeface="+mn-ea"/>
                <a:cs typeface="+mn-cs"/>
              </a:rPr>
              <a:t>Alta de documento otros</a:t>
            </a:r>
            <a:r>
              <a:rPr lang="es-ES_tradnl" sz="1200" kern="1200" dirty="0" smtClean="0">
                <a:solidFill>
                  <a:schemeClr val="tx1"/>
                </a:solidFill>
                <a:effectLst/>
                <a:latin typeface="+mn-lt"/>
                <a:ea typeface="+mn-ea"/>
                <a:cs typeface="+mn-cs"/>
              </a:rPr>
              <a:t>: Permite incorporar un documento no firmado a un expediente concreto. </a:t>
            </a:r>
            <a:endParaRPr lang="es-ES" sz="1200" kern="1200" dirty="0" smtClean="0">
              <a:solidFill>
                <a:schemeClr val="tx1"/>
              </a:solidFill>
              <a:effectLst/>
              <a:latin typeface="+mn-lt"/>
              <a:ea typeface="+mn-ea"/>
              <a:cs typeface="+mn-cs"/>
            </a:endParaRPr>
          </a:p>
          <a:p>
            <a:pPr marL="171450" lvl="0" indent="-171450">
              <a:spcAft>
                <a:spcPts val="600"/>
              </a:spcAft>
              <a:buFont typeface="Arial" panose="020B0604020202020204" pitchFamily="34" charset="0"/>
              <a:buChar char="•"/>
            </a:pPr>
            <a:r>
              <a:rPr lang="es-ES_tradnl" sz="1200" b="1" kern="1200" dirty="0" smtClean="0">
                <a:solidFill>
                  <a:schemeClr val="tx1"/>
                </a:solidFill>
                <a:effectLst/>
                <a:latin typeface="+mn-lt"/>
                <a:ea typeface="+mn-ea"/>
                <a:cs typeface="+mn-cs"/>
              </a:rPr>
              <a:t>Consulta de documentos</a:t>
            </a:r>
            <a:r>
              <a:rPr lang="es-ES_tradnl" sz="1200" kern="1200" dirty="0" smtClean="0">
                <a:solidFill>
                  <a:schemeClr val="tx1"/>
                </a:solidFill>
                <a:effectLst/>
                <a:latin typeface="+mn-lt"/>
                <a:ea typeface="+mn-ea"/>
                <a:cs typeface="+mn-cs"/>
              </a:rPr>
              <a:t>: proporciona una relación de documentos de cualquier expediente a partir de sus metadatos. </a:t>
            </a:r>
            <a:endParaRPr lang="es-ES" sz="1200" kern="1200" dirty="0" smtClean="0">
              <a:solidFill>
                <a:schemeClr val="tx1"/>
              </a:solidFill>
              <a:effectLst/>
              <a:latin typeface="+mn-lt"/>
              <a:ea typeface="+mn-ea"/>
              <a:cs typeface="+mn-cs"/>
            </a:endParaRPr>
          </a:p>
          <a:p>
            <a:pPr marL="171450" lvl="0" indent="-171450">
              <a:spcAft>
                <a:spcPts val="600"/>
              </a:spcAft>
              <a:buFont typeface="Arial" panose="020B0604020202020204" pitchFamily="34" charset="0"/>
              <a:buChar char="•"/>
            </a:pPr>
            <a:r>
              <a:rPr lang="es-ES_tradnl" sz="1200" b="1" kern="1200" dirty="0" smtClean="0">
                <a:solidFill>
                  <a:schemeClr val="tx1"/>
                </a:solidFill>
                <a:effectLst/>
                <a:latin typeface="+mn-lt"/>
                <a:ea typeface="+mn-ea"/>
                <a:cs typeface="+mn-cs"/>
              </a:rPr>
              <a:t>Obtención de certificados de interoperabilidad</a:t>
            </a:r>
            <a:r>
              <a:rPr lang="es-ES_tradnl" sz="1200" kern="1200" dirty="0" smtClean="0">
                <a:solidFill>
                  <a:schemeClr val="tx1"/>
                </a:solidFill>
                <a:effectLst/>
                <a:latin typeface="+mn-lt"/>
                <a:ea typeface="+mn-ea"/>
                <a:cs typeface="+mn-cs"/>
              </a:rPr>
              <a:t>. Permite obtener los certificados de interoperabilidad de los interesados de un expediente y adjuntarlos al mismo.</a:t>
            </a:r>
            <a:endParaRPr lang="es-E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Los </a:t>
            </a:r>
            <a:r>
              <a:rPr lang="es-ES" sz="1200" b="1" kern="1200" dirty="0" smtClean="0">
                <a:solidFill>
                  <a:schemeClr val="tx1"/>
                </a:solidFill>
                <a:effectLst/>
                <a:latin typeface="+mn-lt"/>
                <a:ea typeface="+mn-ea"/>
                <a:cs typeface="+mn-cs"/>
              </a:rPr>
              <a:t>metadatos</a:t>
            </a:r>
            <a:r>
              <a:rPr lang="es-ES" sz="1200" kern="1200" dirty="0" smtClean="0">
                <a:solidFill>
                  <a:schemeClr val="tx1"/>
                </a:solidFill>
                <a:effectLst/>
                <a:latin typeface="+mn-lt"/>
                <a:ea typeface="+mn-ea"/>
                <a:cs typeface="+mn-cs"/>
              </a:rPr>
              <a:t> son datos sobre datos. Sirven para proporcionar información acerca de los datos a los que acompañan.</a:t>
            </a:r>
            <a:endParaRPr lang="es-E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6FB7B300-EE01-4D4B-869C-E412B79992ED}" type="slidenum">
              <a:rPr lang="es-ES" smtClean="0"/>
              <a:t>23</a:t>
            </a:fld>
            <a:endParaRPr lang="es-ES"/>
          </a:p>
        </p:txBody>
      </p:sp>
    </p:spTree>
    <p:extLst>
      <p:ext uri="{BB962C8B-B14F-4D97-AF65-F5344CB8AC3E}">
        <p14:creationId xmlns:p14="http://schemas.microsoft.com/office/powerpoint/2010/main" val="38527887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s-ES_tradnl" sz="1200" b="1" kern="1200" dirty="0" smtClean="0">
                <a:solidFill>
                  <a:schemeClr val="tx1"/>
                </a:solidFill>
                <a:effectLst/>
                <a:latin typeface="+mn-lt"/>
                <a:ea typeface="+mn-ea"/>
                <a:cs typeface="+mn-cs"/>
              </a:rPr>
              <a:t>Notificación a interesados</a:t>
            </a:r>
            <a:r>
              <a:rPr lang="es-ES_tradnl" sz="1200" kern="1200" dirty="0" smtClean="0">
                <a:solidFill>
                  <a:schemeClr val="tx1"/>
                </a:solidFill>
                <a:effectLst/>
                <a:latin typeface="+mn-lt"/>
                <a:ea typeface="+mn-ea"/>
                <a:cs typeface="+mn-cs"/>
              </a:rPr>
              <a:t>. Genera la notificación electrónica (documento principal y anexos seleccionados de un expediente) con destino los interesados de un expediente.  Puede ser por Sede o por DEH.</a:t>
            </a:r>
            <a:endParaRPr lang="es-ES" sz="1200" kern="1200" dirty="0" smtClean="0">
              <a:solidFill>
                <a:schemeClr val="tx1"/>
              </a:solidFill>
              <a:effectLst/>
              <a:latin typeface="+mn-lt"/>
              <a:ea typeface="+mn-ea"/>
              <a:cs typeface="+mn-cs"/>
            </a:endParaRPr>
          </a:p>
          <a:p>
            <a:pPr lvl="0"/>
            <a:r>
              <a:rPr lang="es-ES_tradnl" sz="1200" b="1" kern="1200" dirty="0" smtClean="0">
                <a:solidFill>
                  <a:schemeClr val="tx1"/>
                </a:solidFill>
                <a:effectLst/>
                <a:latin typeface="+mn-lt"/>
                <a:ea typeface="+mn-ea"/>
                <a:cs typeface="+mn-cs"/>
              </a:rPr>
              <a:t>Comunicación a interesados</a:t>
            </a:r>
            <a:r>
              <a:rPr lang="es-ES_tradnl" sz="1200" kern="1200" dirty="0" smtClean="0">
                <a:solidFill>
                  <a:schemeClr val="tx1"/>
                </a:solidFill>
                <a:effectLst/>
                <a:latin typeface="+mn-lt"/>
                <a:ea typeface="+mn-ea"/>
                <a:cs typeface="+mn-cs"/>
              </a:rPr>
              <a:t>. Crea el envío de correo electrónico o SMS de información con destino a los interesados de un expediente.  </a:t>
            </a:r>
            <a:endParaRPr lang="es-ES" sz="1200" kern="1200" dirty="0" smtClean="0">
              <a:solidFill>
                <a:schemeClr val="tx1"/>
              </a:solidFill>
              <a:effectLst/>
              <a:latin typeface="+mn-lt"/>
              <a:ea typeface="+mn-ea"/>
              <a:cs typeface="+mn-cs"/>
            </a:endParaRPr>
          </a:p>
          <a:p>
            <a:pPr lvl="0"/>
            <a:r>
              <a:rPr lang="es-ES_tradnl" sz="1200" b="1" kern="1200" dirty="0" smtClean="0">
                <a:solidFill>
                  <a:schemeClr val="tx1"/>
                </a:solidFill>
                <a:effectLst/>
                <a:latin typeface="+mn-lt"/>
                <a:ea typeface="+mn-ea"/>
                <a:cs typeface="+mn-cs"/>
              </a:rPr>
              <a:t>Comunicación interior</a:t>
            </a:r>
            <a:r>
              <a:rPr lang="es-ES_tradnl" sz="1200" kern="1200" dirty="0" smtClean="0">
                <a:solidFill>
                  <a:schemeClr val="tx1"/>
                </a:solidFill>
                <a:effectLst/>
                <a:latin typeface="+mn-lt"/>
                <a:ea typeface="+mn-ea"/>
                <a:cs typeface="+mn-cs"/>
              </a:rPr>
              <a:t>. Compone la comunicación interior (documento principal y anexos seleccionados de un expediente) con destino al órgano gestor de otro procedimiento.</a:t>
            </a:r>
            <a:endParaRPr lang="es-ES" sz="1200" kern="1200" dirty="0" smtClean="0">
              <a:solidFill>
                <a:schemeClr val="tx1"/>
              </a:solidFill>
              <a:effectLst/>
              <a:latin typeface="+mn-lt"/>
              <a:ea typeface="+mn-ea"/>
              <a:cs typeface="+mn-cs"/>
            </a:endParaRPr>
          </a:p>
          <a:p>
            <a:pPr lvl="0"/>
            <a:r>
              <a:rPr lang="es-ES_tradnl" sz="1200" b="1" kern="1200" dirty="0" smtClean="0">
                <a:solidFill>
                  <a:schemeClr val="tx1"/>
                </a:solidFill>
                <a:effectLst/>
                <a:latin typeface="+mn-lt"/>
                <a:ea typeface="+mn-ea"/>
                <a:cs typeface="+mn-cs"/>
              </a:rPr>
              <a:t>Comunicación exterior</a:t>
            </a:r>
            <a:r>
              <a:rPr lang="es-ES_tradnl" sz="1200" kern="1200" dirty="0" smtClean="0">
                <a:solidFill>
                  <a:schemeClr val="tx1"/>
                </a:solidFill>
                <a:effectLst/>
                <a:latin typeface="+mn-lt"/>
                <a:ea typeface="+mn-ea"/>
                <a:cs typeface="+mn-cs"/>
              </a:rPr>
              <a:t>. Genera el envío por registro telemático (documento principal y anexos incluidos en el expediente) con destino a otra administración (SIA).</a:t>
            </a:r>
            <a:endParaRPr lang="es-ES"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s-ES" sz="1200" b="1"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6FB7B300-EE01-4D4B-869C-E412B79992ED}" type="slidenum">
              <a:rPr lang="es-ES" smtClean="0"/>
              <a:t>24</a:t>
            </a:fld>
            <a:endParaRPr lang="es-ES"/>
          </a:p>
        </p:txBody>
      </p:sp>
    </p:spTree>
    <p:extLst>
      <p:ext uri="{BB962C8B-B14F-4D97-AF65-F5344CB8AC3E}">
        <p14:creationId xmlns:p14="http://schemas.microsoft.com/office/powerpoint/2010/main" val="22757451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_tradnl" sz="1200" kern="1200" dirty="0" smtClean="0">
                <a:solidFill>
                  <a:schemeClr val="tx1"/>
                </a:solidFill>
                <a:effectLst/>
                <a:latin typeface="+mn-lt"/>
                <a:ea typeface="+mn-ea"/>
                <a:cs typeface="+mn-cs"/>
              </a:rPr>
              <a:t>Los documentos asociados a todas las operaciones electrónicas en la tramitación de un tipo de trámite descritas se conservan en un sistema de gestión de expedientes (SGDE) que se denomina </a:t>
            </a:r>
            <a:r>
              <a:rPr lang="es-ES_tradnl" sz="1200" b="1" kern="1200" dirty="0" smtClean="0">
                <a:solidFill>
                  <a:schemeClr val="tx1"/>
                </a:solidFill>
                <a:effectLst/>
                <a:latin typeface="+mn-lt"/>
                <a:ea typeface="+mn-ea"/>
                <a:cs typeface="+mn-cs"/>
              </a:rPr>
              <a:t>SANDRA</a:t>
            </a:r>
            <a:r>
              <a:rPr lang="es-ES_tradnl" sz="1200" kern="1200" dirty="0" smtClean="0">
                <a:solidFill>
                  <a:schemeClr val="tx1"/>
                </a:solidFill>
                <a:effectLst/>
                <a:latin typeface="+mn-lt"/>
                <a:ea typeface="+mn-ea"/>
                <a:cs typeface="+mn-cs"/>
              </a:rPr>
              <a:t>.</a:t>
            </a:r>
            <a:endParaRPr lang="es-ES" sz="1200" kern="1200" dirty="0" smtClean="0">
              <a:solidFill>
                <a:schemeClr val="tx1"/>
              </a:solidFill>
              <a:effectLst/>
              <a:latin typeface="+mn-lt"/>
              <a:ea typeface="+mn-ea"/>
              <a:cs typeface="+mn-cs"/>
            </a:endParaRPr>
          </a:p>
          <a:p>
            <a:pPr algn="just"/>
            <a:r>
              <a:rPr lang="es-ES_tradnl" sz="1200" b="1" kern="1200" dirty="0" smtClean="0">
                <a:solidFill>
                  <a:schemeClr val="tx1"/>
                </a:solidFill>
                <a:effectLst/>
                <a:latin typeface="+mn-lt"/>
                <a:ea typeface="+mn-ea"/>
                <a:cs typeface="+mn-cs"/>
              </a:rPr>
              <a:t>SANDRA compartimenta los expedientes por tipo de trámite </a:t>
            </a:r>
            <a:r>
              <a:rPr lang="es-ES_tradnl" sz="1200" kern="1200" dirty="0" smtClean="0">
                <a:solidFill>
                  <a:schemeClr val="tx1"/>
                </a:solidFill>
                <a:effectLst/>
                <a:latin typeface="+mn-lt"/>
                <a:ea typeface="+mn-ea"/>
                <a:cs typeface="+mn-cs"/>
              </a:rPr>
              <a:t>(procedimiento, servicio o serie de documentos simples) </a:t>
            </a:r>
            <a:r>
              <a:rPr lang="es-ES_tradnl" sz="1200" b="1" kern="1200" dirty="0" smtClean="0">
                <a:solidFill>
                  <a:schemeClr val="tx1"/>
                </a:solidFill>
                <a:effectLst/>
                <a:latin typeface="+mn-lt"/>
                <a:ea typeface="+mn-ea"/>
                <a:cs typeface="+mn-cs"/>
              </a:rPr>
              <a:t>y departamento tramitador</a:t>
            </a:r>
            <a:r>
              <a:rPr lang="es-ES_tradnl" sz="1200" kern="1200" dirty="0" smtClean="0">
                <a:solidFill>
                  <a:schemeClr val="tx1"/>
                </a:solidFill>
                <a:effectLst/>
                <a:latin typeface="+mn-lt"/>
                <a:ea typeface="+mn-ea"/>
                <a:cs typeface="+mn-cs"/>
              </a:rPr>
              <a:t>, de forma que solo pueden acceder los </a:t>
            </a:r>
            <a:r>
              <a:rPr lang="es-ES_tradnl" sz="1200" b="1" kern="1200" dirty="0" smtClean="0">
                <a:solidFill>
                  <a:schemeClr val="tx1"/>
                </a:solidFill>
                <a:effectLst/>
                <a:latin typeface="+mn-lt"/>
                <a:ea typeface="+mn-ea"/>
                <a:cs typeface="+mn-cs"/>
              </a:rPr>
              <a:t>usuarios o aplicaciones autorizados</a:t>
            </a:r>
            <a:r>
              <a:rPr lang="es-ES_tradnl" sz="1200" kern="1200" dirty="0" smtClean="0">
                <a:solidFill>
                  <a:schemeClr val="tx1"/>
                </a:solidFill>
                <a:effectLst/>
                <a:latin typeface="+mn-lt"/>
                <a:ea typeface="+mn-ea"/>
                <a:cs typeface="+mn-cs"/>
              </a:rPr>
              <a:t>. Los </a:t>
            </a:r>
            <a:r>
              <a:rPr lang="es-ES_tradnl" sz="1200" b="1" kern="1200" dirty="0" smtClean="0">
                <a:solidFill>
                  <a:schemeClr val="tx1"/>
                </a:solidFill>
                <a:effectLst/>
                <a:latin typeface="+mn-lt"/>
                <a:ea typeface="+mn-ea"/>
                <a:cs typeface="+mn-cs"/>
              </a:rPr>
              <a:t>documentos</a:t>
            </a:r>
            <a:r>
              <a:rPr lang="es-ES_tradnl" sz="1200" kern="1200" dirty="0" smtClean="0">
                <a:solidFill>
                  <a:schemeClr val="tx1"/>
                </a:solidFill>
                <a:effectLst/>
                <a:latin typeface="+mn-lt"/>
                <a:ea typeface="+mn-ea"/>
                <a:cs typeface="+mn-cs"/>
              </a:rPr>
              <a:t> de estas operaciones estarán o se almacenarán en SANDRA como </a:t>
            </a:r>
            <a:r>
              <a:rPr lang="es-ES_tradnl" sz="1200" b="1" kern="1200" dirty="0" smtClean="0">
                <a:solidFill>
                  <a:schemeClr val="tx1"/>
                </a:solidFill>
                <a:effectLst/>
                <a:latin typeface="+mn-lt"/>
                <a:ea typeface="+mn-ea"/>
                <a:cs typeface="+mn-cs"/>
              </a:rPr>
              <a:t>evidencia legal de la operación o actuación</a:t>
            </a:r>
            <a:r>
              <a:rPr lang="es-ES_tradnl" sz="1200" kern="1200" dirty="0" smtClean="0">
                <a:solidFill>
                  <a:schemeClr val="tx1"/>
                </a:solidFill>
                <a:effectLst/>
                <a:latin typeface="+mn-lt"/>
                <a:ea typeface="+mn-ea"/>
                <a:cs typeface="+mn-cs"/>
              </a:rPr>
              <a:t>.</a:t>
            </a:r>
            <a:endParaRPr lang="es-ES" sz="1200" kern="1200" dirty="0" smtClean="0">
              <a:solidFill>
                <a:schemeClr val="tx1"/>
              </a:solidFill>
              <a:effectLst/>
              <a:latin typeface="+mn-lt"/>
              <a:ea typeface="+mn-ea"/>
              <a:cs typeface="+mn-cs"/>
            </a:endParaRPr>
          </a:p>
          <a:p>
            <a:pPr algn="just"/>
            <a:r>
              <a:rPr lang="es-ES_tradnl" sz="1200" kern="1200" dirty="0" smtClean="0">
                <a:solidFill>
                  <a:schemeClr val="tx1"/>
                </a:solidFill>
                <a:effectLst/>
                <a:latin typeface="+mn-lt"/>
                <a:ea typeface="+mn-ea"/>
                <a:cs typeface="+mn-cs"/>
              </a:rPr>
              <a:t>Cada uno de estos </a:t>
            </a:r>
            <a:r>
              <a:rPr lang="es-ES_tradnl" sz="1200" b="1" kern="1200" dirty="0" smtClean="0">
                <a:solidFill>
                  <a:schemeClr val="tx1"/>
                </a:solidFill>
                <a:effectLst/>
                <a:latin typeface="+mn-lt"/>
                <a:ea typeface="+mn-ea"/>
                <a:cs typeface="+mn-cs"/>
              </a:rPr>
              <a:t>expedientes</a:t>
            </a:r>
            <a:r>
              <a:rPr lang="es-ES_tradnl" sz="1200" kern="1200" dirty="0" smtClean="0">
                <a:solidFill>
                  <a:schemeClr val="tx1"/>
                </a:solidFill>
                <a:effectLst/>
                <a:latin typeface="+mn-lt"/>
                <a:ea typeface="+mn-ea"/>
                <a:cs typeface="+mn-cs"/>
              </a:rPr>
              <a:t> tiene unas </a:t>
            </a:r>
            <a:r>
              <a:rPr lang="es-ES_tradnl" sz="1200" b="1" kern="1200" dirty="0" smtClean="0">
                <a:solidFill>
                  <a:schemeClr val="tx1"/>
                </a:solidFill>
                <a:effectLst/>
                <a:latin typeface="+mn-lt"/>
                <a:ea typeface="+mn-ea"/>
                <a:cs typeface="+mn-cs"/>
              </a:rPr>
              <a:t>características distintas </a:t>
            </a:r>
            <a:r>
              <a:rPr lang="es-ES_tradnl" sz="1200" kern="1200" dirty="0" smtClean="0">
                <a:solidFill>
                  <a:schemeClr val="tx1"/>
                </a:solidFill>
                <a:effectLst/>
                <a:latin typeface="+mn-lt"/>
                <a:ea typeface="+mn-ea"/>
                <a:cs typeface="+mn-cs"/>
              </a:rPr>
              <a:t>en función del procedimiento. Dichas características son establecidas por el </a:t>
            </a:r>
            <a:r>
              <a:rPr lang="es-ES_tradnl" sz="1200" b="1" kern="1200" dirty="0" smtClean="0">
                <a:solidFill>
                  <a:schemeClr val="tx1"/>
                </a:solidFill>
                <a:effectLst/>
                <a:latin typeface="+mn-lt"/>
                <a:ea typeface="+mn-ea"/>
                <a:cs typeface="+mn-cs"/>
              </a:rPr>
              <a:t>responsable del procedimiento </a:t>
            </a:r>
            <a:r>
              <a:rPr lang="es-ES_tradnl" sz="1200" kern="1200" dirty="0" smtClean="0">
                <a:solidFill>
                  <a:schemeClr val="tx1"/>
                </a:solidFill>
                <a:effectLst/>
                <a:latin typeface="+mn-lt"/>
                <a:ea typeface="+mn-ea"/>
                <a:cs typeface="+mn-cs"/>
              </a:rPr>
              <a:t>que determina los tramites que puede realizar el ciudadano (y documentos que aporta) y los tramites que realiza la administración (y los documentos que genera). Esta definición se hace en </a:t>
            </a:r>
            <a:r>
              <a:rPr lang="es-ES_tradnl" sz="1200" b="1" kern="1200" dirty="0" smtClean="0">
                <a:solidFill>
                  <a:schemeClr val="tx1"/>
                </a:solidFill>
                <a:effectLst/>
                <a:latin typeface="+mn-lt"/>
                <a:ea typeface="+mn-ea"/>
                <a:cs typeface="+mn-cs"/>
              </a:rPr>
              <a:t>DEXEL</a:t>
            </a:r>
            <a:r>
              <a:rPr lang="es-ES_tradnl" sz="1200" kern="1200" dirty="0" smtClean="0">
                <a:solidFill>
                  <a:schemeClr val="tx1"/>
                </a:solidFill>
                <a:effectLst/>
                <a:latin typeface="+mn-lt"/>
                <a:ea typeface="+mn-ea"/>
                <a:cs typeface="+mn-cs"/>
              </a:rPr>
              <a:t>, que es la aplicación objeto de este curso.</a:t>
            </a:r>
          </a:p>
          <a:p>
            <a:pPr marL="0" marR="0" lvl="0" indent="0" algn="just" defTabSz="9144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effectLst/>
                <a:latin typeface="+mn-lt"/>
                <a:ea typeface="+mn-ea"/>
                <a:cs typeface="+mn-cs"/>
              </a:rPr>
              <a:t>También será posible realizar estas </a:t>
            </a:r>
            <a:r>
              <a:rPr lang="es-ES_tradnl" sz="1200" b="1" kern="1200" dirty="0" smtClean="0">
                <a:solidFill>
                  <a:schemeClr val="tx1"/>
                </a:solidFill>
                <a:effectLst/>
                <a:latin typeface="+mn-lt"/>
                <a:ea typeface="+mn-ea"/>
                <a:cs typeface="+mn-cs"/>
              </a:rPr>
              <a:t>operaciones</a:t>
            </a:r>
            <a:r>
              <a:rPr lang="es-ES_tradnl" sz="1200" kern="1200" dirty="0" smtClean="0">
                <a:solidFill>
                  <a:schemeClr val="tx1"/>
                </a:solidFill>
                <a:effectLst/>
                <a:latin typeface="+mn-lt"/>
                <a:ea typeface="+mn-ea"/>
                <a:cs typeface="+mn-cs"/>
              </a:rPr>
              <a:t> a través de una </a:t>
            </a:r>
            <a:r>
              <a:rPr lang="es-ES_tradnl" sz="1200" b="1" kern="1200" dirty="0" smtClean="0">
                <a:solidFill>
                  <a:schemeClr val="tx1"/>
                </a:solidFill>
                <a:effectLst/>
                <a:latin typeface="+mn-lt"/>
                <a:ea typeface="+mn-ea"/>
                <a:cs typeface="+mn-cs"/>
              </a:rPr>
              <a:t>aplicación genérica </a:t>
            </a:r>
            <a:r>
              <a:rPr lang="es-ES_tradnl" sz="1200" kern="1200" dirty="0" smtClean="0">
                <a:solidFill>
                  <a:schemeClr val="tx1"/>
                </a:solidFill>
                <a:effectLst/>
                <a:latin typeface="+mn-lt"/>
                <a:ea typeface="+mn-ea"/>
                <a:cs typeface="+mn-cs"/>
              </a:rPr>
              <a:t>que se denomina </a:t>
            </a:r>
            <a:r>
              <a:rPr lang="es-ES_tradnl" sz="1200" b="1" kern="1200" dirty="0" smtClean="0">
                <a:solidFill>
                  <a:schemeClr val="tx1"/>
                </a:solidFill>
                <a:effectLst/>
                <a:latin typeface="+mn-lt"/>
                <a:ea typeface="+mn-ea"/>
                <a:cs typeface="+mn-cs"/>
              </a:rPr>
              <a:t>DELFOS</a:t>
            </a:r>
            <a:r>
              <a:rPr lang="es-ES_tradnl" sz="1200" kern="1200" dirty="0" smtClean="0">
                <a:solidFill>
                  <a:schemeClr val="tx1"/>
                </a:solidFill>
                <a:effectLst/>
                <a:latin typeface="+mn-lt"/>
                <a:ea typeface="+mn-ea"/>
                <a:cs typeface="+mn-cs"/>
              </a:rPr>
              <a:t>. DELFOS se utilizará </a:t>
            </a:r>
            <a:r>
              <a:rPr lang="es-ES_tradnl" sz="1200" b="1" kern="1200" dirty="0" smtClean="0">
                <a:solidFill>
                  <a:schemeClr val="tx1"/>
                </a:solidFill>
                <a:effectLst/>
                <a:latin typeface="+mn-lt"/>
                <a:ea typeface="+mn-ea"/>
                <a:cs typeface="+mn-cs"/>
              </a:rPr>
              <a:t>cuando no exista una aplicación informática específica </a:t>
            </a:r>
            <a:r>
              <a:rPr lang="es-ES_tradnl" sz="1200" kern="1200" dirty="0" smtClean="0">
                <a:solidFill>
                  <a:schemeClr val="tx1"/>
                </a:solidFill>
                <a:effectLst/>
                <a:latin typeface="+mn-lt"/>
                <a:ea typeface="+mn-ea"/>
                <a:cs typeface="+mn-cs"/>
              </a:rPr>
              <a:t>para gestionar un procedimiento. También podrá usarse para generar los documentos electrónicos de </a:t>
            </a:r>
            <a:r>
              <a:rPr lang="es-ES_tradnl" sz="1200" b="1" kern="1200" dirty="0" smtClean="0">
                <a:solidFill>
                  <a:schemeClr val="tx1"/>
                </a:solidFill>
                <a:effectLst/>
                <a:latin typeface="+mn-lt"/>
                <a:ea typeface="+mn-ea"/>
                <a:cs typeface="+mn-cs"/>
              </a:rPr>
              <a:t>aquella parte de la gestión de un expediente que no esté contemplada en una aplicación ya existente</a:t>
            </a:r>
            <a:r>
              <a:rPr lang="es-ES_tradnl" sz="1200" kern="1200" dirty="0" smtClean="0">
                <a:solidFill>
                  <a:schemeClr val="tx1"/>
                </a:solidFill>
                <a:effectLst/>
                <a:latin typeface="+mn-lt"/>
                <a:ea typeface="+mn-ea"/>
                <a:cs typeface="+mn-cs"/>
              </a:rPr>
              <a:t>.</a:t>
            </a:r>
            <a:endParaRPr lang="es-ES" sz="1200" kern="1200" dirty="0" smtClean="0">
              <a:solidFill>
                <a:schemeClr val="tx1"/>
              </a:solidFill>
              <a:effectLst/>
              <a:latin typeface="+mn-lt"/>
              <a:ea typeface="+mn-ea"/>
              <a:cs typeface="+mn-cs"/>
            </a:endParaRPr>
          </a:p>
          <a:p>
            <a:pPr algn="just"/>
            <a:endParaRPr lang="es-ES_tradnl" sz="1200" kern="1200" dirty="0" smtClean="0">
              <a:solidFill>
                <a:schemeClr val="tx1"/>
              </a:solidFill>
              <a:effectLst/>
              <a:latin typeface="+mn-lt"/>
              <a:ea typeface="+mn-ea"/>
              <a:cs typeface="+mn-cs"/>
            </a:endParaRPr>
          </a:p>
          <a:p>
            <a:pPr algn="just"/>
            <a:endParaRPr lang="es-ES" sz="1200" kern="1200" dirty="0" smtClean="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6FB7B300-EE01-4D4B-869C-E412B79992ED}" type="slidenum">
              <a:rPr lang="es-ES" smtClean="0"/>
              <a:t>25</a:t>
            </a:fld>
            <a:endParaRPr lang="es-ES"/>
          </a:p>
        </p:txBody>
      </p:sp>
    </p:spTree>
    <p:extLst>
      <p:ext uri="{BB962C8B-B14F-4D97-AF65-F5344CB8AC3E}">
        <p14:creationId xmlns:p14="http://schemas.microsoft.com/office/powerpoint/2010/main" val="18196912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endParaRPr lang="es-ES" sz="1200" b="1"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6FB7B300-EE01-4D4B-869C-E412B79992ED}" type="slidenum">
              <a:rPr lang="es-ES" smtClean="0"/>
              <a:t>26</a:t>
            </a:fld>
            <a:endParaRPr lang="es-ES"/>
          </a:p>
        </p:txBody>
      </p:sp>
    </p:spTree>
    <p:extLst>
      <p:ext uri="{BB962C8B-B14F-4D97-AF65-F5344CB8AC3E}">
        <p14:creationId xmlns:p14="http://schemas.microsoft.com/office/powerpoint/2010/main" val="37776529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endParaRPr lang="es-ES" sz="1200" b="1"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6FB7B300-EE01-4D4B-869C-E412B79992ED}" type="slidenum">
              <a:rPr lang="es-ES" smtClean="0"/>
              <a:t>27</a:t>
            </a:fld>
            <a:endParaRPr lang="es-ES"/>
          </a:p>
        </p:txBody>
      </p:sp>
    </p:spTree>
    <p:extLst>
      <p:ext uri="{BB962C8B-B14F-4D97-AF65-F5344CB8AC3E}">
        <p14:creationId xmlns:p14="http://schemas.microsoft.com/office/powerpoint/2010/main" val="7689233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endParaRPr lang="es-ES" sz="1200" b="1"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6FB7B300-EE01-4D4B-869C-E412B79992ED}" type="slidenum">
              <a:rPr lang="es-ES" smtClean="0"/>
              <a:t>28</a:t>
            </a:fld>
            <a:endParaRPr lang="es-ES"/>
          </a:p>
        </p:txBody>
      </p:sp>
    </p:spTree>
    <p:extLst>
      <p:ext uri="{BB962C8B-B14F-4D97-AF65-F5344CB8AC3E}">
        <p14:creationId xmlns:p14="http://schemas.microsoft.com/office/powerpoint/2010/main" val="20798038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effectLst/>
                <a:latin typeface="+mn-lt"/>
                <a:ea typeface="+mn-ea"/>
                <a:cs typeface="+mn-cs"/>
              </a:rPr>
              <a:t>En DEXEL la definición de cada procedimiento la realiza el responsable del mismo y permite:</a:t>
            </a:r>
            <a:endParaRPr lang="es-E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b="1" kern="1200" dirty="0" smtClean="0">
                <a:solidFill>
                  <a:schemeClr val="tx1"/>
                </a:solidFill>
                <a:effectLst/>
                <a:latin typeface="+mn-lt"/>
                <a:ea typeface="+mn-ea"/>
                <a:cs typeface="+mn-cs"/>
              </a:rPr>
              <a:t>Clasificar el procedimiento </a:t>
            </a:r>
            <a:r>
              <a:rPr lang="es-ES" sz="1200" kern="1200" dirty="0" smtClean="0">
                <a:solidFill>
                  <a:schemeClr val="tx1"/>
                </a:solidFill>
                <a:effectLst/>
                <a:latin typeface="+mn-lt"/>
                <a:ea typeface="+mn-ea"/>
                <a:cs typeface="+mn-cs"/>
              </a:rPr>
              <a:t>(</a:t>
            </a:r>
            <a:r>
              <a:rPr lang="es-ES" sz="1200" b="1" kern="1200" dirty="0" smtClean="0">
                <a:solidFill>
                  <a:schemeClr val="tx1"/>
                </a:solidFill>
                <a:effectLst/>
                <a:latin typeface="+mn-lt"/>
                <a:ea typeface="+mn-ea"/>
                <a:cs typeface="+mn-cs"/>
              </a:rPr>
              <a:t>áreas temáticas</a:t>
            </a:r>
            <a:r>
              <a:rPr lang="es-ES" sz="1200" kern="1200" dirty="0" smtClean="0">
                <a:solidFill>
                  <a:schemeClr val="tx1"/>
                </a:solidFill>
                <a:effectLst/>
                <a:latin typeface="+mn-lt"/>
                <a:ea typeface="+mn-ea"/>
                <a:cs typeface="+mn-cs"/>
              </a:rPr>
              <a:t>, </a:t>
            </a:r>
            <a:r>
              <a:rPr lang="es-ES" sz="1200" b="1" kern="1200" dirty="0" smtClean="0">
                <a:solidFill>
                  <a:schemeClr val="tx1"/>
                </a:solidFill>
                <a:effectLst/>
                <a:latin typeface="+mn-lt"/>
                <a:ea typeface="+mn-ea"/>
                <a:cs typeface="+mn-cs"/>
              </a:rPr>
              <a:t>colectivos destinatarios</a:t>
            </a:r>
            <a:r>
              <a:rPr lang="es-ES" sz="1200" kern="1200" dirty="0" smtClean="0">
                <a:solidFill>
                  <a:schemeClr val="tx1"/>
                </a:solidFill>
                <a:effectLst/>
                <a:latin typeface="+mn-lt"/>
                <a:ea typeface="+mn-ea"/>
                <a:cs typeface="+mn-cs"/>
              </a:rPr>
              <a:t>, </a:t>
            </a:r>
            <a:r>
              <a:rPr lang="es-ES" sz="1200" b="1" kern="1200" dirty="0" smtClean="0">
                <a:solidFill>
                  <a:schemeClr val="tx1"/>
                </a:solidFill>
                <a:effectLst/>
                <a:latin typeface="+mn-lt"/>
                <a:ea typeface="+mn-ea"/>
                <a:cs typeface="+mn-cs"/>
              </a:rPr>
              <a:t>familias</a:t>
            </a:r>
            <a:r>
              <a:rPr lang="es-ES" sz="1200" kern="1200" dirty="0" smtClean="0">
                <a:solidFill>
                  <a:schemeClr val="tx1"/>
                </a:solidFill>
                <a:effectLst/>
                <a:latin typeface="+mn-lt"/>
                <a:ea typeface="+mn-ea"/>
                <a:cs typeface="+mn-cs"/>
              </a:rPr>
              <a:t>, etc.).</a:t>
            </a: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Parametrizar las </a:t>
            </a:r>
            <a:r>
              <a:rPr lang="es-ES" sz="1200" b="1" kern="1200" dirty="0" smtClean="0">
                <a:solidFill>
                  <a:schemeClr val="tx1"/>
                </a:solidFill>
                <a:effectLst/>
                <a:latin typeface="+mn-lt"/>
                <a:ea typeface="+mn-ea"/>
                <a:cs typeface="+mn-cs"/>
              </a:rPr>
              <a:t>formas de inicio</a:t>
            </a:r>
            <a:r>
              <a:rPr lang="es-ES" sz="1200" kern="1200" dirty="0" smtClean="0">
                <a:solidFill>
                  <a:schemeClr val="tx1"/>
                </a:solidFill>
                <a:effectLst/>
                <a:latin typeface="+mn-lt"/>
                <a:ea typeface="+mn-ea"/>
                <a:cs typeface="+mn-cs"/>
              </a:rPr>
              <a:t>, </a:t>
            </a:r>
            <a:r>
              <a:rPr lang="es-ES" sz="1200" b="1" kern="1200" dirty="0" smtClean="0">
                <a:solidFill>
                  <a:schemeClr val="tx1"/>
                </a:solidFill>
                <a:effectLst/>
                <a:latin typeface="+mn-lt"/>
                <a:ea typeface="+mn-ea"/>
                <a:cs typeface="+mn-cs"/>
              </a:rPr>
              <a:t>plazos</a:t>
            </a:r>
            <a:r>
              <a:rPr lang="es-ES" sz="1200" kern="1200" dirty="0" smtClean="0">
                <a:solidFill>
                  <a:schemeClr val="tx1"/>
                </a:solidFill>
                <a:effectLst/>
                <a:latin typeface="+mn-lt"/>
                <a:ea typeface="+mn-ea"/>
                <a:cs typeface="+mn-cs"/>
              </a:rPr>
              <a:t>, </a:t>
            </a:r>
            <a:r>
              <a:rPr lang="es-ES" sz="1200" b="1" kern="1200" dirty="0" smtClean="0">
                <a:solidFill>
                  <a:schemeClr val="tx1"/>
                </a:solidFill>
                <a:effectLst/>
                <a:latin typeface="+mn-lt"/>
                <a:ea typeface="+mn-ea"/>
                <a:cs typeface="+mn-cs"/>
              </a:rPr>
              <a:t>efectos del silencio</a:t>
            </a:r>
            <a:r>
              <a:rPr lang="es-ES" sz="1200" kern="1200" dirty="0" smtClean="0">
                <a:solidFill>
                  <a:schemeClr val="tx1"/>
                </a:solidFill>
                <a:effectLst/>
                <a:latin typeface="+mn-lt"/>
                <a:ea typeface="+mn-ea"/>
                <a:cs typeface="+mn-cs"/>
              </a:rPr>
              <a:t>, etc.</a:t>
            </a: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Establecer qué </a:t>
            </a:r>
            <a:r>
              <a:rPr lang="es-ES" sz="1200" b="1" kern="1200" dirty="0" smtClean="0">
                <a:solidFill>
                  <a:schemeClr val="tx1"/>
                </a:solidFill>
                <a:effectLst/>
                <a:latin typeface="+mn-lt"/>
                <a:ea typeface="+mn-ea"/>
                <a:cs typeface="+mn-cs"/>
              </a:rPr>
              <a:t>formularios y documentación se requieren para su tramitación</a:t>
            </a:r>
            <a:r>
              <a:rPr lang="es-ES" sz="1200" kern="1200" dirty="0" smtClean="0">
                <a:solidFill>
                  <a:schemeClr val="tx1"/>
                </a:solidFill>
                <a:effectLst/>
                <a:latin typeface="+mn-lt"/>
                <a:ea typeface="+mn-ea"/>
                <a:cs typeface="+mn-cs"/>
              </a:rPr>
              <a:t>.</a:t>
            </a: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Identificar las </a:t>
            </a:r>
            <a:r>
              <a:rPr lang="es-ES" sz="1200" b="1" kern="1200" dirty="0" smtClean="0">
                <a:solidFill>
                  <a:schemeClr val="tx1"/>
                </a:solidFill>
                <a:effectLst/>
                <a:latin typeface="+mn-lt"/>
                <a:ea typeface="+mn-ea"/>
                <a:cs typeface="+mn-cs"/>
              </a:rPr>
              <a:t>tasas</a:t>
            </a:r>
            <a:r>
              <a:rPr lang="es-ES" sz="1200" kern="1200" dirty="0" smtClean="0">
                <a:solidFill>
                  <a:schemeClr val="tx1"/>
                </a:solidFill>
                <a:effectLst/>
                <a:latin typeface="+mn-lt"/>
                <a:ea typeface="+mn-ea"/>
                <a:cs typeface="+mn-cs"/>
              </a:rPr>
              <a:t> asociadas al tipo de trámite.</a:t>
            </a: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Relacionar la </a:t>
            </a:r>
            <a:r>
              <a:rPr lang="es-ES" sz="1200" b="1" kern="1200" dirty="0" smtClean="0">
                <a:solidFill>
                  <a:schemeClr val="tx1"/>
                </a:solidFill>
                <a:effectLst/>
                <a:latin typeface="+mn-lt"/>
                <a:ea typeface="+mn-ea"/>
                <a:cs typeface="+mn-cs"/>
              </a:rPr>
              <a:t>regulación legal</a:t>
            </a:r>
            <a:r>
              <a:rPr lang="es-ES" sz="1200" kern="1200" dirty="0" smtClean="0">
                <a:solidFill>
                  <a:schemeClr val="tx1"/>
                </a:solidFill>
                <a:effectLst/>
                <a:latin typeface="+mn-lt"/>
                <a:ea typeface="+mn-ea"/>
                <a:cs typeface="+mn-cs"/>
              </a:rPr>
              <a:t>.</a:t>
            </a: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Establecer </a:t>
            </a:r>
            <a:r>
              <a:rPr lang="es-ES" sz="1200" b="1" kern="1200" dirty="0" smtClean="0">
                <a:solidFill>
                  <a:schemeClr val="tx1"/>
                </a:solidFill>
                <a:effectLst/>
                <a:latin typeface="+mn-lt"/>
                <a:ea typeface="+mn-ea"/>
                <a:cs typeface="+mn-cs"/>
              </a:rPr>
              <a:t>qué documentos forman parte del expediente</a:t>
            </a:r>
            <a:r>
              <a:rPr lang="es-ES" sz="1200" kern="1200" dirty="0" smtClean="0">
                <a:solidFill>
                  <a:schemeClr val="tx1"/>
                </a:solidFill>
                <a:effectLst/>
                <a:latin typeface="+mn-lt"/>
                <a:ea typeface="+mn-ea"/>
                <a:cs typeface="+mn-cs"/>
              </a:rPr>
              <a:t>, su </a:t>
            </a:r>
            <a:r>
              <a:rPr lang="es-ES" sz="1200" b="1" kern="1200" dirty="0" smtClean="0">
                <a:solidFill>
                  <a:schemeClr val="tx1"/>
                </a:solidFill>
                <a:effectLst/>
                <a:latin typeface="+mn-lt"/>
                <a:ea typeface="+mn-ea"/>
                <a:cs typeface="+mn-cs"/>
              </a:rPr>
              <a:t>nivel de confidencialidad</a:t>
            </a:r>
            <a:r>
              <a:rPr lang="es-ES" sz="1200" kern="1200" dirty="0" smtClean="0">
                <a:solidFill>
                  <a:schemeClr val="tx1"/>
                </a:solidFill>
                <a:effectLst/>
                <a:latin typeface="+mn-lt"/>
                <a:ea typeface="+mn-ea"/>
                <a:cs typeface="+mn-cs"/>
              </a:rPr>
              <a:t> y su </a:t>
            </a:r>
            <a:r>
              <a:rPr lang="es-ES" sz="1200" b="1" kern="1200" dirty="0" smtClean="0">
                <a:solidFill>
                  <a:schemeClr val="tx1"/>
                </a:solidFill>
                <a:effectLst/>
                <a:latin typeface="+mn-lt"/>
                <a:ea typeface="+mn-ea"/>
                <a:cs typeface="+mn-cs"/>
              </a:rPr>
              <a:t>estado</a:t>
            </a:r>
            <a:r>
              <a:rPr lang="es-ES" sz="1200" kern="1200" dirty="0" smtClean="0">
                <a:solidFill>
                  <a:schemeClr val="tx1"/>
                </a:solidFill>
                <a:effectLst/>
                <a:latin typeface="+mn-lt"/>
                <a:ea typeface="+mn-ea"/>
                <a:cs typeface="+mn-cs"/>
              </a:rPr>
              <a:t>, tanto los que aporta el interesado (</a:t>
            </a:r>
            <a:r>
              <a:rPr lang="es-ES" sz="1200" b="1" kern="1200" dirty="0" smtClean="0">
                <a:solidFill>
                  <a:schemeClr val="tx1"/>
                </a:solidFill>
                <a:effectLst/>
                <a:latin typeface="+mn-lt"/>
                <a:ea typeface="+mn-ea"/>
                <a:cs typeface="+mn-cs"/>
              </a:rPr>
              <a:t>DI</a:t>
            </a:r>
            <a:r>
              <a:rPr lang="es-ES" sz="1200" kern="1200" dirty="0" smtClean="0">
                <a:solidFill>
                  <a:schemeClr val="tx1"/>
                </a:solidFill>
                <a:effectLst/>
                <a:latin typeface="+mn-lt"/>
                <a:ea typeface="+mn-ea"/>
                <a:cs typeface="+mn-cs"/>
              </a:rPr>
              <a:t>) como los que se generan internamente por la propia administración (</a:t>
            </a:r>
            <a:r>
              <a:rPr lang="es-ES" sz="1200" b="1" kern="1200" dirty="0" smtClean="0">
                <a:solidFill>
                  <a:schemeClr val="tx1"/>
                </a:solidFill>
                <a:effectLst/>
                <a:latin typeface="+mn-lt"/>
                <a:ea typeface="+mn-ea"/>
                <a:cs typeface="+mn-cs"/>
              </a:rPr>
              <a:t>DA</a:t>
            </a:r>
            <a:r>
              <a:rPr lang="es-ES" sz="1200" kern="1200" dirty="0" smtClean="0">
                <a:solidFill>
                  <a:schemeClr val="tx1"/>
                </a:solidFill>
                <a:effectLst/>
                <a:latin typeface="+mn-lt"/>
                <a:ea typeface="+mn-ea"/>
                <a:cs typeface="+mn-cs"/>
              </a:rPr>
              <a:t>).</a:t>
            </a: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Definir las </a:t>
            </a:r>
            <a:r>
              <a:rPr lang="es-ES" sz="1200" b="1" kern="1200" dirty="0" smtClean="0">
                <a:solidFill>
                  <a:schemeClr val="tx1"/>
                </a:solidFill>
                <a:effectLst/>
                <a:latin typeface="+mn-lt"/>
                <a:ea typeface="+mn-ea"/>
                <a:cs typeface="+mn-cs"/>
              </a:rPr>
              <a:t>condiciones de acceso a los expedientes</a:t>
            </a:r>
            <a:r>
              <a:rPr lang="es-ES" sz="1200" kern="1200" dirty="0" smtClean="0">
                <a:solidFill>
                  <a:schemeClr val="tx1"/>
                </a:solidFill>
                <a:effectLst/>
                <a:latin typeface="+mn-lt"/>
                <a:ea typeface="+mn-ea"/>
                <a:cs typeface="+mn-cs"/>
              </a:rPr>
              <a:t>, </a:t>
            </a:r>
            <a:r>
              <a:rPr lang="es-ES" sz="1200" b="1" kern="1200" dirty="0" smtClean="0">
                <a:solidFill>
                  <a:schemeClr val="tx1"/>
                </a:solidFill>
                <a:effectLst/>
                <a:latin typeface="+mn-lt"/>
                <a:ea typeface="+mn-ea"/>
                <a:cs typeface="+mn-cs"/>
              </a:rPr>
              <a:t>por el personal </a:t>
            </a:r>
            <a:r>
              <a:rPr lang="es-ES" sz="1200" kern="1200" dirty="0" smtClean="0">
                <a:solidFill>
                  <a:schemeClr val="tx1"/>
                </a:solidFill>
                <a:effectLst/>
                <a:latin typeface="+mn-lt"/>
                <a:ea typeface="+mn-ea"/>
                <a:cs typeface="+mn-cs"/>
              </a:rPr>
              <a:t>y por las </a:t>
            </a:r>
            <a:r>
              <a:rPr lang="es-ES" sz="1200" b="1" kern="1200" dirty="0" smtClean="0">
                <a:solidFill>
                  <a:schemeClr val="tx1"/>
                </a:solidFill>
                <a:effectLst/>
                <a:latin typeface="+mn-lt"/>
                <a:ea typeface="+mn-ea"/>
                <a:cs typeface="+mn-cs"/>
              </a:rPr>
              <a:t>aplicaciones</a:t>
            </a:r>
            <a:r>
              <a:rPr lang="es-ES" sz="1200" kern="1200" dirty="0" smtClean="0">
                <a:solidFill>
                  <a:schemeClr val="tx1"/>
                </a:solidFill>
                <a:effectLst/>
                <a:latin typeface="+mn-lt"/>
                <a:ea typeface="+mn-ea"/>
                <a:cs typeface="+mn-cs"/>
              </a:rPr>
              <a:t>.</a:t>
            </a:r>
          </a:p>
        </p:txBody>
      </p:sp>
      <p:sp>
        <p:nvSpPr>
          <p:cNvPr id="4" name="Marcador de número de diapositiva 3"/>
          <p:cNvSpPr>
            <a:spLocks noGrp="1"/>
          </p:cNvSpPr>
          <p:nvPr>
            <p:ph type="sldNum" sz="quarter" idx="10"/>
          </p:nvPr>
        </p:nvSpPr>
        <p:spPr/>
        <p:txBody>
          <a:bodyPr/>
          <a:lstStyle/>
          <a:p>
            <a:fld id="{6FB7B300-EE01-4D4B-869C-E412B79992ED}" type="slidenum">
              <a:rPr lang="es-ES" smtClean="0"/>
              <a:t>29</a:t>
            </a:fld>
            <a:endParaRPr lang="es-ES"/>
          </a:p>
        </p:txBody>
      </p:sp>
    </p:spTree>
    <p:extLst>
      <p:ext uri="{BB962C8B-B14F-4D97-AF65-F5344CB8AC3E}">
        <p14:creationId xmlns:p14="http://schemas.microsoft.com/office/powerpoint/2010/main" val="3975258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spcAft>
                <a:spcPts val="300"/>
              </a:spcAft>
              <a:buFont typeface="Arial" panose="020B0604020202020204" pitchFamily="34" charset="0"/>
              <a:buNone/>
            </a:pPr>
            <a:endParaRPr lang="es-ES" dirty="0"/>
          </a:p>
        </p:txBody>
      </p:sp>
      <p:sp>
        <p:nvSpPr>
          <p:cNvPr id="4" name="Marcador de número de diapositiva 3"/>
          <p:cNvSpPr>
            <a:spLocks noGrp="1"/>
          </p:cNvSpPr>
          <p:nvPr>
            <p:ph type="sldNum" sz="quarter" idx="10"/>
          </p:nvPr>
        </p:nvSpPr>
        <p:spPr/>
        <p:txBody>
          <a:bodyPr/>
          <a:lstStyle/>
          <a:p>
            <a:fld id="{6FB7B300-EE01-4D4B-869C-E412B79992ED}" type="slidenum">
              <a:rPr lang="es-ES" smtClean="0"/>
              <a:t>3</a:t>
            </a:fld>
            <a:endParaRPr lang="es-ES"/>
          </a:p>
        </p:txBody>
      </p:sp>
    </p:spTree>
    <p:extLst>
      <p:ext uri="{BB962C8B-B14F-4D97-AF65-F5344CB8AC3E}">
        <p14:creationId xmlns:p14="http://schemas.microsoft.com/office/powerpoint/2010/main" val="18792366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spcAft>
                <a:spcPts val="300"/>
              </a:spcAft>
              <a:buFont typeface="Arial" panose="020B0604020202020204" pitchFamily="34" charset="0"/>
              <a:buNone/>
            </a:pPr>
            <a:endParaRPr lang="es-ES" dirty="0"/>
          </a:p>
        </p:txBody>
      </p:sp>
      <p:sp>
        <p:nvSpPr>
          <p:cNvPr id="4" name="Marcador de número de diapositiva 3"/>
          <p:cNvSpPr>
            <a:spLocks noGrp="1"/>
          </p:cNvSpPr>
          <p:nvPr>
            <p:ph type="sldNum" sz="quarter" idx="10"/>
          </p:nvPr>
        </p:nvSpPr>
        <p:spPr/>
        <p:txBody>
          <a:bodyPr/>
          <a:lstStyle/>
          <a:p>
            <a:fld id="{6FB7B300-EE01-4D4B-869C-E412B79992ED}" type="slidenum">
              <a:rPr lang="es-ES" smtClean="0"/>
              <a:t>30</a:t>
            </a:fld>
            <a:endParaRPr lang="es-ES"/>
          </a:p>
        </p:txBody>
      </p:sp>
    </p:spTree>
    <p:extLst>
      <p:ext uri="{BB962C8B-B14F-4D97-AF65-F5344CB8AC3E}">
        <p14:creationId xmlns:p14="http://schemas.microsoft.com/office/powerpoint/2010/main" val="32526785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endParaRPr lang="es-ES" sz="1200" b="1"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6FB7B300-EE01-4D4B-869C-E412B79992ED}" type="slidenum">
              <a:rPr lang="es-ES" smtClean="0"/>
              <a:t>31</a:t>
            </a:fld>
            <a:endParaRPr lang="es-ES"/>
          </a:p>
        </p:txBody>
      </p:sp>
    </p:spTree>
    <p:extLst>
      <p:ext uri="{BB962C8B-B14F-4D97-AF65-F5344CB8AC3E}">
        <p14:creationId xmlns:p14="http://schemas.microsoft.com/office/powerpoint/2010/main" val="40718366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endParaRPr lang="es-ES" sz="1200" b="1"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6FB7B300-EE01-4D4B-869C-E412B79992ED}" type="slidenum">
              <a:rPr lang="es-ES" smtClean="0"/>
              <a:t>32</a:t>
            </a:fld>
            <a:endParaRPr lang="es-ES"/>
          </a:p>
        </p:txBody>
      </p:sp>
    </p:spTree>
    <p:extLst>
      <p:ext uri="{BB962C8B-B14F-4D97-AF65-F5344CB8AC3E}">
        <p14:creationId xmlns:p14="http://schemas.microsoft.com/office/powerpoint/2010/main" val="42124870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endParaRPr lang="es-ES" sz="1200" b="1"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6FB7B300-EE01-4D4B-869C-E412B79992ED}" type="slidenum">
              <a:rPr lang="es-ES" smtClean="0"/>
              <a:t>33</a:t>
            </a:fld>
            <a:endParaRPr lang="es-ES"/>
          </a:p>
        </p:txBody>
      </p:sp>
    </p:spTree>
    <p:extLst>
      <p:ext uri="{BB962C8B-B14F-4D97-AF65-F5344CB8AC3E}">
        <p14:creationId xmlns:p14="http://schemas.microsoft.com/office/powerpoint/2010/main" val="37361486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endParaRPr lang="es-ES" sz="1200" b="1"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6FB7B300-EE01-4D4B-869C-E412B79992ED}" type="slidenum">
              <a:rPr lang="es-ES" smtClean="0"/>
              <a:t>34</a:t>
            </a:fld>
            <a:endParaRPr lang="es-ES"/>
          </a:p>
        </p:txBody>
      </p:sp>
    </p:spTree>
    <p:extLst>
      <p:ext uri="{BB962C8B-B14F-4D97-AF65-F5344CB8AC3E}">
        <p14:creationId xmlns:p14="http://schemas.microsoft.com/office/powerpoint/2010/main" val="3940176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endParaRPr lang="es-ES" sz="1200" b="1"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6FB7B300-EE01-4D4B-869C-E412B79992ED}" type="slidenum">
              <a:rPr lang="es-ES" smtClean="0"/>
              <a:t>35</a:t>
            </a:fld>
            <a:endParaRPr lang="es-ES"/>
          </a:p>
        </p:txBody>
      </p:sp>
    </p:spTree>
    <p:extLst>
      <p:ext uri="{BB962C8B-B14F-4D97-AF65-F5344CB8AC3E}">
        <p14:creationId xmlns:p14="http://schemas.microsoft.com/office/powerpoint/2010/main" val="27076854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endParaRPr lang="es-ES" sz="1200" b="1"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6FB7B300-EE01-4D4B-869C-E412B79992ED}" type="slidenum">
              <a:rPr lang="es-ES" smtClean="0"/>
              <a:t>36</a:t>
            </a:fld>
            <a:endParaRPr lang="es-ES"/>
          </a:p>
        </p:txBody>
      </p:sp>
    </p:spTree>
    <p:extLst>
      <p:ext uri="{BB962C8B-B14F-4D97-AF65-F5344CB8AC3E}">
        <p14:creationId xmlns:p14="http://schemas.microsoft.com/office/powerpoint/2010/main" val="30767287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endParaRPr lang="es-ES" sz="1200" b="1"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6FB7B300-EE01-4D4B-869C-E412B79992ED}" type="slidenum">
              <a:rPr lang="es-ES" smtClean="0"/>
              <a:t>37</a:t>
            </a:fld>
            <a:endParaRPr lang="es-ES"/>
          </a:p>
        </p:txBody>
      </p:sp>
    </p:spTree>
    <p:extLst>
      <p:ext uri="{BB962C8B-B14F-4D97-AF65-F5344CB8AC3E}">
        <p14:creationId xmlns:p14="http://schemas.microsoft.com/office/powerpoint/2010/main" val="34252934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endParaRPr lang="es-ES" sz="1200" b="1"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6FB7B300-EE01-4D4B-869C-E412B79992ED}" type="slidenum">
              <a:rPr lang="es-ES" smtClean="0"/>
              <a:t>38</a:t>
            </a:fld>
            <a:endParaRPr lang="es-ES"/>
          </a:p>
        </p:txBody>
      </p:sp>
    </p:spTree>
    <p:extLst>
      <p:ext uri="{BB962C8B-B14F-4D97-AF65-F5344CB8AC3E}">
        <p14:creationId xmlns:p14="http://schemas.microsoft.com/office/powerpoint/2010/main" val="22704825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endParaRPr lang="es-ES" sz="1200" b="1"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6FB7B300-EE01-4D4B-869C-E412B79992ED}" type="slidenum">
              <a:rPr lang="es-ES" smtClean="0"/>
              <a:t>39</a:t>
            </a:fld>
            <a:endParaRPr lang="es-ES"/>
          </a:p>
        </p:txBody>
      </p:sp>
    </p:spTree>
    <p:extLst>
      <p:ext uri="{BB962C8B-B14F-4D97-AF65-F5344CB8AC3E}">
        <p14:creationId xmlns:p14="http://schemas.microsoft.com/office/powerpoint/2010/main" val="1245308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spcAft>
                <a:spcPts val="300"/>
              </a:spcAft>
              <a:buFont typeface="Arial" panose="020B0604020202020204" pitchFamily="34" charset="0"/>
              <a:buNone/>
            </a:pPr>
            <a:endParaRPr lang="es-ES" dirty="0"/>
          </a:p>
        </p:txBody>
      </p:sp>
      <p:sp>
        <p:nvSpPr>
          <p:cNvPr id="4" name="Marcador de número de diapositiva 3"/>
          <p:cNvSpPr>
            <a:spLocks noGrp="1"/>
          </p:cNvSpPr>
          <p:nvPr>
            <p:ph type="sldNum" sz="quarter" idx="10"/>
          </p:nvPr>
        </p:nvSpPr>
        <p:spPr/>
        <p:txBody>
          <a:bodyPr/>
          <a:lstStyle/>
          <a:p>
            <a:fld id="{6FB7B300-EE01-4D4B-869C-E412B79992ED}" type="slidenum">
              <a:rPr lang="es-ES" smtClean="0"/>
              <a:t>4</a:t>
            </a:fld>
            <a:endParaRPr lang="es-ES"/>
          </a:p>
        </p:txBody>
      </p:sp>
    </p:spTree>
    <p:extLst>
      <p:ext uri="{BB962C8B-B14F-4D97-AF65-F5344CB8AC3E}">
        <p14:creationId xmlns:p14="http://schemas.microsoft.com/office/powerpoint/2010/main" val="1519539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endParaRPr lang="es-ES" sz="1200" b="1"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6FB7B300-EE01-4D4B-869C-E412B79992ED}" type="slidenum">
              <a:rPr lang="es-ES" smtClean="0"/>
              <a:t>40</a:t>
            </a:fld>
            <a:endParaRPr lang="es-ES"/>
          </a:p>
        </p:txBody>
      </p:sp>
    </p:spTree>
    <p:extLst>
      <p:ext uri="{BB962C8B-B14F-4D97-AF65-F5344CB8AC3E}">
        <p14:creationId xmlns:p14="http://schemas.microsoft.com/office/powerpoint/2010/main" val="42032298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endParaRPr lang="es-ES" sz="1200" b="1"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6FB7B300-EE01-4D4B-869C-E412B79992ED}" type="slidenum">
              <a:rPr lang="es-ES" smtClean="0"/>
              <a:t>41</a:t>
            </a:fld>
            <a:endParaRPr lang="es-ES"/>
          </a:p>
        </p:txBody>
      </p:sp>
    </p:spTree>
    <p:extLst>
      <p:ext uri="{BB962C8B-B14F-4D97-AF65-F5344CB8AC3E}">
        <p14:creationId xmlns:p14="http://schemas.microsoft.com/office/powerpoint/2010/main" val="24567446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endParaRPr lang="es-ES" sz="1200" b="1"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6FB7B300-EE01-4D4B-869C-E412B79992ED}" type="slidenum">
              <a:rPr lang="es-ES" smtClean="0"/>
              <a:t>42</a:t>
            </a:fld>
            <a:endParaRPr lang="es-ES"/>
          </a:p>
        </p:txBody>
      </p:sp>
    </p:spTree>
    <p:extLst>
      <p:ext uri="{BB962C8B-B14F-4D97-AF65-F5344CB8AC3E}">
        <p14:creationId xmlns:p14="http://schemas.microsoft.com/office/powerpoint/2010/main" val="13864239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endParaRPr lang="es-ES" sz="1200" b="1"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6FB7B300-EE01-4D4B-869C-E412B79992ED}" type="slidenum">
              <a:rPr lang="es-ES" smtClean="0"/>
              <a:t>43</a:t>
            </a:fld>
            <a:endParaRPr lang="es-ES"/>
          </a:p>
        </p:txBody>
      </p:sp>
    </p:spTree>
    <p:extLst>
      <p:ext uri="{BB962C8B-B14F-4D97-AF65-F5344CB8AC3E}">
        <p14:creationId xmlns:p14="http://schemas.microsoft.com/office/powerpoint/2010/main" val="4588318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endParaRPr lang="es-ES" sz="1200" b="1"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6FB7B300-EE01-4D4B-869C-E412B79992ED}" type="slidenum">
              <a:rPr lang="es-ES" smtClean="0"/>
              <a:t>44</a:t>
            </a:fld>
            <a:endParaRPr lang="es-ES"/>
          </a:p>
        </p:txBody>
      </p:sp>
    </p:spTree>
    <p:extLst>
      <p:ext uri="{BB962C8B-B14F-4D97-AF65-F5344CB8AC3E}">
        <p14:creationId xmlns:p14="http://schemas.microsoft.com/office/powerpoint/2010/main" val="4934995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endParaRPr lang="es-ES" sz="1200" b="1"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6FB7B300-EE01-4D4B-869C-E412B79992ED}" type="slidenum">
              <a:rPr lang="es-ES" smtClean="0"/>
              <a:t>45</a:t>
            </a:fld>
            <a:endParaRPr lang="es-ES"/>
          </a:p>
        </p:txBody>
      </p:sp>
    </p:spTree>
    <p:extLst>
      <p:ext uri="{BB962C8B-B14F-4D97-AF65-F5344CB8AC3E}">
        <p14:creationId xmlns:p14="http://schemas.microsoft.com/office/powerpoint/2010/main" val="31712539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endParaRPr lang="es-ES" sz="1200" b="1"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6FB7B300-EE01-4D4B-869C-E412B79992ED}" type="slidenum">
              <a:rPr lang="es-ES" smtClean="0"/>
              <a:t>46</a:t>
            </a:fld>
            <a:endParaRPr lang="es-ES"/>
          </a:p>
        </p:txBody>
      </p:sp>
    </p:spTree>
    <p:extLst>
      <p:ext uri="{BB962C8B-B14F-4D97-AF65-F5344CB8AC3E}">
        <p14:creationId xmlns:p14="http://schemas.microsoft.com/office/powerpoint/2010/main" val="27910652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endParaRPr lang="es-ES" sz="1200" b="1"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6FB7B300-EE01-4D4B-869C-E412B79992ED}" type="slidenum">
              <a:rPr lang="es-ES" smtClean="0"/>
              <a:t>47</a:t>
            </a:fld>
            <a:endParaRPr lang="es-ES"/>
          </a:p>
        </p:txBody>
      </p:sp>
    </p:spTree>
    <p:extLst>
      <p:ext uri="{BB962C8B-B14F-4D97-AF65-F5344CB8AC3E}">
        <p14:creationId xmlns:p14="http://schemas.microsoft.com/office/powerpoint/2010/main" val="39911710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endParaRPr lang="es-ES" sz="1200" b="1"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6FB7B300-EE01-4D4B-869C-E412B79992ED}" type="slidenum">
              <a:rPr lang="es-ES" smtClean="0"/>
              <a:t>48</a:t>
            </a:fld>
            <a:endParaRPr lang="es-ES"/>
          </a:p>
        </p:txBody>
      </p:sp>
    </p:spTree>
    <p:extLst>
      <p:ext uri="{BB962C8B-B14F-4D97-AF65-F5344CB8AC3E}">
        <p14:creationId xmlns:p14="http://schemas.microsoft.com/office/powerpoint/2010/main" val="3644053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spcAft>
                <a:spcPts val="300"/>
              </a:spcAft>
              <a:buFont typeface="Arial" panose="020B0604020202020204" pitchFamily="34" charset="0"/>
              <a:buNone/>
            </a:pPr>
            <a:endParaRPr lang="es-ES" dirty="0"/>
          </a:p>
        </p:txBody>
      </p:sp>
      <p:sp>
        <p:nvSpPr>
          <p:cNvPr id="4" name="Marcador de número de diapositiva 3"/>
          <p:cNvSpPr>
            <a:spLocks noGrp="1"/>
          </p:cNvSpPr>
          <p:nvPr>
            <p:ph type="sldNum" sz="quarter" idx="10"/>
          </p:nvPr>
        </p:nvSpPr>
        <p:spPr/>
        <p:txBody>
          <a:bodyPr/>
          <a:lstStyle/>
          <a:p>
            <a:fld id="{6FB7B300-EE01-4D4B-869C-E412B79992ED}" type="slidenum">
              <a:rPr lang="es-ES" smtClean="0"/>
              <a:t>5</a:t>
            </a:fld>
            <a:endParaRPr lang="es-ES"/>
          </a:p>
        </p:txBody>
      </p:sp>
    </p:spTree>
    <p:extLst>
      <p:ext uri="{BB962C8B-B14F-4D97-AF65-F5344CB8AC3E}">
        <p14:creationId xmlns:p14="http://schemas.microsoft.com/office/powerpoint/2010/main" val="40758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s-ES_tradnl" sz="1200" kern="1200" dirty="0" smtClean="0">
                <a:solidFill>
                  <a:schemeClr val="tx1"/>
                </a:solidFill>
                <a:effectLst/>
                <a:latin typeface="+mn-lt"/>
                <a:ea typeface="+mn-ea"/>
                <a:cs typeface="+mn-cs"/>
              </a:rPr>
              <a:t>Se establece la </a:t>
            </a:r>
            <a:r>
              <a:rPr lang="es-ES_tradnl" sz="1200" b="1" kern="1200" dirty="0" smtClean="0">
                <a:solidFill>
                  <a:schemeClr val="tx1"/>
                </a:solidFill>
                <a:effectLst/>
                <a:latin typeface="+mn-lt"/>
                <a:ea typeface="+mn-ea"/>
                <a:cs typeface="+mn-cs"/>
              </a:rPr>
              <a:t>obligación de relacionarse electrónicamente con las Administraciones Públicas</a:t>
            </a:r>
            <a:r>
              <a:rPr lang="es-ES_tradnl" sz="1200" kern="1200" dirty="0" smtClean="0">
                <a:solidFill>
                  <a:schemeClr val="tx1"/>
                </a:solidFill>
                <a:effectLst/>
                <a:latin typeface="+mn-lt"/>
                <a:ea typeface="+mn-ea"/>
                <a:cs typeface="+mn-cs"/>
              </a:rPr>
              <a:t> a determinados colectivos, como </a:t>
            </a:r>
            <a:r>
              <a:rPr lang="es-ES_tradnl" sz="1200" b="1" kern="1200" dirty="0" smtClean="0">
                <a:solidFill>
                  <a:schemeClr val="tx1"/>
                </a:solidFill>
                <a:effectLst/>
                <a:latin typeface="+mn-lt"/>
                <a:ea typeface="+mn-ea"/>
                <a:cs typeface="+mn-cs"/>
              </a:rPr>
              <a:t>las personas jurídicas, las entidades sin personalidad jurídica, los profesionales colegiados para los trámites y actuaciones que realicen con las Administraciones Públicas en ejercicio de dicha actividad profesional, quienes representen a un interesado que esté obligado a relacionarse electrónicamente con la Administración, y finalmente, los empleados de las Administraciones Públicas para los trámites y actuaciones que realicen con ellas por razón de su condición de empleado público.</a:t>
            </a:r>
            <a:endParaRPr lang="es-ES"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6FB7B300-EE01-4D4B-869C-E412B79992ED}" type="slidenum">
              <a:rPr lang="es-ES" smtClean="0"/>
              <a:t>6</a:t>
            </a:fld>
            <a:endParaRPr lang="es-ES"/>
          </a:p>
        </p:txBody>
      </p:sp>
    </p:spTree>
    <p:extLst>
      <p:ext uri="{BB962C8B-B14F-4D97-AF65-F5344CB8AC3E}">
        <p14:creationId xmlns:p14="http://schemas.microsoft.com/office/powerpoint/2010/main" val="1907155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b="1" kern="1200" dirty="0" smtClean="0">
                <a:solidFill>
                  <a:schemeClr val="tx1"/>
                </a:solidFill>
                <a:effectLst/>
                <a:latin typeface="+mn-lt"/>
                <a:ea typeface="+mn-ea"/>
                <a:cs typeface="+mn-cs"/>
              </a:rPr>
              <a:t>INTERESADO -&gt; ADMINISTRACIÓN</a:t>
            </a:r>
            <a:r>
              <a:rPr lang="es-ES_tradnl" sz="1200" b="0" kern="1200" dirty="0" smtClean="0">
                <a:solidFill>
                  <a:schemeClr val="tx1"/>
                </a:solidFill>
                <a:effectLst/>
                <a:latin typeface="+mn-lt"/>
                <a:ea typeface="+mn-ea"/>
                <a:cs typeface="+mn-cs"/>
              </a:rPr>
              <a:t>.</a:t>
            </a:r>
            <a:r>
              <a:rPr lang="es-ES_tradnl" sz="1200" b="0" kern="1200" baseline="0" dirty="0" smtClean="0">
                <a:solidFill>
                  <a:schemeClr val="tx1"/>
                </a:solidFill>
                <a:effectLst/>
                <a:latin typeface="+mn-lt"/>
                <a:ea typeface="+mn-ea"/>
                <a:cs typeface="+mn-cs"/>
              </a:rPr>
              <a:t> </a:t>
            </a:r>
            <a:r>
              <a:rPr lang="es-ES_tradnl" sz="1200" kern="1200" dirty="0" smtClean="0">
                <a:solidFill>
                  <a:schemeClr val="tx1"/>
                </a:solidFill>
                <a:effectLst/>
                <a:latin typeface="+mn-lt"/>
                <a:ea typeface="+mn-ea"/>
                <a:cs typeface="+mn-cs"/>
              </a:rPr>
              <a:t>En general, se realiza a través de la </a:t>
            </a:r>
            <a:r>
              <a:rPr lang="es-ES_tradnl" sz="1200" b="1" kern="1200" dirty="0" smtClean="0">
                <a:solidFill>
                  <a:schemeClr val="tx1"/>
                </a:solidFill>
                <a:effectLst/>
                <a:latin typeface="+mn-lt"/>
                <a:ea typeface="+mn-ea"/>
                <a:cs typeface="+mn-cs"/>
              </a:rPr>
              <a:t>Sede Electrónica</a:t>
            </a:r>
            <a:r>
              <a:rPr lang="es-ES_tradnl" sz="1200" kern="1200" dirty="0" smtClean="0">
                <a:solidFill>
                  <a:schemeClr val="tx1"/>
                </a:solidFill>
                <a:effectLst/>
                <a:latin typeface="+mn-lt"/>
                <a:ea typeface="+mn-ea"/>
                <a:cs typeface="+mn-cs"/>
              </a:rPr>
              <a:t>, en la que el ciudadano podrá:</a:t>
            </a:r>
            <a:endParaRPr lang="es-E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_tradnl" sz="1200" b="1" kern="1200" dirty="0" smtClean="0">
                <a:solidFill>
                  <a:schemeClr val="tx1"/>
                </a:solidFill>
                <a:effectLst/>
                <a:latin typeface="+mn-lt"/>
                <a:ea typeface="+mn-ea"/>
                <a:cs typeface="+mn-cs"/>
              </a:rPr>
              <a:t>Presentar solicitudes </a:t>
            </a:r>
            <a:r>
              <a:rPr lang="es-ES_tradnl" sz="1200" kern="1200" dirty="0" smtClean="0">
                <a:solidFill>
                  <a:schemeClr val="tx1"/>
                </a:solidFill>
                <a:effectLst/>
                <a:latin typeface="+mn-lt"/>
                <a:ea typeface="+mn-ea"/>
                <a:cs typeface="+mn-cs"/>
              </a:rPr>
              <a:t>(tramitación a “instancias del interesado”)</a:t>
            </a:r>
            <a:endParaRPr lang="es-E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_tradnl" sz="1200" b="1" kern="1200" dirty="0" smtClean="0">
                <a:solidFill>
                  <a:schemeClr val="tx1"/>
                </a:solidFill>
                <a:effectLst/>
                <a:latin typeface="+mn-lt"/>
                <a:ea typeface="+mn-ea"/>
                <a:cs typeface="+mn-cs"/>
              </a:rPr>
              <a:t>Tramitar actuaciones referidas a procedimientos ya iniciados </a:t>
            </a:r>
            <a:r>
              <a:rPr lang="es-ES_tradnl" sz="1200" kern="1200" dirty="0" smtClean="0">
                <a:solidFill>
                  <a:schemeClr val="tx1"/>
                </a:solidFill>
                <a:effectLst/>
                <a:latin typeface="+mn-lt"/>
                <a:ea typeface="+mn-ea"/>
                <a:cs typeface="+mn-cs"/>
              </a:rPr>
              <a:t>(a instancias del interesado o de oficio). Existe un expediente que incluye los documentos relativos a dicha tramitación. El interesado aporta al procedimiento una determinada documentación electrónica que se incorporará al expediente concreto.</a:t>
            </a:r>
            <a:endParaRPr lang="es-E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lang="es-ES_tradnl"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s-ES_tradnl" sz="1200" b="1" kern="1200" dirty="0" smtClean="0">
                <a:solidFill>
                  <a:schemeClr val="tx1"/>
                </a:solidFill>
                <a:effectLst/>
                <a:latin typeface="+mn-lt"/>
                <a:ea typeface="+mn-ea"/>
                <a:cs typeface="+mn-cs"/>
              </a:rPr>
              <a:t>ADMINISTRACIÓN -&gt; INTERESADO.</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s-ES_tradnl" sz="1200" b="1" kern="1200" dirty="0" smtClean="0">
                <a:solidFill>
                  <a:schemeClr val="tx1"/>
                </a:solidFill>
                <a:effectLst/>
                <a:latin typeface="+mn-lt"/>
                <a:ea typeface="+mn-ea"/>
                <a:cs typeface="+mn-cs"/>
              </a:rPr>
              <a:t>Notificaciones </a:t>
            </a:r>
            <a:r>
              <a:rPr lang="es-ES_tradnl" sz="1200" b="0" kern="1200" dirty="0" smtClean="0">
                <a:solidFill>
                  <a:schemeClr val="tx1"/>
                </a:solidFill>
                <a:effectLst/>
                <a:latin typeface="+mn-lt"/>
                <a:ea typeface="+mn-ea"/>
                <a:cs typeface="+mn-cs"/>
              </a:rPr>
              <a:t>(para procedimientos)</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s-ES_tradnl" sz="1200" b="1" kern="1200" dirty="0" smtClean="0">
                <a:solidFill>
                  <a:schemeClr val="tx1"/>
                </a:solidFill>
                <a:effectLst/>
                <a:latin typeface="+mn-lt"/>
                <a:ea typeface="+mn-ea"/>
                <a:cs typeface="+mn-cs"/>
              </a:rPr>
              <a:t>Comunicaciones</a:t>
            </a:r>
            <a:endParaRPr lang="es-ES_tradnl" sz="1200" b="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s-ES_tradnl" sz="1200" b="1" kern="1200" dirty="0" smtClean="0">
                <a:solidFill>
                  <a:schemeClr val="tx1"/>
                </a:solidFill>
                <a:effectLst/>
                <a:latin typeface="+mn-lt"/>
                <a:ea typeface="+mn-ea"/>
                <a:cs typeface="+mn-cs"/>
              </a:rPr>
              <a:t>Consultas del ciudadano</a:t>
            </a:r>
            <a:endParaRPr lang="es-ES"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6FB7B300-EE01-4D4B-869C-E412B79992ED}" type="slidenum">
              <a:rPr lang="es-ES" smtClean="0"/>
              <a:t>7</a:t>
            </a:fld>
            <a:endParaRPr lang="es-ES"/>
          </a:p>
        </p:txBody>
      </p:sp>
    </p:spTree>
    <p:extLst>
      <p:ext uri="{BB962C8B-B14F-4D97-AF65-F5344CB8AC3E}">
        <p14:creationId xmlns:p14="http://schemas.microsoft.com/office/powerpoint/2010/main" val="2689229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b="1" kern="1200" dirty="0" smtClean="0">
                <a:solidFill>
                  <a:schemeClr val="tx1"/>
                </a:solidFill>
                <a:effectLst/>
                <a:latin typeface="+mn-lt"/>
                <a:ea typeface="+mn-ea"/>
                <a:cs typeface="+mn-cs"/>
              </a:rPr>
              <a:t>SUJETOS OBLIGADOS </a:t>
            </a:r>
            <a:r>
              <a:rPr lang="es-ES_tradnl" sz="1200" kern="1200" dirty="0" smtClean="0">
                <a:solidFill>
                  <a:schemeClr val="tx1"/>
                </a:solidFill>
                <a:effectLst/>
                <a:latin typeface="+mn-lt"/>
                <a:ea typeface="+mn-ea"/>
                <a:cs typeface="+mn-cs"/>
              </a:rPr>
              <a:t>a relacionarse electrónicamente con las Administraciones Públicas. </a:t>
            </a:r>
            <a:r>
              <a:rPr lang="es-ES_tradnl" sz="1200" b="1" kern="1200" dirty="0" smtClean="0">
                <a:solidFill>
                  <a:schemeClr val="tx1"/>
                </a:solidFill>
                <a:effectLst/>
                <a:latin typeface="+mn-lt"/>
                <a:ea typeface="+mn-ea"/>
                <a:cs typeface="+mn-cs"/>
              </a:rPr>
              <a:t>Solo podrán recibir notificaciones en formato electrónico</a:t>
            </a:r>
            <a:r>
              <a:rPr lang="es-ES_tradnl" sz="1200" b="0" kern="1200" dirty="0" smtClean="0">
                <a:solidFill>
                  <a:schemeClr val="tx1"/>
                </a:solidFill>
                <a:effectLst/>
                <a:latin typeface="+mn-lt"/>
                <a:ea typeface="+mn-ea"/>
                <a:cs typeface="+mn-cs"/>
              </a:rPr>
              <a:t>.</a:t>
            </a:r>
            <a:r>
              <a:rPr lang="es-ES_tradnl" sz="1200" b="0" kern="1200" baseline="0" dirty="0" smtClean="0">
                <a:solidFill>
                  <a:schemeClr val="tx1"/>
                </a:solidFill>
                <a:effectLst/>
                <a:latin typeface="+mn-lt"/>
                <a:ea typeface="+mn-ea"/>
                <a:cs typeface="+mn-cs"/>
              </a:rPr>
              <a:t> </a:t>
            </a:r>
            <a:r>
              <a:rPr lang="es-ES_tradnl" sz="1200" kern="1200" dirty="0" smtClean="0">
                <a:solidFill>
                  <a:schemeClr val="tx1"/>
                </a:solidFill>
                <a:effectLst/>
                <a:latin typeface="+mn-lt"/>
                <a:ea typeface="+mn-ea"/>
                <a:cs typeface="+mn-cs"/>
              </a:rPr>
              <a:t>Para poder notificar a los sujetos obligados </a:t>
            </a:r>
            <a:r>
              <a:rPr lang="es-ES_tradnl" sz="1200" b="1" kern="1200" dirty="0" smtClean="0">
                <a:solidFill>
                  <a:schemeClr val="tx1"/>
                </a:solidFill>
                <a:effectLst/>
                <a:latin typeface="+mn-lt"/>
                <a:ea typeface="+mn-ea"/>
                <a:cs typeface="+mn-cs"/>
              </a:rPr>
              <a:t>solo se requiere conocer su NIF</a:t>
            </a:r>
            <a:r>
              <a:rPr lang="es-ES_tradnl" sz="1200" kern="1200" dirty="0" smtClean="0">
                <a:solidFill>
                  <a:schemeClr val="tx1"/>
                </a:solidFill>
                <a:effectLst/>
                <a:latin typeface="+mn-lt"/>
                <a:ea typeface="+mn-ea"/>
                <a:cs typeface="+mn-cs"/>
              </a:rPr>
              <a:t>.</a:t>
            </a:r>
            <a:endParaRPr lang="es-E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La </a:t>
            </a:r>
            <a:r>
              <a:rPr lang="es-ES_tradnl" sz="1200" b="1" kern="1200" dirty="0" smtClean="0">
                <a:solidFill>
                  <a:schemeClr val="tx1"/>
                </a:solidFill>
                <a:effectLst/>
                <a:latin typeface="+mn-lt"/>
                <a:ea typeface="+mn-ea"/>
                <a:cs typeface="+mn-cs"/>
              </a:rPr>
              <a:t>normativa de nuestra CA </a:t>
            </a:r>
            <a:r>
              <a:rPr lang="es-ES_tradnl" sz="1200" kern="1200" dirty="0" smtClean="0">
                <a:solidFill>
                  <a:schemeClr val="tx1"/>
                </a:solidFill>
                <a:effectLst/>
                <a:latin typeface="+mn-lt"/>
                <a:ea typeface="+mn-ea"/>
                <a:cs typeface="+mn-cs"/>
              </a:rPr>
              <a:t>establece que las </a:t>
            </a:r>
            <a:r>
              <a:rPr lang="es-ES_tradnl" sz="1200" b="1" kern="1200" dirty="0" smtClean="0">
                <a:solidFill>
                  <a:schemeClr val="tx1"/>
                </a:solidFill>
                <a:effectLst/>
                <a:latin typeface="+mn-lt"/>
                <a:ea typeface="+mn-ea"/>
                <a:cs typeface="+mn-cs"/>
              </a:rPr>
              <a:t>notificaciones a los sujetos obligados se practicarán mediante DEH, servicio proporcionado por la AGE</a:t>
            </a:r>
            <a:r>
              <a:rPr lang="es-ES_tradnl" sz="1200" kern="1200" dirty="0" smtClean="0">
                <a:solidFill>
                  <a:schemeClr val="tx1"/>
                </a:solidFill>
                <a:effectLst/>
                <a:latin typeface="+mn-lt"/>
                <a:ea typeface="+mn-ea"/>
                <a:cs typeface="+mn-cs"/>
              </a:rPr>
              <a:t>. No obstante, </a:t>
            </a:r>
            <a:r>
              <a:rPr lang="es-ES_tradnl" sz="1200" b="1" kern="1200" dirty="0" smtClean="0">
                <a:solidFill>
                  <a:schemeClr val="tx1"/>
                </a:solidFill>
                <a:effectLst/>
                <a:latin typeface="+mn-lt"/>
                <a:ea typeface="+mn-ea"/>
                <a:cs typeface="+mn-cs"/>
              </a:rPr>
              <a:t>los interesados pueden acceder a su DEH a través de la Sede Electrónica de la CARM.</a:t>
            </a:r>
          </a:p>
          <a:p>
            <a:endParaRPr lang="es-ES_tradnl" sz="1200" b="1" kern="1200" dirty="0" smtClean="0">
              <a:solidFill>
                <a:schemeClr val="tx1"/>
              </a:solidFill>
              <a:effectLst/>
              <a:latin typeface="+mn-lt"/>
              <a:ea typeface="+mn-ea"/>
              <a:cs typeface="+mn-cs"/>
            </a:endParaRPr>
          </a:p>
          <a:p>
            <a:pPr lvl="0"/>
            <a:r>
              <a:rPr lang="es-ES_tradnl" sz="1200" b="1" kern="1200" dirty="0" smtClean="0">
                <a:solidFill>
                  <a:schemeClr val="tx1"/>
                </a:solidFill>
                <a:effectLst/>
                <a:latin typeface="+mn-lt"/>
                <a:ea typeface="+mn-ea"/>
                <a:cs typeface="+mn-cs"/>
              </a:rPr>
              <a:t>SUJETOS NO OBLIGADOS:</a:t>
            </a:r>
          </a:p>
          <a:p>
            <a:pPr marL="171450" lvl="0" indent="-171450">
              <a:buFont typeface="Arial" panose="020B0604020202020204" pitchFamily="34" charset="0"/>
              <a:buChar char="•"/>
            </a:pPr>
            <a:r>
              <a:rPr lang="es-ES_tradnl" sz="1200" b="1" u="sng" kern="1200" dirty="0" smtClean="0">
                <a:solidFill>
                  <a:schemeClr val="tx1"/>
                </a:solidFill>
                <a:effectLst/>
                <a:latin typeface="+mn-lt"/>
                <a:ea typeface="+mn-ea"/>
                <a:cs typeface="+mn-cs"/>
              </a:rPr>
              <a:t>Notificaciones-e</a:t>
            </a:r>
            <a:r>
              <a:rPr lang="es-ES_tradnl" sz="1200" b="1" kern="1200" dirty="0" smtClean="0">
                <a:solidFill>
                  <a:schemeClr val="tx1"/>
                </a:solidFill>
                <a:effectLst/>
                <a:latin typeface="+mn-lt"/>
                <a:ea typeface="+mn-ea"/>
                <a:cs typeface="+mn-cs"/>
              </a:rPr>
              <a:t>.</a:t>
            </a:r>
            <a:r>
              <a:rPr lang="es-ES_tradnl" sz="1200" kern="1200" baseline="0" dirty="0" smtClean="0">
                <a:solidFill>
                  <a:schemeClr val="tx1"/>
                </a:solidFill>
                <a:effectLst/>
                <a:latin typeface="+mn-lt"/>
                <a:ea typeface="+mn-ea"/>
                <a:cs typeface="+mn-cs"/>
              </a:rPr>
              <a:t> </a:t>
            </a:r>
            <a:r>
              <a:rPr lang="es-ES_tradnl" sz="1200" kern="1200" dirty="0" smtClean="0">
                <a:solidFill>
                  <a:schemeClr val="tx1"/>
                </a:solidFill>
                <a:effectLst/>
                <a:latin typeface="+mn-lt"/>
                <a:ea typeface="+mn-ea"/>
                <a:cs typeface="+mn-cs"/>
              </a:rPr>
              <a:t>Se requiere que el interesado haya aportado un </a:t>
            </a:r>
            <a:r>
              <a:rPr lang="es-ES_tradnl" sz="1200" b="1" kern="1200" dirty="0" smtClean="0">
                <a:solidFill>
                  <a:schemeClr val="tx1"/>
                </a:solidFill>
                <a:effectLst/>
                <a:latin typeface="+mn-lt"/>
                <a:ea typeface="+mn-ea"/>
                <a:cs typeface="+mn-cs"/>
              </a:rPr>
              <a:t>correo electrónico o un nº de móvil </a:t>
            </a:r>
            <a:r>
              <a:rPr lang="es-ES_tradnl" sz="1200" kern="1200" dirty="0" smtClean="0">
                <a:solidFill>
                  <a:schemeClr val="tx1"/>
                </a:solidFill>
                <a:effectLst/>
                <a:latin typeface="+mn-lt"/>
                <a:ea typeface="+mn-ea"/>
                <a:cs typeface="+mn-cs"/>
              </a:rPr>
              <a:t>al que comunicarle que tiene una notificación en la sede. Esta comunicación solo tiene </a:t>
            </a:r>
            <a:r>
              <a:rPr lang="es-ES_tradnl" sz="1200" b="1" kern="1200" dirty="0" smtClean="0">
                <a:solidFill>
                  <a:schemeClr val="tx1"/>
                </a:solidFill>
                <a:effectLst/>
                <a:latin typeface="+mn-lt"/>
                <a:ea typeface="+mn-ea"/>
                <a:cs typeface="+mn-cs"/>
              </a:rPr>
              <a:t>efectos informativos</a:t>
            </a:r>
            <a:r>
              <a:rPr lang="es-ES_tradnl" sz="1200" kern="1200" dirty="0" smtClean="0">
                <a:solidFill>
                  <a:schemeClr val="tx1"/>
                </a:solidFill>
                <a:effectLst/>
                <a:latin typeface="+mn-lt"/>
                <a:ea typeface="+mn-ea"/>
                <a:cs typeface="+mn-cs"/>
              </a:rPr>
              <a:t>. La </a:t>
            </a:r>
            <a:r>
              <a:rPr lang="es-ES_tradnl" sz="1200" b="1" kern="1200" dirty="0" smtClean="0">
                <a:solidFill>
                  <a:schemeClr val="tx1"/>
                </a:solidFill>
                <a:effectLst/>
                <a:latin typeface="+mn-lt"/>
                <a:ea typeface="+mn-ea"/>
                <a:cs typeface="+mn-cs"/>
              </a:rPr>
              <a:t>normativa de nuestra CA </a:t>
            </a:r>
            <a:r>
              <a:rPr lang="es-ES_tradnl" sz="1200" kern="1200" dirty="0" smtClean="0">
                <a:solidFill>
                  <a:schemeClr val="tx1"/>
                </a:solidFill>
                <a:effectLst/>
                <a:latin typeface="+mn-lt"/>
                <a:ea typeface="+mn-ea"/>
                <a:cs typeface="+mn-cs"/>
              </a:rPr>
              <a:t>establece que las </a:t>
            </a:r>
            <a:r>
              <a:rPr lang="es-ES_tradnl" sz="1200" b="1" kern="1200" dirty="0" smtClean="0">
                <a:solidFill>
                  <a:schemeClr val="tx1"/>
                </a:solidFill>
                <a:effectLst/>
                <a:latin typeface="+mn-lt"/>
                <a:ea typeface="+mn-ea"/>
                <a:cs typeface="+mn-cs"/>
              </a:rPr>
              <a:t>notificaciones a los sujetos no obligados que hayan elegido </a:t>
            </a:r>
            <a:r>
              <a:rPr lang="es-ES_tradnl" sz="1200" kern="1200" dirty="0" smtClean="0">
                <a:solidFill>
                  <a:schemeClr val="tx1"/>
                </a:solidFill>
                <a:effectLst/>
                <a:latin typeface="+mn-lt"/>
                <a:ea typeface="+mn-ea"/>
                <a:cs typeface="+mn-cs"/>
              </a:rPr>
              <a:t>voluntariamente comunicarse con a través de medios electrónicos se practicarán por </a:t>
            </a:r>
            <a:r>
              <a:rPr lang="es-ES_tradnl" sz="1200" b="1" kern="1200" dirty="0" smtClean="0">
                <a:solidFill>
                  <a:schemeClr val="tx1"/>
                </a:solidFill>
                <a:effectLst/>
                <a:latin typeface="+mn-lt"/>
                <a:ea typeface="+mn-ea"/>
                <a:cs typeface="+mn-cs"/>
              </a:rPr>
              <a:t>comparecencia en sede electrónica de la CARM</a:t>
            </a:r>
            <a:r>
              <a:rPr lang="es-ES_tradnl" sz="1200" kern="1200" dirty="0" smtClean="0">
                <a:solidFill>
                  <a:schemeClr val="tx1"/>
                </a:solidFill>
                <a:effectLst/>
                <a:latin typeface="+mn-lt"/>
                <a:ea typeface="+mn-ea"/>
                <a:cs typeface="+mn-cs"/>
              </a:rPr>
              <a:t>.</a:t>
            </a:r>
            <a:endParaRPr lang="es-E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es-ES_tradnl" sz="1200" b="1" u="sng"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_tradnl" sz="1200" b="1" u="sng" kern="1200" dirty="0" smtClean="0">
                <a:solidFill>
                  <a:schemeClr val="tx1"/>
                </a:solidFill>
                <a:effectLst/>
                <a:latin typeface="+mn-lt"/>
                <a:ea typeface="+mn-ea"/>
                <a:cs typeface="+mn-cs"/>
              </a:rPr>
              <a:t>Notificaciones en papel</a:t>
            </a:r>
            <a:r>
              <a:rPr lang="es-ES_tradnl" sz="1200" kern="1200" dirty="0" smtClean="0">
                <a:solidFill>
                  <a:schemeClr val="tx1"/>
                </a:solidFill>
                <a:effectLst/>
                <a:latin typeface="+mn-lt"/>
                <a:ea typeface="+mn-ea"/>
                <a:cs typeface="+mn-cs"/>
              </a:rPr>
              <a:t>. Se requiere que el interesado indique la </a:t>
            </a:r>
            <a:r>
              <a:rPr lang="es-ES_tradnl" sz="1200" b="1" kern="1200" dirty="0" smtClean="0">
                <a:solidFill>
                  <a:schemeClr val="tx1"/>
                </a:solidFill>
                <a:effectLst/>
                <a:latin typeface="+mn-lt"/>
                <a:ea typeface="+mn-ea"/>
                <a:cs typeface="+mn-cs"/>
              </a:rPr>
              <a:t>dirección postal </a:t>
            </a:r>
            <a:r>
              <a:rPr lang="es-ES_tradnl" sz="1200" kern="1200" dirty="0" smtClean="0">
                <a:solidFill>
                  <a:schemeClr val="tx1"/>
                </a:solidFill>
                <a:effectLst/>
                <a:latin typeface="+mn-lt"/>
                <a:ea typeface="+mn-ea"/>
                <a:cs typeface="+mn-cs"/>
              </a:rPr>
              <a:t>donde quiere ser notificado.</a:t>
            </a:r>
            <a:endParaRPr lang="es-ES"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s-ES_tradnl"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s-ES_tradnl" sz="1200" kern="1200" dirty="0" smtClean="0">
                <a:solidFill>
                  <a:schemeClr val="tx1"/>
                </a:solidFill>
                <a:effectLst/>
                <a:latin typeface="+mn-lt"/>
                <a:ea typeface="+mn-ea"/>
                <a:cs typeface="+mn-cs"/>
              </a:rPr>
              <a:t>En los </a:t>
            </a:r>
            <a:r>
              <a:rPr lang="es-ES_tradnl" sz="1200" b="1" kern="1200" dirty="0" smtClean="0">
                <a:solidFill>
                  <a:schemeClr val="tx1"/>
                </a:solidFill>
                <a:effectLst/>
                <a:latin typeface="+mn-lt"/>
                <a:ea typeface="+mn-ea"/>
                <a:cs typeface="+mn-cs"/>
              </a:rPr>
              <a:t>procedimientos iniciados de oficio </a:t>
            </a:r>
            <a:r>
              <a:rPr lang="es-ES_tradnl" sz="1200" kern="1200" dirty="0" smtClean="0">
                <a:solidFill>
                  <a:schemeClr val="tx1"/>
                </a:solidFill>
                <a:effectLst/>
                <a:latin typeface="+mn-lt"/>
                <a:ea typeface="+mn-ea"/>
                <a:cs typeface="+mn-cs"/>
              </a:rPr>
              <a:t>para sujetos no obligados, es el departamento tramitador el que debe gestionar cómo se le notificará, ya que </a:t>
            </a:r>
            <a:r>
              <a:rPr lang="es-ES_tradnl" sz="1200" b="1" kern="1200" dirty="0" smtClean="0">
                <a:solidFill>
                  <a:schemeClr val="tx1"/>
                </a:solidFill>
                <a:effectLst/>
                <a:latin typeface="+mn-lt"/>
                <a:ea typeface="+mn-ea"/>
                <a:cs typeface="+mn-cs"/>
              </a:rPr>
              <a:t>puede no disponer ni de dirección postal, ni de correo electrónico</a:t>
            </a:r>
            <a:r>
              <a:rPr lang="es-ES_tradnl" sz="1200" kern="1200" dirty="0" smtClean="0">
                <a:solidFill>
                  <a:schemeClr val="tx1"/>
                </a:solidFill>
                <a:effectLst/>
                <a:latin typeface="+mn-lt"/>
                <a:ea typeface="+mn-ea"/>
                <a:cs typeface="+mn-cs"/>
              </a:rPr>
              <a:t> para comunicaciones.</a:t>
            </a:r>
            <a:endParaRPr lang="es-ES"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s-ES" sz="1200" b="1"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6FB7B300-EE01-4D4B-869C-E412B79992ED}" type="slidenum">
              <a:rPr lang="es-ES" smtClean="0"/>
              <a:t>8</a:t>
            </a:fld>
            <a:endParaRPr lang="es-ES"/>
          </a:p>
        </p:txBody>
      </p:sp>
    </p:spTree>
    <p:extLst>
      <p:ext uri="{BB962C8B-B14F-4D97-AF65-F5344CB8AC3E}">
        <p14:creationId xmlns:p14="http://schemas.microsoft.com/office/powerpoint/2010/main" val="3431736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endParaRPr lang="es-ES" sz="1200" b="1"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6FB7B300-EE01-4D4B-869C-E412B79992ED}" type="slidenum">
              <a:rPr lang="es-ES" smtClean="0"/>
              <a:t>9</a:t>
            </a:fld>
            <a:endParaRPr lang="es-ES"/>
          </a:p>
        </p:txBody>
      </p:sp>
    </p:spTree>
    <p:extLst>
      <p:ext uri="{BB962C8B-B14F-4D97-AF65-F5344CB8AC3E}">
        <p14:creationId xmlns:p14="http://schemas.microsoft.com/office/powerpoint/2010/main" val="1199087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195287" y="3140792"/>
            <a:ext cx="6858000" cy="1655762"/>
          </a:xfrm>
        </p:spPr>
        <p:txBody>
          <a:bodyPr/>
          <a:lstStyle>
            <a:lvl1pPr marL="0" indent="0" algn="ctr">
              <a:buNone/>
              <a:defRPr sz="2215"/>
            </a:lvl1pPr>
            <a:lvl2pPr marL="422041" indent="0" algn="ctr">
              <a:buNone/>
              <a:defRPr sz="1846"/>
            </a:lvl2pPr>
            <a:lvl3pPr marL="844083" indent="0" algn="ctr">
              <a:buNone/>
              <a:defRPr sz="1662"/>
            </a:lvl3pPr>
            <a:lvl4pPr marL="1266124" indent="0" algn="ctr">
              <a:buNone/>
              <a:defRPr sz="1477"/>
            </a:lvl4pPr>
            <a:lvl5pPr marL="1688165" indent="0" algn="ctr">
              <a:buNone/>
              <a:defRPr sz="1477"/>
            </a:lvl5pPr>
            <a:lvl6pPr marL="2110207" indent="0" algn="ctr">
              <a:buNone/>
              <a:defRPr sz="1477"/>
            </a:lvl6pPr>
            <a:lvl7pPr marL="2532248" indent="0" algn="ctr">
              <a:buNone/>
              <a:defRPr sz="1477"/>
            </a:lvl7pPr>
            <a:lvl8pPr marL="2954289" indent="0" algn="ctr">
              <a:buNone/>
              <a:defRPr sz="1477"/>
            </a:lvl8pPr>
            <a:lvl9pPr marL="3376331" indent="0" algn="ctr">
              <a:buNone/>
              <a:defRPr sz="1477"/>
            </a:lvl9pPr>
          </a:lstStyle>
          <a:p>
            <a:r>
              <a:rPr lang="es-ES" smtClean="0"/>
              <a:t>Haga clic para modificar el estilo de subtítulo del patrón</a:t>
            </a:r>
            <a:endParaRPr lang="es-ES"/>
          </a:p>
        </p:txBody>
      </p:sp>
      <p:sp>
        <p:nvSpPr>
          <p:cNvPr id="4" name="Título 3"/>
          <p:cNvSpPr>
            <a:spLocks noGrp="1"/>
          </p:cNvSpPr>
          <p:nvPr>
            <p:ph type="title"/>
          </p:nvPr>
        </p:nvSpPr>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47770052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20396538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92244920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753CCE1D-FB79-4B9C-98CB-0528F6521174}" type="datetimeFigureOut">
              <a:rPr lang="es-ES" smtClean="0"/>
              <a:t>15/01/2018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864512A-41E6-4F5A-9BB7-E8ED148251B2}" type="slidenum">
              <a:rPr lang="es-ES" smtClean="0"/>
              <a:t>‹Nº›</a:t>
            </a:fld>
            <a:endParaRPr lang="es-ES"/>
          </a:p>
        </p:txBody>
      </p:sp>
    </p:spTree>
    <p:extLst>
      <p:ext uri="{BB962C8B-B14F-4D97-AF65-F5344CB8AC3E}">
        <p14:creationId xmlns:p14="http://schemas.microsoft.com/office/powerpoint/2010/main" val="2441577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753CCE1D-FB79-4B9C-98CB-0528F6521174}" type="datetimeFigureOut">
              <a:rPr lang="es-ES" smtClean="0"/>
              <a:t>15/01/2018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864512A-41E6-4F5A-9BB7-E8ED148251B2}" type="slidenum">
              <a:rPr lang="es-ES" smtClean="0"/>
              <a:t>‹Nº›</a:t>
            </a:fld>
            <a:endParaRPr lang="es-ES"/>
          </a:p>
        </p:txBody>
      </p:sp>
    </p:spTree>
    <p:extLst>
      <p:ext uri="{BB962C8B-B14F-4D97-AF65-F5344CB8AC3E}">
        <p14:creationId xmlns:p14="http://schemas.microsoft.com/office/powerpoint/2010/main" val="2600140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753CCE1D-FB79-4B9C-98CB-0528F6521174}" type="datetimeFigureOut">
              <a:rPr lang="es-ES" smtClean="0"/>
              <a:t>15/01/2018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864512A-41E6-4F5A-9BB7-E8ED148251B2}" type="slidenum">
              <a:rPr lang="es-ES" smtClean="0"/>
              <a:t>‹Nº›</a:t>
            </a:fld>
            <a:endParaRPr lang="es-ES"/>
          </a:p>
        </p:txBody>
      </p:sp>
    </p:spTree>
    <p:extLst>
      <p:ext uri="{BB962C8B-B14F-4D97-AF65-F5344CB8AC3E}">
        <p14:creationId xmlns:p14="http://schemas.microsoft.com/office/powerpoint/2010/main" val="17815236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628650" y="1825625"/>
            <a:ext cx="386715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4648200" y="1825625"/>
            <a:ext cx="386715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753CCE1D-FB79-4B9C-98CB-0528F6521174}" type="datetimeFigureOut">
              <a:rPr lang="es-ES" smtClean="0"/>
              <a:t>15/01/2018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864512A-41E6-4F5A-9BB7-E8ED148251B2}" type="slidenum">
              <a:rPr lang="es-ES" smtClean="0"/>
              <a:t>‹Nº›</a:t>
            </a:fld>
            <a:endParaRPr lang="es-ES"/>
          </a:p>
        </p:txBody>
      </p:sp>
    </p:spTree>
    <p:extLst>
      <p:ext uri="{BB962C8B-B14F-4D97-AF65-F5344CB8AC3E}">
        <p14:creationId xmlns:p14="http://schemas.microsoft.com/office/powerpoint/2010/main" val="4290234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753CCE1D-FB79-4B9C-98CB-0528F6521174}" type="datetimeFigureOut">
              <a:rPr lang="es-ES" smtClean="0"/>
              <a:t>15/01/2018</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E864512A-41E6-4F5A-9BB7-E8ED148251B2}" type="slidenum">
              <a:rPr lang="es-ES" smtClean="0"/>
              <a:t>‹Nº›</a:t>
            </a:fld>
            <a:endParaRPr lang="es-ES"/>
          </a:p>
        </p:txBody>
      </p:sp>
    </p:spTree>
    <p:extLst>
      <p:ext uri="{BB962C8B-B14F-4D97-AF65-F5344CB8AC3E}">
        <p14:creationId xmlns:p14="http://schemas.microsoft.com/office/powerpoint/2010/main" val="13338357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753CCE1D-FB79-4B9C-98CB-0528F6521174}" type="datetimeFigureOut">
              <a:rPr lang="es-ES" smtClean="0"/>
              <a:t>15/01/2018</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E864512A-41E6-4F5A-9BB7-E8ED148251B2}" type="slidenum">
              <a:rPr lang="es-ES" smtClean="0"/>
              <a:t>‹Nº›</a:t>
            </a:fld>
            <a:endParaRPr lang="es-ES"/>
          </a:p>
        </p:txBody>
      </p:sp>
    </p:spTree>
    <p:extLst>
      <p:ext uri="{BB962C8B-B14F-4D97-AF65-F5344CB8AC3E}">
        <p14:creationId xmlns:p14="http://schemas.microsoft.com/office/powerpoint/2010/main" val="3843311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53CCE1D-FB79-4B9C-98CB-0528F6521174}" type="datetimeFigureOut">
              <a:rPr lang="es-ES" smtClean="0"/>
              <a:t>15/01/2018</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E864512A-41E6-4F5A-9BB7-E8ED148251B2}" type="slidenum">
              <a:rPr lang="es-ES" smtClean="0"/>
              <a:t>‹Nº›</a:t>
            </a:fld>
            <a:endParaRPr lang="es-ES"/>
          </a:p>
        </p:txBody>
      </p:sp>
    </p:spTree>
    <p:extLst>
      <p:ext uri="{BB962C8B-B14F-4D97-AF65-F5344CB8AC3E}">
        <p14:creationId xmlns:p14="http://schemas.microsoft.com/office/powerpoint/2010/main" val="32900806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753CCE1D-FB79-4B9C-98CB-0528F6521174}" type="datetimeFigureOut">
              <a:rPr lang="es-ES" smtClean="0"/>
              <a:t>15/01/2018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864512A-41E6-4F5A-9BB7-E8ED148251B2}" type="slidenum">
              <a:rPr lang="es-ES" smtClean="0"/>
              <a:t>‹Nº›</a:t>
            </a:fld>
            <a:endParaRPr lang="es-ES"/>
          </a:p>
        </p:txBody>
      </p:sp>
    </p:spTree>
    <p:extLst>
      <p:ext uri="{BB962C8B-B14F-4D97-AF65-F5344CB8AC3E}">
        <p14:creationId xmlns:p14="http://schemas.microsoft.com/office/powerpoint/2010/main" val="971512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ítulo y objetos">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3755" y="795895"/>
            <a:ext cx="8330461" cy="4828070"/>
          </a:xfrm>
        </p:spPr>
        <p:txBody>
          <a:bodyPr/>
          <a:lstStyle>
            <a:lvl1pPr>
              <a:defRPr sz="2215" b="1">
                <a:solidFill>
                  <a:srgbClr val="0070C0"/>
                </a:solidFill>
              </a:defRPr>
            </a:lvl1pPr>
            <a:lvl2pPr>
              <a:defRPr sz="1846" b="1"/>
            </a:lvl2pPr>
            <a:lvl3pPr>
              <a:defRPr sz="1662"/>
            </a:lvl3pPr>
            <a:lvl4pPr>
              <a:defRPr sz="1477"/>
            </a:lvl4pPr>
            <a:lvl5pPr>
              <a:defRPr sz="1477"/>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pic>
        <p:nvPicPr>
          <p:cNvPr id="8" name="Imagen 7"/>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87836" y="5787725"/>
            <a:ext cx="764308" cy="8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Marcador de título 1"/>
          <p:cNvSpPr>
            <a:spLocks noGrp="1"/>
          </p:cNvSpPr>
          <p:nvPr>
            <p:ph type="title"/>
          </p:nvPr>
        </p:nvSpPr>
        <p:spPr bwMode="auto">
          <a:xfrm>
            <a:off x="0" y="0"/>
            <a:ext cx="9144000" cy="540000"/>
          </a:xfrm>
          <a:prstGeom prst="rect">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p:spPr>
        <p:txBody>
          <a:bodyPr vert="horz" wrap="square" lIns="91440" tIns="45720" rIns="91440" bIns="45720" numCol="1" anchor="ctr" anchorCtr="0" compatLnSpc="1">
            <a:prstTxWarp prst="textNoShape">
              <a:avLst/>
            </a:prstTxWarp>
          </a:bodyPr>
          <a:lstStyle>
            <a:lvl1pPr>
              <a:defRPr b="1"/>
            </a:lvl1pPr>
          </a:lstStyle>
          <a:p>
            <a:pPr lvl="0"/>
            <a:r>
              <a:rPr lang="es-ES" smtClean="0"/>
              <a:t>Haga clic para modificar el estilo de título del patrón</a:t>
            </a:r>
          </a:p>
        </p:txBody>
      </p:sp>
    </p:spTree>
    <p:extLst>
      <p:ext uri="{BB962C8B-B14F-4D97-AF65-F5344CB8AC3E}">
        <p14:creationId xmlns:p14="http://schemas.microsoft.com/office/powerpoint/2010/main" val="145523874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753CCE1D-FB79-4B9C-98CB-0528F6521174}" type="datetimeFigureOut">
              <a:rPr lang="es-ES" smtClean="0"/>
              <a:t>15/01/2018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864512A-41E6-4F5A-9BB7-E8ED148251B2}" type="slidenum">
              <a:rPr lang="es-ES" smtClean="0"/>
              <a:t>‹Nº›</a:t>
            </a:fld>
            <a:endParaRPr lang="es-ES"/>
          </a:p>
        </p:txBody>
      </p:sp>
    </p:spTree>
    <p:extLst>
      <p:ext uri="{BB962C8B-B14F-4D97-AF65-F5344CB8AC3E}">
        <p14:creationId xmlns:p14="http://schemas.microsoft.com/office/powerpoint/2010/main" val="29970835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753CCE1D-FB79-4B9C-98CB-0528F6521174}" type="datetimeFigureOut">
              <a:rPr lang="es-ES" smtClean="0"/>
              <a:t>15/01/2018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864512A-41E6-4F5A-9BB7-E8ED148251B2}" type="slidenum">
              <a:rPr lang="es-ES" smtClean="0"/>
              <a:t>‹Nº›</a:t>
            </a:fld>
            <a:endParaRPr lang="es-ES"/>
          </a:p>
        </p:txBody>
      </p:sp>
    </p:spTree>
    <p:extLst>
      <p:ext uri="{BB962C8B-B14F-4D97-AF65-F5344CB8AC3E}">
        <p14:creationId xmlns:p14="http://schemas.microsoft.com/office/powerpoint/2010/main" val="907360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628650" y="365125"/>
            <a:ext cx="57626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753CCE1D-FB79-4B9C-98CB-0528F6521174}" type="datetimeFigureOut">
              <a:rPr lang="es-ES" smtClean="0"/>
              <a:t>15/01/2018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864512A-41E6-4F5A-9BB7-E8ED148251B2}" type="slidenum">
              <a:rPr lang="es-ES" smtClean="0"/>
              <a:t>‹Nº›</a:t>
            </a:fld>
            <a:endParaRPr lang="es-ES"/>
          </a:p>
        </p:txBody>
      </p:sp>
    </p:spTree>
    <p:extLst>
      <p:ext uri="{BB962C8B-B14F-4D97-AF65-F5344CB8AC3E}">
        <p14:creationId xmlns:p14="http://schemas.microsoft.com/office/powerpoint/2010/main" val="317578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40"/>
            <a:ext cx="7886700" cy="2852737"/>
          </a:xfrm>
        </p:spPr>
        <p:txBody>
          <a:bodyPr anchor="b"/>
          <a:lstStyle>
            <a:lvl1pPr>
              <a:defRPr sz="5539"/>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23888" y="4589465"/>
            <a:ext cx="7886700" cy="1500187"/>
          </a:xfrm>
        </p:spPr>
        <p:txBody>
          <a:bodyPr/>
          <a:lstStyle>
            <a:lvl1pPr marL="0" indent="0">
              <a:buNone/>
              <a:defRPr sz="2215">
                <a:solidFill>
                  <a:schemeClr val="tx1">
                    <a:tint val="75000"/>
                  </a:schemeClr>
                </a:solidFill>
              </a:defRPr>
            </a:lvl1pPr>
            <a:lvl2pPr marL="422041" indent="0">
              <a:buNone/>
              <a:defRPr sz="1846">
                <a:solidFill>
                  <a:schemeClr val="tx1">
                    <a:tint val="75000"/>
                  </a:schemeClr>
                </a:solidFill>
              </a:defRPr>
            </a:lvl2pPr>
            <a:lvl3pPr marL="844083" indent="0">
              <a:buNone/>
              <a:defRPr sz="1662">
                <a:solidFill>
                  <a:schemeClr val="tx1">
                    <a:tint val="75000"/>
                  </a:schemeClr>
                </a:solidFill>
              </a:defRPr>
            </a:lvl3pPr>
            <a:lvl4pPr marL="1266124" indent="0">
              <a:buNone/>
              <a:defRPr sz="1477">
                <a:solidFill>
                  <a:schemeClr val="tx1">
                    <a:tint val="75000"/>
                  </a:schemeClr>
                </a:solidFill>
              </a:defRPr>
            </a:lvl4pPr>
            <a:lvl5pPr marL="1688165" indent="0">
              <a:buNone/>
              <a:defRPr sz="1477">
                <a:solidFill>
                  <a:schemeClr val="tx1">
                    <a:tint val="75000"/>
                  </a:schemeClr>
                </a:solidFill>
              </a:defRPr>
            </a:lvl5pPr>
            <a:lvl6pPr marL="2110207" indent="0">
              <a:buNone/>
              <a:defRPr sz="1477">
                <a:solidFill>
                  <a:schemeClr val="tx1">
                    <a:tint val="75000"/>
                  </a:schemeClr>
                </a:solidFill>
              </a:defRPr>
            </a:lvl6pPr>
            <a:lvl7pPr marL="2532248" indent="0">
              <a:buNone/>
              <a:defRPr sz="1477">
                <a:solidFill>
                  <a:schemeClr val="tx1">
                    <a:tint val="75000"/>
                  </a:schemeClr>
                </a:solidFill>
              </a:defRPr>
            </a:lvl7pPr>
            <a:lvl8pPr marL="2954289" indent="0">
              <a:buNone/>
              <a:defRPr sz="1477">
                <a:solidFill>
                  <a:schemeClr val="tx1">
                    <a:tint val="75000"/>
                  </a:schemeClr>
                </a:solidFill>
              </a:defRPr>
            </a:lvl8pPr>
            <a:lvl9pPr marL="3376331" indent="0">
              <a:buNone/>
              <a:defRPr sz="1477">
                <a:solidFill>
                  <a:schemeClr val="tx1">
                    <a:tint val="75000"/>
                  </a:schemeClr>
                </a:solidFill>
              </a:defRPr>
            </a:lvl9pPr>
          </a:lstStyle>
          <a:p>
            <a:pPr lvl="0"/>
            <a:r>
              <a:rPr lang="es-ES" smtClean="0"/>
              <a:t>Haga clic para modificar el estilo de texto del patrón</a:t>
            </a:r>
          </a:p>
        </p:txBody>
      </p:sp>
    </p:spTree>
    <p:extLst>
      <p:ext uri="{BB962C8B-B14F-4D97-AF65-F5344CB8AC3E}">
        <p14:creationId xmlns:p14="http://schemas.microsoft.com/office/powerpoint/2010/main" val="33028265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b="1"/>
            </a:lvl1pPr>
          </a:lstStyle>
          <a:p>
            <a:r>
              <a:rPr lang="es-ES" smtClean="0"/>
              <a:t>Haga clic para modificar el estilo de título del patrón</a:t>
            </a:r>
            <a:endParaRPr lang="es-ES"/>
          </a:p>
        </p:txBody>
      </p:sp>
      <p:sp>
        <p:nvSpPr>
          <p:cNvPr id="8" name="Marcador de contenido 3"/>
          <p:cNvSpPr>
            <a:spLocks noGrp="1"/>
          </p:cNvSpPr>
          <p:nvPr>
            <p:ph sz="half" idx="10"/>
          </p:nvPr>
        </p:nvSpPr>
        <p:spPr>
          <a:xfrm>
            <a:off x="492991" y="906308"/>
            <a:ext cx="4020923" cy="4853692"/>
          </a:xfrm>
        </p:spPr>
        <p:txBody>
          <a:bodyPr/>
          <a:lstStyle>
            <a:lvl1pPr>
              <a:defRPr sz="1846" b="1">
                <a:solidFill>
                  <a:srgbClr val="0070C0"/>
                </a:solidFill>
              </a:defRPr>
            </a:lvl1pPr>
            <a:lvl2pPr>
              <a:defRPr sz="1662" b="1"/>
            </a:lvl2pPr>
            <a:lvl3pPr>
              <a:defRPr sz="1477"/>
            </a:lvl3pPr>
            <a:lvl4pPr>
              <a:defRPr sz="1292"/>
            </a:lvl4pPr>
            <a:lvl5pPr>
              <a:defRPr sz="1292"/>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9" name="Marcador de contenido 5"/>
          <p:cNvSpPr>
            <a:spLocks noGrp="1"/>
          </p:cNvSpPr>
          <p:nvPr>
            <p:ph sz="quarter" idx="4"/>
          </p:nvPr>
        </p:nvSpPr>
        <p:spPr>
          <a:xfrm>
            <a:off x="4802935" y="930584"/>
            <a:ext cx="4020923" cy="4829416"/>
          </a:xfrm>
        </p:spPr>
        <p:txBody>
          <a:bodyPr/>
          <a:lstStyle>
            <a:lvl1pPr>
              <a:defRPr sz="1846" b="1">
                <a:solidFill>
                  <a:srgbClr val="0070C0"/>
                </a:solidFill>
              </a:defRPr>
            </a:lvl1pPr>
            <a:lvl2pPr>
              <a:defRPr sz="1662" b="1"/>
            </a:lvl2pPr>
            <a:lvl3pPr>
              <a:defRPr sz="1477"/>
            </a:lvl3pPr>
            <a:lvl4pPr>
              <a:defRPr sz="1292"/>
            </a:lvl4pPr>
            <a:lvl5pPr>
              <a:defRPr sz="1292"/>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Tree>
    <p:extLst>
      <p:ext uri="{BB962C8B-B14F-4D97-AF65-F5344CB8AC3E}">
        <p14:creationId xmlns:p14="http://schemas.microsoft.com/office/powerpoint/2010/main" val="39097987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351070" y="936000"/>
            <a:ext cx="4147111" cy="436970"/>
          </a:xfrm>
        </p:spPr>
        <p:txBody>
          <a:bodyPr anchor="b"/>
          <a:lstStyle>
            <a:lvl1pPr marL="0" indent="0">
              <a:buNone/>
              <a:defRPr sz="2031" b="1">
                <a:solidFill>
                  <a:srgbClr val="0070C0"/>
                </a:solidFill>
              </a:defRPr>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492991" y="1512000"/>
            <a:ext cx="4020923" cy="4248000"/>
          </a:xfrm>
        </p:spPr>
        <p:txBody>
          <a:bodyPr/>
          <a:lstStyle>
            <a:lvl1pPr>
              <a:defRPr sz="1846" b="1"/>
            </a:lvl1pPr>
            <a:lvl2pPr>
              <a:defRPr sz="1662"/>
            </a:lvl2pPr>
            <a:lvl3pPr>
              <a:defRPr sz="1477"/>
            </a:lvl3pPr>
            <a:lvl4pPr>
              <a:defRPr sz="1292"/>
            </a:lvl4pPr>
            <a:lvl5pPr>
              <a:defRPr sz="1292"/>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5" name="Marcador de texto 4"/>
          <p:cNvSpPr>
            <a:spLocks noGrp="1"/>
          </p:cNvSpPr>
          <p:nvPr>
            <p:ph type="body" sz="quarter" idx="3"/>
          </p:nvPr>
        </p:nvSpPr>
        <p:spPr>
          <a:xfrm>
            <a:off x="4629150" y="936000"/>
            <a:ext cx="4177474" cy="420786"/>
          </a:xfrm>
        </p:spPr>
        <p:txBody>
          <a:bodyPr anchor="b"/>
          <a:lstStyle>
            <a:lvl1pPr marL="0" indent="0">
              <a:buNone/>
              <a:defRPr sz="2215" b="1">
                <a:solidFill>
                  <a:srgbClr val="0070C0"/>
                </a:solidFill>
              </a:defRPr>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802935" y="1512000"/>
            <a:ext cx="4020923" cy="4248000"/>
          </a:xfrm>
        </p:spPr>
        <p:txBody>
          <a:bodyPr/>
          <a:lstStyle>
            <a:lvl1pPr>
              <a:defRPr sz="1846" b="1"/>
            </a:lvl1pPr>
            <a:lvl2pPr>
              <a:defRPr sz="1662"/>
            </a:lvl2pPr>
            <a:lvl3pPr>
              <a:defRPr sz="1477"/>
            </a:lvl3pPr>
            <a:lvl4pPr>
              <a:defRPr sz="1292"/>
            </a:lvl4pPr>
            <a:lvl5pPr>
              <a:defRPr sz="1292"/>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0" name="Marcador de título 1"/>
          <p:cNvSpPr>
            <a:spLocks noGrp="1"/>
          </p:cNvSpPr>
          <p:nvPr>
            <p:ph type="title"/>
          </p:nvPr>
        </p:nvSpPr>
        <p:spPr bwMode="auto">
          <a:xfrm>
            <a:off x="0" y="0"/>
            <a:ext cx="9144000" cy="540000"/>
          </a:xfrm>
          <a:prstGeom prst="rect">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p:spPr>
        <p:txBody>
          <a:bodyPr vert="horz" wrap="square" lIns="91440" tIns="45720" rIns="91440" bIns="45720" numCol="1" anchor="ctr" anchorCtr="0" compatLnSpc="1">
            <a:prstTxWarp prst="textNoShape">
              <a:avLst/>
            </a:prstTxWarp>
          </a:bodyPr>
          <a:lstStyle>
            <a:lvl1pPr>
              <a:defRPr b="1"/>
            </a:lvl1pPr>
          </a:lstStyle>
          <a:p>
            <a:pPr lvl="0"/>
            <a:r>
              <a:rPr lang="es-ES" smtClean="0"/>
              <a:t>Haga clic para modificar el estilo de título del patrón</a:t>
            </a:r>
          </a:p>
        </p:txBody>
      </p:sp>
    </p:spTree>
    <p:extLst>
      <p:ext uri="{BB962C8B-B14F-4D97-AF65-F5344CB8AC3E}">
        <p14:creationId xmlns:p14="http://schemas.microsoft.com/office/powerpoint/2010/main" val="19614534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pic>
        <p:nvPicPr>
          <p:cNvPr id="6" name="Imagen 7"/>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87836" y="5787725"/>
            <a:ext cx="764308" cy="8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Marcador de título 1"/>
          <p:cNvSpPr>
            <a:spLocks noGrp="1"/>
          </p:cNvSpPr>
          <p:nvPr>
            <p:ph type="title"/>
          </p:nvPr>
        </p:nvSpPr>
        <p:spPr bwMode="auto">
          <a:xfrm>
            <a:off x="0" y="0"/>
            <a:ext cx="9144000" cy="540000"/>
          </a:xfrm>
          <a:prstGeom prst="rect">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p:spPr>
        <p:txBody>
          <a:bodyPr vert="horz" wrap="square" lIns="91440" tIns="45720" rIns="91440" bIns="45720" numCol="1" anchor="ctr" anchorCtr="0" compatLnSpc="1">
            <a:prstTxWarp prst="textNoShape">
              <a:avLst/>
            </a:prstTxWarp>
          </a:bodyPr>
          <a:lstStyle>
            <a:lvl1pPr>
              <a:defRPr b="1"/>
            </a:lvl1pPr>
          </a:lstStyle>
          <a:p>
            <a:pPr lvl="0"/>
            <a:r>
              <a:rPr lang="es-ES" smtClean="0"/>
              <a:t>Haga clic para modificar el estilo de título del patrón</a:t>
            </a:r>
          </a:p>
        </p:txBody>
      </p:sp>
    </p:spTree>
    <p:extLst>
      <p:ext uri="{BB962C8B-B14F-4D97-AF65-F5344CB8AC3E}">
        <p14:creationId xmlns:p14="http://schemas.microsoft.com/office/powerpoint/2010/main" val="14213247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545260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2" y="457200"/>
            <a:ext cx="2949178" cy="1600200"/>
          </a:xfrm>
        </p:spPr>
        <p:txBody>
          <a:bodyPr anchor="b"/>
          <a:lstStyle>
            <a:lvl1pPr>
              <a:defRPr sz="2954"/>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3887391" y="987427"/>
            <a:ext cx="4629150" cy="4873625"/>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629842" y="2057400"/>
            <a:ext cx="2949178" cy="3811588"/>
          </a:xfr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es-ES" smtClean="0"/>
              <a:t>Haga clic para modificar el estilo de texto del patrón</a:t>
            </a:r>
          </a:p>
        </p:txBody>
      </p:sp>
    </p:spTree>
    <p:extLst>
      <p:ext uri="{BB962C8B-B14F-4D97-AF65-F5344CB8AC3E}">
        <p14:creationId xmlns:p14="http://schemas.microsoft.com/office/powerpoint/2010/main" val="314512871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2" y="457200"/>
            <a:ext cx="2949178" cy="1600200"/>
          </a:xfrm>
        </p:spPr>
        <p:txBody>
          <a:bodyPr anchor="b"/>
          <a:lstStyle>
            <a:lvl1pPr>
              <a:defRPr sz="2954"/>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3887391" y="987427"/>
            <a:ext cx="4629150" cy="4873625"/>
          </a:xfrm>
        </p:spPr>
        <p:txBody>
          <a:bodyPr rtlCol="0">
            <a:normAutofit/>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r>
              <a:rPr lang="es-ES" noProof="0" smtClean="0"/>
              <a:t>Haga clic en el icono para agregar una imagen</a:t>
            </a:r>
          </a:p>
        </p:txBody>
      </p:sp>
      <p:sp>
        <p:nvSpPr>
          <p:cNvPr id="4" name="Marcador de texto 3"/>
          <p:cNvSpPr>
            <a:spLocks noGrp="1"/>
          </p:cNvSpPr>
          <p:nvPr>
            <p:ph type="body" sz="half" idx="2"/>
          </p:nvPr>
        </p:nvSpPr>
        <p:spPr>
          <a:xfrm>
            <a:off x="629842" y="2057400"/>
            <a:ext cx="2949178" cy="3811588"/>
          </a:xfr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es-ES" smtClean="0"/>
              <a:t>Haga clic para modificar el estilo de texto del patrón</a:t>
            </a:r>
          </a:p>
        </p:txBody>
      </p:sp>
    </p:spTree>
    <p:extLst>
      <p:ext uri="{BB962C8B-B14F-4D97-AF65-F5344CB8AC3E}">
        <p14:creationId xmlns:p14="http://schemas.microsoft.com/office/powerpoint/2010/main" val="330162068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0" y="0"/>
            <a:ext cx="9144000" cy="540000"/>
          </a:xfrm>
          <a:prstGeom prst="rect">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p:spPr>
        <p:txBody>
          <a:bodyPr vert="horz" wrap="square" lIns="91440" tIns="45720" rIns="91440" bIns="45720" numCol="1" anchor="ctr" anchorCtr="0" compatLnSpc="1">
            <a:prstTxWarp prst="textNoShape">
              <a:avLst/>
            </a:prstTxWarp>
          </a:bodyPr>
          <a:lstStyle/>
          <a:p>
            <a:pPr lvl="0"/>
            <a:r>
              <a:rPr lang="es-ES" dirty="0" smtClean="0"/>
              <a:t>Haga clic para modificar el estilo de título del patrón</a:t>
            </a:r>
          </a:p>
        </p:txBody>
      </p:sp>
      <p:sp>
        <p:nvSpPr>
          <p:cNvPr id="1027" name="Marcador de texto 2"/>
          <p:cNvSpPr>
            <a:spLocks noGrp="1"/>
          </p:cNvSpPr>
          <p:nvPr>
            <p:ph type="body" idx="1"/>
          </p:nvPr>
        </p:nvSpPr>
        <p:spPr bwMode="auto">
          <a:xfrm>
            <a:off x="332185" y="830305"/>
            <a:ext cx="8399743" cy="4728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6" name="5 CuadroTexto"/>
          <p:cNvSpPr txBox="1"/>
          <p:nvPr/>
        </p:nvSpPr>
        <p:spPr>
          <a:xfrm>
            <a:off x="7111031" y="6006415"/>
            <a:ext cx="1620897" cy="390620"/>
          </a:xfrm>
          <a:prstGeom prst="rect">
            <a:avLst/>
          </a:prstGeom>
          <a:noFill/>
        </p:spPr>
        <p:txBody>
          <a:bodyPr wrap="square" rtlCol="0">
            <a:spAutoFit/>
          </a:bodyPr>
          <a:lstStyle/>
          <a:p>
            <a:pPr algn="r"/>
            <a:fld id="{C1FFC58B-2EDF-4FAD-ACF6-12140B7BB1DE}" type="slidenum">
              <a:rPr lang="es-ES" sz="969" smtClean="0"/>
              <a:pPr algn="r"/>
              <a:t>‹Nº›</a:t>
            </a:fld>
            <a:r>
              <a:rPr lang="es-ES" sz="969" dirty="0" smtClean="0"/>
              <a:t> </a:t>
            </a:r>
          </a:p>
          <a:p>
            <a:pPr algn="r"/>
            <a:fld id="{BC8237A7-6518-4EE7-81E7-7DC1A94E8031}" type="datetime1">
              <a:rPr lang="es-ES" sz="969" smtClean="0"/>
              <a:t>15/01/2018</a:t>
            </a:fld>
            <a:endParaRPr lang="es-ES" sz="969" dirty="0"/>
          </a:p>
        </p:txBody>
      </p:sp>
      <p:pic>
        <p:nvPicPr>
          <p:cNvPr id="9" name="Imagen 8"/>
          <p:cNvPicPr/>
          <p:nvPr userDrawn="1"/>
        </p:nvPicPr>
        <p:blipFill rotWithShape="1">
          <a:blip r:embed="rId13" cstate="print">
            <a:extLst>
              <a:ext uri="{28A0092B-C50C-407E-A947-70E740481C1C}">
                <a14:useLocalDpi xmlns:a14="http://schemas.microsoft.com/office/drawing/2010/main" val="0"/>
              </a:ext>
            </a:extLst>
          </a:blip>
          <a:srcRect/>
          <a:stretch/>
        </p:blipFill>
        <p:spPr bwMode="auto">
          <a:xfrm>
            <a:off x="-155971" y="5446075"/>
            <a:ext cx="6106160" cy="15113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145053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rtl="0" eaLnBrk="1" fontAlgn="base" hangingPunct="1">
        <a:lnSpc>
          <a:spcPct val="90000"/>
        </a:lnSpc>
        <a:spcBef>
          <a:spcPct val="0"/>
        </a:spcBef>
        <a:spcAft>
          <a:spcPct val="0"/>
        </a:spcAft>
        <a:defRPr sz="2215" kern="1200">
          <a:solidFill>
            <a:schemeClr val="bg1"/>
          </a:solidFill>
          <a:latin typeface="+mj-lt"/>
          <a:ea typeface="+mj-ea"/>
          <a:cs typeface="+mj-cs"/>
        </a:defRPr>
      </a:lvl1pPr>
      <a:lvl2pPr algn="l" rtl="0" eaLnBrk="1" fontAlgn="base" hangingPunct="1">
        <a:lnSpc>
          <a:spcPct val="90000"/>
        </a:lnSpc>
        <a:spcBef>
          <a:spcPct val="0"/>
        </a:spcBef>
        <a:spcAft>
          <a:spcPct val="0"/>
        </a:spcAft>
        <a:defRPr sz="4062">
          <a:solidFill>
            <a:schemeClr val="tx1"/>
          </a:solidFill>
          <a:latin typeface="Calibri Light" pitchFamily="34" charset="0"/>
        </a:defRPr>
      </a:lvl2pPr>
      <a:lvl3pPr algn="l" rtl="0" eaLnBrk="1" fontAlgn="base" hangingPunct="1">
        <a:lnSpc>
          <a:spcPct val="90000"/>
        </a:lnSpc>
        <a:spcBef>
          <a:spcPct val="0"/>
        </a:spcBef>
        <a:spcAft>
          <a:spcPct val="0"/>
        </a:spcAft>
        <a:defRPr sz="4062">
          <a:solidFill>
            <a:schemeClr val="tx1"/>
          </a:solidFill>
          <a:latin typeface="Calibri Light" pitchFamily="34" charset="0"/>
        </a:defRPr>
      </a:lvl3pPr>
      <a:lvl4pPr algn="l" rtl="0" eaLnBrk="1" fontAlgn="base" hangingPunct="1">
        <a:lnSpc>
          <a:spcPct val="90000"/>
        </a:lnSpc>
        <a:spcBef>
          <a:spcPct val="0"/>
        </a:spcBef>
        <a:spcAft>
          <a:spcPct val="0"/>
        </a:spcAft>
        <a:defRPr sz="4062">
          <a:solidFill>
            <a:schemeClr val="tx1"/>
          </a:solidFill>
          <a:latin typeface="Calibri Light" pitchFamily="34" charset="0"/>
        </a:defRPr>
      </a:lvl4pPr>
      <a:lvl5pPr algn="l" rtl="0" eaLnBrk="1" fontAlgn="base" hangingPunct="1">
        <a:lnSpc>
          <a:spcPct val="90000"/>
        </a:lnSpc>
        <a:spcBef>
          <a:spcPct val="0"/>
        </a:spcBef>
        <a:spcAft>
          <a:spcPct val="0"/>
        </a:spcAft>
        <a:defRPr sz="4062">
          <a:solidFill>
            <a:schemeClr val="tx1"/>
          </a:solidFill>
          <a:latin typeface="Calibri Light" pitchFamily="34" charset="0"/>
        </a:defRPr>
      </a:lvl5pPr>
      <a:lvl6pPr marL="422041" algn="l" rtl="0" eaLnBrk="1" fontAlgn="base" hangingPunct="1">
        <a:lnSpc>
          <a:spcPct val="90000"/>
        </a:lnSpc>
        <a:spcBef>
          <a:spcPct val="0"/>
        </a:spcBef>
        <a:spcAft>
          <a:spcPct val="0"/>
        </a:spcAft>
        <a:defRPr sz="4062">
          <a:solidFill>
            <a:schemeClr val="tx1"/>
          </a:solidFill>
          <a:latin typeface="Calibri Light" pitchFamily="34" charset="0"/>
        </a:defRPr>
      </a:lvl6pPr>
      <a:lvl7pPr marL="844083" algn="l" rtl="0" eaLnBrk="1" fontAlgn="base" hangingPunct="1">
        <a:lnSpc>
          <a:spcPct val="90000"/>
        </a:lnSpc>
        <a:spcBef>
          <a:spcPct val="0"/>
        </a:spcBef>
        <a:spcAft>
          <a:spcPct val="0"/>
        </a:spcAft>
        <a:defRPr sz="4062">
          <a:solidFill>
            <a:schemeClr val="tx1"/>
          </a:solidFill>
          <a:latin typeface="Calibri Light" pitchFamily="34" charset="0"/>
        </a:defRPr>
      </a:lvl7pPr>
      <a:lvl8pPr marL="1266124" algn="l" rtl="0" eaLnBrk="1" fontAlgn="base" hangingPunct="1">
        <a:lnSpc>
          <a:spcPct val="90000"/>
        </a:lnSpc>
        <a:spcBef>
          <a:spcPct val="0"/>
        </a:spcBef>
        <a:spcAft>
          <a:spcPct val="0"/>
        </a:spcAft>
        <a:defRPr sz="4062">
          <a:solidFill>
            <a:schemeClr val="tx1"/>
          </a:solidFill>
          <a:latin typeface="Calibri Light" pitchFamily="34" charset="0"/>
        </a:defRPr>
      </a:lvl8pPr>
      <a:lvl9pPr marL="1688165" algn="l" rtl="0" eaLnBrk="1" fontAlgn="base" hangingPunct="1">
        <a:lnSpc>
          <a:spcPct val="90000"/>
        </a:lnSpc>
        <a:spcBef>
          <a:spcPct val="0"/>
        </a:spcBef>
        <a:spcAft>
          <a:spcPct val="0"/>
        </a:spcAft>
        <a:defRPr sz="4062">
          <a:solidFill>
            <a:schemeClr val="tx1"/>
          </a:solidFill>
          <a:latin typeface="Calibri Light" pitchFamily="34" charset="0"/>
        </a:defRPr>
      </a:lvl9pPr>
    </p:titleStyle>
    <p:bodyStyle>
      <a:lvl1pPr marL="211021" indent="-211021" algn="l" rtl="0" eaLnBrk="1" fontAlgn="base" hangingPunct="1">
        <a:lnSpc>
          <a:spcPct val="90000"/>
        </a:lnSpc>
        <a:spcBef>
          <a:spcPts val="923"/>
        </a:spcBef>
        <a:spcAft>
          <a:spcPct val="0"/>
        </a:spcAft>
        <a:buFont typeface="Arial" charset="0"/>
        <a:buChar char="•"/>
        <a:defRPr sz="2585" kern="1200">
          <a:solidFill>
            <a:schemeClr val="tx1"/>
          </a:solidFill>
          <a:latin typeface="+mn-lt"/>
          <a:ea typeface="+mn-ea"/>
          <a:cs typeface="+mn-cs"/>
        </a:defRPr>
      </a:lvl1pPr>
      <a:lvl2pPr marL="633062" indent="-211021" algn="l" rtl="0" eaLnBrk="1" fontAlgn="base" hangingPunct="1">
        <a:lnSpc>
          <a:spcPct val="90000"/>
        </a:lnSpc>
        <a:spcBef>
          <a:spcPts val="462"/>
        </a:spcBef>
        <a:spcAft>
          <a:spcPct val="0"/>
        </a:spcAft>
        <a:buFont typeface="Arial" charset="0"/>
        <a:buChar char="•"/>
        <a:defRPr sz="2215" kern="1200">
          <a:solidFill>
            <a:schemeClr val="tx1"/>
          </a:solidFill>
          <a:latin typeface="+mn-lt"/>
          <a:ea typeface="+mn-ea"/>
          <a:cs typeface="+mn-cs"/>
        </a:defRPr>
      </a:lvl2pPr>
      <a:lvl3pPr marL="1055103" indent="-211021" algn="l" rtl="0" eaLnBrk="1" fontAlgn="base" hangingPunct="1">
        <a:lnSpc>
          <a:spcPct val="90000"/>
        </a:lnSpc>
        <a:spcBef>
          <a:spcPts val="462"/>
        </a:spcBef>
        <a:spcAft>
          <a:spcPct val="0"/>
        </a:spcAft>
        <a:buFont typeface="Arial" charset="0"/>
        <a:buChar char="•"/>
        <a:defRPr sz="1846" kern="1200">
          <a:solidFill>
            <a:schemeClr val="tx1"/>
          </a:solidFill>
          <a:latin typeface="+mn-lt"/>
          <a:ea typeface="+mn-ea"/>
          <a:cs typeface="+mn-cs"/>
        </a:defRPr>
      </a:lvl3pPr>
      <a:lvl4pPr marL="1477145" indent="-211021" algn="l" rtl="0" eaLnBrk="1" fontAlgn="base" hangingPunct="1">
        <a:lnSpc>
          <a:spcPct val="90000"/>
        </a:lnSpc>
        <a:spcBef>
          <a:spcPts val="462"/>
        </a:spcBef>
        <a:spcAft>
          <a:spcPct val="0"/>
        </a:spcAft>
        <a:buFont typeface="Arial" charset="0"/>
        <a:buChar char="•"/>
        <a:defRPr kern="1200">
          <a:solidFill>
            <a:schemeClr val="tx1"/>
          </a:solidFill>
          <a:latin typeface="+mn-lt"/>
          <a:ea typeface="+mn-ea"/>
          <a:cs typeface="+mn-cs"/>
        </a:defRPr>
      </a:lvl4pPr>
      <a:lvl5pPr marL="1899186" indent="-211021" algn="l" rtl="0" eaLnBrk="1" fontAlgn="base" hangingPunct="1">
        <a:lnSpc>
          <a:spcPct val="90000"/>
        </a:lnSpc>
        <a:spcBef>
          <a:spcPts val="462"/>
        </a:spcBef>
        <a:spcAft>
          <a:spcPct val="0"/>
        </a:spcAft>
        <a:buFont typeface="Arial" charset="0"/>
        <a:buChar char="•"/>
        <a:defRPr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es-E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CCE1D-FB79-4B9C-98CB-0528F6521174}" type="datetimeFigureOut">
              <a:rPr lang="es-ES" smtClean="0"/>
              <a:t>15/01/2018</a:t>
            </a:fld>
            <a:endParaRPr lang="es-ES"/>
          </a:p>
        </p:txBody>
      </p:sp>
      <p:sp>
        <p:nvSpPr>
          <p:cNvPr id="5" name="Marcador de pie de página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64512A-41E6-4F5A-9BB7-E8ED148251B2}" type="slidenum">
              <a:rPr lang="es-ES" smtClean="0"/>
              <a:t>‹Nº›</a:t>
            </a:fld>
            <a:endParaRPr lang="es-ES"/>
          </a:p>
        </p:txBody>
      </p:sp>
    </p:spTree>
    <p:extLst>
      <p:ext uri="{BB962C8B-B14F-4D97-AF65-F5344CB8AC3E}">
        <p14:creationId xmlns:p14="http://schemas.microsoft.com/office/powerpoint/2010/main" val="202499143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hyperlink" Target="https://dexel-pru.carm.es/"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8.jpeg"/><Relationship Id="rId7"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hyperlink" Target="https://presentador-pru.carm.es/presentador/?proc=867&amp;sol=PRUEBA00000000000002&amp;guid=4b12fc15-0512-7a39-241145936118" TargetMode="External"/><Relationship Id="rId5" Type="http://schemas.openxmlformats.org/officeDocument/2006/relationships/hyperlink" Target="https://presentador-pru.carm.es/presentador/?proc=867&amp;sol=PRUEBA00000000000001&amp;guid=4b100789-0512-adef-914140428240" TargetMode="External"/><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8.png"/><Relationship Id="rId5" Type="http://schemas.openxmlformats.org/officeDocument/2006/relationships/image" Target="../media/image17.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PAECARM. Curso piloto expediente electrónico-DEXEL</a:t>
            </a:r>
            <a:endParaRPr lang="es-ES" dirty="0"/>
          </a:p>
        </p:txBody>
      </p:sp>
      <p:sp>
        <p:nvSpPr>
          <p:cNvPr id="3" name="Subtítulo 2"/>
          <p:cNvSpPr>
            <a:spLocks noGrp="1"/>
          </p:cNvSpPr>
          <p:nvPr>
            <p:ph type="subTitle" idx="1"/>
          </p:nvPr>
        </p:nvSpPr>
        <p:spPr/>
        <p:txBody>
          <a:bodyPr/>
          <a:lstStyle/>
          <a:p>
            <a:r>
              <a:rPr lang="es-ES_tradnl" sz="3200" dirty="0" smtClean="0">
                <a:ln w="0"/>
                <a:solidFill>
                  <a:schemeClr val="accent5">
                    <a:lumMod val="75000"/>
                  </a:schemeClr>
                </a:solidFill>
                <a:effectLst>
                  <a:outerShdw blurRad="38100" dist="19050" dir="2700000" algn="tl" rotWithShape="0">
                    <a:schemeClr val="dk1">
                      <a:alpha val="40000"/>
                    </a:schemeClr>
                  </a:outerShdw>
                </a:effectLst>
              </a:rPr>
              <a:t>Curso piloto </a:t>
            </a:r>
            <a:r>
              <a:rPr lang="es-ES" sz="3200" dirty="0" smtClean="0">
                <a:ln w="0"/>
                <a:solidFill>
                  <a:schemeClr val="accent5">
                    <a:lumMod val="75000"/>
                  </a:schemeClr>
                </a:solidFill>
                <a:effectLst>
                  <a:outerShdw blurRad="38100" dist="19050" dir="2700000" algn="tl" rotWithShape="0">
                    <a:schemeClr val="dk1">
                      <a:alpha val="40000"/>
                    </a:schemeClr>
                  </a:outerShdw>
                </a:effectLst>
              </a:rPr>
              <a:t>de </a:t>
            </a:r>
            <a:r>
              <a:rPr lang="es-ES" sz="3200" dirty="0">
                <a:ln w="0"/>
                <a:solidFill>
                  <a:schemeClr val="accent5">
                    <a:lumMod val="75000"/>
                  </a:schemeClr>
                </a:solidFill>
                <a:effectLst>
                  <a:outerShdw blurRad="38100" dist="19050" dir="2700000" algn="tl" rotWithShape="0">
                    <a:schemeClr val="dk1">
                      <a:alpha val="40000"/>
                    </a:schemeClr>
                  </a:outerShdw>
                </a:effectLst>
              </a:rPr>
              <a:t>expediente electrónico. La herramienta </a:t>
            </a:r>
            <a:r>
              <a:rPr lang="es-ES" sz="3200" dirty="0" smtClean="0">
                <a:ln w="0"/>
                <a:solidFill>
                  <a:schemeClr val="accent5">
                    <a:lumMod val="75000"/>
                  </a:schemeClr>
                </a:solidFill>
                <a:effectLst>
                  <a:outerShdw blurRad="38100" dist="19050" dir="2700000" algn="tl" rotWithShape="0">
                    <a:schemeClr val="dk1">
                      <a:alpha val="40000"/>
                    </a:schemeClr>
                  </a:outerShdw>
                </a:effectLst>
              </a:rPr>
              <a:t>DEXEL.</a:t>
            </a:r>
            <a:endParaRPr lang="es-ES" sz="3200" dirty="0">
              <a:solidFill>
                <a:schemeClr val="accent5">
                  <a:lumMod val="75000"/>
                </a:schemeClr>
              </a:solidFill>
            </a:endParaRPr>
          </a:p>
        </p:txBody>
      </p:sp>
    </p:spTree>
    <p:extLst>
      <p:ext uri="{BB962C8B-B14F-4D97-AF65-F5344CB8AC3E}">
        <p14:creationId xmlns:p14="http://schemas.microsoft.com/office/powerpoint/2010/main" val="9034387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959004" y="718337"/>
            <a:ext cx="6378497" cy="573727"/>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_tradnl" sz="2800" dirty="0" smtClean="0">
                <a:ln w="0"/>
                <a:solidFill>
                  <a:schemeClr val="accent1">
                    <a:lumMod val="75000"/>
                  </a:schemeClr>
                </a:solidFill>
                <a:effectLst>
                  <a:outerShdw blurRad="38100" dist="19050" dir="2700000" algn="tl" rotWithShape="0">
                    <a:schemeClr val="dk1">
                      <a:alpha val="40000"/>
                    </a:schemeClr>
                  </a:outerShdw>
                </a:effectLst>
              </a:rPr>
              <a:t>Consultas del expediente - I</a:t>
            </a:r>
            <a:endParaRPr lang="es-ES" sz="2800" dirty="0">
              <a:solidFill>
                <a:schemeClr val="accent1">
                  <a:lumMod val="75000"/>
                </a:schemeClr>
              </a:solidFill>
            </a:endParaRPr>
          </a:p>
        </p:txBody>
      </p:sp>
      <p:sp>
        <p:nvSpPr>
          <p:cNvPr id="11" name="Título 10"/>
          <p:cNvSpPr>
            <a:spLocks noGrp="1"/>
          </p:cNvSpPr>
          <p:nvPr>
            <p:ph type="title"/>
          </p:nvPr>
        </p:nvSpPr>
        <p:spPr/>
        <p:txBody>
          <a:bodyPr/>
          <a:lstStyle/>
          <a:p>
            <a:r>
              <a:rPr lang="es-ES_tradnl" dirty="0"/>
              <a:t>Plan Estratégico de Administración Electrónica de la CARM (PAECARM)</a:t>
            </a:r>
            <a:endParaRPr lang="es-ES" dirty="0"/>
          </a:p>
        </p:txBody>
      </p:sp>
      <p:sp>
        <p:nvSpPr>
          <p:cNvPr id="9" name="Rectángulo 8"/>
          <p:cNvSpPr/>
          <p:nvPr/>
        </p:nvSpPr>
        <p:spPr>
          <a:xfrm>
            <a:off x="144966" y="1292064"/>
            <a:ext cx="8374566" cy="4708981"/>
          </a:xfrm>
          <a:prstGeom prst="rect">
            <a:avLst/>
          </a:prstGeom>
        </p:spPr>
        <p:txBody>
          <a:bodyPr wrap="square">
            <a:spAutoFit/>
          </a:bodyPr>
          <a:lstStyle/>
          <a:p>
            <a:pPr lvl="1"/>
            <a:endParaRPr lang="es-ES_tradnl" b="1" dirty="0" smtClean="0">
              <a:solidFill>
                <a:schemeClr val="accent5">
                  <a:lumMod val="75000"/>
                </a:schemeClr>
              </a:solidFill>
            </a:endParaRPr>
          </a:p>
          <a:p>
            <a:pPr lvl="1">
              <a:spcAft>
                <a:spcPts val="600"/>
              </a:spcAft>
            </a:pPr>
            <a:r>
              <a:rPr lang="es-ES" sz="2000" b="1" dirty="0" smtClean="0">
                <a:solidFill>
                  <a:schemeClr val="accent5">
                    <a:lumMod val="75000"/>
                  </a:schemeClr>
                </a:solidFill>
              </a:rPr>
              <a:t>EXPEDIENTE</a:t>
            </a:r>
          </a:p>
          <a:p>
            <a:pPr lvl="1" algn="just">
              <a:spcAft>
                <a:spcPts val="600"/>
              </a:spcAft>
            </a:pPr>
            <a:r>
              <a:rPr lang="es-ES" sz="2200" b="1" dirty="0" smtClean="0"/>
              <a:t>Conjunto </a:t>
            </a:r>
            <a:r>
              <a:rPr lang="es-ES" sz="2200" b="1" dirty="0"/>
              <a:t>ordenado de documentos y actuaciones </a:t>
            </a:r>
            <a:r>
              <a:rPr lang="es-ES" sz="2200" dirty="0"/>
              <a:t>que sirven de antecedente y fundamento a la resolución administrativa, así como las diligencias encaminadas a ejecutarla, indicando que </a:t>
            </a:r>
            <a:r>
              <a:rPr lang="es-ES" sz="2200" b="1" dirty="0"/>
              <a:t>tendrán formato electrónico </a:t>
            </a:r>
            <a:r>
              <a:rPr lang="es-ES" sz="2200" dirty="0"/>
              <a:t>y se formarán mediante la </a:t>
            </a:r>
            <a:r>
              <a:rPr lang="es-ES" sz="2200" b="1" dirty="0"/>
              <a:t>agregación ordenada </a:t>
            </a:r>
            <a:r>
              <a:rPr lang="es-ES" sz="2200" dirty="0"/>
              <a:t>de cuantos documentos, pruebas, dictámenes, informes, acuerdos, notificaciones y demás diligencias deban integrarlos, así como un </a:t>
            </a:r>
            <a:r>
              <a:rPr lang="es-ES" sz="2200" b="1" dirty="0"/>
              <a:t>índice numerado </a:t>
            </a:r>
            <a:r>
              <a:rPr lang="es-ES" sz="2200" dirty="0"/>
              <a:t>de todos los documentos que contenga cuando se remita. Asimismo, deberá constar en el expediente </a:t>
            </a:r>
            <a:r>
              <a:rPr lang="es-ES" sz="2200" b="1" dirty="0"/>
              <a:t>copia electrónica certificada de la resolución adoptada</a:t>
            </a:r>
            <a:r>
              <a:rPr lang="es-ES" sz="2200" dirty="0" smtClean="0"/>
              <a:t>. </a:t>
            </a:r>
            <a:endParaRPr lang="es-ES_tradnl" sz="2200" b="1" dirty="0" smtClean="0"/>
          </a:p>
          <a:p>
            <a:pPr marL="285750" indent="-285750">
              <a:buFont typeface="Arial" panose="020B0604020202020204" pitchFamily="34" charset="0"/>
              <a:buChar char="•"/>
            </a:pPr>
            <a:endParaRPr lang="es-ES_tradnl" b="1" dirty="0"/>
          </a:p>
          <a:p>
            <a:pPr marL="285750" indent="-285750">
              <a:buFont typeface="Arial" panose="020B0604020202020204" pitchFamily="34" charset="0"/>
              <a:buChar char="•"/>
            </a:pPr>
            <a:endParaRPr lang="es-ES_tradnl" b="1" dirty="0">
              <a:solidFill>
                <a:srgbClr val="000000"/>
              </a:solidFill>
              <a:latin typeface="verdana" panose="020B0604030504040204" pitchFamily="34" charset="0"/>
            </a:endParaRPr>
          </a:p>
          <a:p>
            <a:pPr marL="285750" indent="-285750">
              <a:buFont typeface="Arial" panose="020B0604020202020204" pitchFamily="34" charset="0"/>
              <a:buChar char="•"/>
            </a:pPr>
            <a:endParaRPr lang="es-ES" b="1" dirty="0"/>
          </a:p>
        </p:txBody>
      </p:sp>
    </p:spTree>
    <p:extLst>
      <p:ext uri="{BB962C8B-B14F-4D97-AF65-F5344CB8AC3E}">
        <p14:creationId xmlns:p14="http://schemas.microsoft.com/office/powerpoint/2010/main" val="41996259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959004" y="718337"/>
            <a:ext cx="6378497" cy="573727"/>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_tradnl" sz="2800" dirty="0" smtClean="0">
                <a:ln w="0"/>
                <a:solidFill>
                  <a:schemeClr val="accent1">
                    <a:lumMod val="75000"/>
                  </a:schemeClr>
                </a:solidFill>
                <a:effectLst>
                  <a:outerShdw blurRad="38100" dist="19050" dir="2700000" algn="tl" rotWithShape="0">
                    <a:schemeClr val="dk1">
                      <a:alpha val="40000"/>
                    </a:schemeClr>
                  </a:outerShdw>
                </a:effectLst>
              </a:rPr>
              <a:t>Consultas del expediente - II</a:t>
            </a:r>
            <a:endParaRPr lang="es-ES" sz="2800" dirty="0">
              <a:solidFill>
                <a:schemeClr val="accent1">
                  <a:lumMod val="75000"/>
                </a:schemeClr>
              </a:solidFill>
            </a:endParaRPr>
          </a:p>
        </p:txBody>
      </p:sp>
      <p:sp>
        <p:nvSpPr>
          <p:cNvPr id="11" name="Título 10"/>
          <p:cNvSpPr>
            <a:spLocks noGrp="1"/>
          </p:cNvSpPr>
          <p:nvPr>
            <p:ph type="title"/>
          </p:nvPr>
        </p:nvSpPr>
        <p:spPr/>
        <p:txBody>
          <a:bodyPr/>
          <a:lstStyle/>
          <a:p>
            <a:r>
              <a:rPr lang="es-ES_tradnl" dirty="0"/>
              <a:t>Plan Estratégico de Administración Electrónica de la CARM (PAECARM)</a:t>
            </a:r>
            <a:endParaRPr lang="es-ES" dirty="0"/>
          </a:p>
        </p:txBody>
      </p:sp>
      <p:sp>
        <p:nvSpPr>
          <p:cNvPr id="9" name="Rectángulo 8"/>
          <p:cNvSpPr/>
          <p:nvPr/>
        </p:nvSpPr>
        <p:spPr>
          <a:xfrm>
            <a:off x="144966" y="1292064"/>
            <a:ext cx="8720254" cy="4324261"/>
          </a:xfrm>
          <a:prstGeom prst="rect">
            <a:avLst/>
          </a:prstGeom>
        </p:spPr>
        <p:txBody>
          <a:bodyPr wrap="square">
            <a:spAutoFit/>
          </a:bodyPr>
          <a:lstStyle/>
          <a:p>
            <a:pPr lvl="1"/>
            <a:endParaRPr lang="es-ES_tradnl" b="1" dirty="0" smtClean="0">
              <a:solidFill>
                <a:schemeClr val="accent5">
                  <a:lumMod val="75000"/>
                </a:schemeClr>
              </a:solidFill>
            </a:endParaRPr>
          </a:p>
          <a:p>
            <a:pPr marL="742950" lvl="1" indent="-285750">
              <a:spcAft>
                <a:spcPts val="600"/>
              </a:spcAft>
              <a:buFont typeface="Arial" panose="020B0604020202020204" pitchFamily="34" charset="0"/>
              <a:buChar char="•"/>
            </a:pPr>
            <a:r>
              <a:rPr lang="es-ES_tradnl" sz="2000" b="1" dirty="0" smtClean="0"/>
              <a:t>Consulta electrónica: DERECHO </a:t>
            </a:r>
            <a:r>
              <a:rPr lang="es-ES_tradnl" sz="2000" b="1" dirty="0"/>
              <a:t>del </a:t>
            </a:r>
            <a:r>
              <a:rPr lang="es-ES_tradnl" sz="2000" b="1" dirty="0" smtClean="0"/>
              <a:t>interesado</a:t>
            </a:r>
          </a:p>
          <a:p>
            <a:pPr marL="742950" lvl="1" indent="-285750">
              <a:spcAft>
                <a:spcPts val="600"/>
              </a:spcAft>
              <a:buFont typeface="Arial" panose="020B0604020202020204" pitchFamily="34" charset="0"/>
              <a:buChar char="•"/>
            </a:pPr>
            <a:endParaRPr lang="es-ES_tradnl" sz="2000" b="1" dirty="0"/>
          </a:p>
          <a:p>
            <a:pPr marL="742950" lvl="1" indent="-285750">
              <a:spcAft>
                <a:spcPts val="600"/>
              </a:spcAft>
              <a:buFont typeface="Arial" panose="020B0604020202020204" pitchFamily="34" charset="0"/>
              <a:buChar char="•"/>
            </a:pPr>
            <a:r>
              <a:rPr lang="es-ES" sz="2000" b="1" dirty="0" smtClean="0"/>
              <a:t>Sede-e </a:t>
            </a:r>
            <a:r>
              <a:rPr lang="es-ES" sz="2000" b="1" dirty="0"/>
              <a:t>de la </a:t>
            </a:r>
            <a:r>
              <a:rPr lang="es-ES" sz="2000" b="1" dirty="0" smtClean="0"/>
              <a:t>CARM y punto </a:t>
            </a:r>
            <a:r>
              <a:rPr lang="es-ES" sz="2000" b="1" dirty="0"/>
              <a:t>general de acceso de la </a:t>
            </a:r>
            <a:r>
              <a:rPr lang="es-ES" sz="2000" b="1" dirty="0" smtClean="0"/>
              <a:t>AGE</a:t>
            </a:r>
          </a:p>
          <a:p>
            <a:pPr marL="742950" lvl="1" indent="-285750">
              <a:spcAft>
                <a:spcPts val="600"/>
              </a:spcAft>
              <a:buFont typeface="Arial" panose="020B0604020202020204" pitchFamily="34" charset="0"/>
              <a:buChar char="•"/>
            </a:pPr>
            <a:endParaRPr lang="es-ES" sz="2000" b="1" dirty="0" smtClean="0"/>
          </a:p>
          <a:p>
            <a:pPr marL="742950" lvl="1" indent="-285750">
              <a:buFont typeface="Arial" panose="020B0604020202020204" pitchFamily="34" charset="0"/>
              <a:buChar char="•"/>
            </a:pPr>
            <a:r>
              <a:rPr lang="es-ES_tradnl" sz="2000" b="1" dirty="0" smtClean="0"/>
              <a:t>VISIÓN HOMOGÉNEA: criterios comunes y normalización de documentos</a:t>
            </a:r>
          </a:p>
          <a:p>
            <a:pPr marL="742950" lvl="1" indent="-285750">
              <a:buFont typeface="Arial" panose="020B0604020202020204" pitchFamily="34" charset="0"/>
              <a:buChar char="•"/>
            </a:pPr>
            <a:endParaRPr lang="es-ES_tradnl" sz="2000" b="1" dirty="0" smtClean="0"/>
          </a:p>
          <a:p>
            <a:pPr marL="742950" lvl="1" indent="-285750">
              <a:spcAft>
                <a:spcPts val="600"/>
              </a:spcAft>
              <a:buFont typeface="Arial" panose="020B0604020202020204" pitchFamily="34" charset="0"/>
              <a:buChar char="•"/>
            </a:pPr>
            <a:r>
              <a:rPr lang="es-ES_tradnl" sz="2000" b="1" dirty="0" smtClean="0"/>
              <a:t>CONTROL DE ACCESO: Calificación </a:t>
            </a:r>
            <a:r>
              <a:rPr lang="es-ES_tradnl" sz="2000" b="1" dirty="0"/>
              <a:t>de los documentos en función de su sensibilidad y nivel de </a:t>
            </a:r>
            <a:r>
              <a:rPr lang="es-ES_tradnl" sz="2000" b="1" dirty="0" smtClean="0"/>
              <a:t>acceso. Trazabilidad de las acciones.</a:t>
            </a:r>
            <a:endParaRPr lang="es-ES" sz="2000" b="1" dirty="0"/>
          </a:p>
          <a:p>
            <a:pPr marL="285750" indent="-285750">
              <a:buFont typeface="Arial" panose="020B0604020202020204" pitchFamily="34" charset="0"/>
              <a:buChar char="•"/>
            </a:pPr>
            <a:endParaRPr lang="es-ES_tradnl" b="1" dirty="0" smtClean="0"/>
          </a:p>
          <a:p>
            <a:pPr marL="285750" indent="-285750">
              <a:buFont typeface="Arial" panose="020B0604020202020204" pitchFamily="34" charset="0"/>
              <a:buChar char="•"/>
            </a:pPr>
            <a:endParaRPr lang="es-ES_tradnl" b="1" dirty="0"/>
          </a:p>
          <a:p>
            <a:pPr marL="285750" indent="-285750">
              <a:buFont typeface="Arial" panose="020B0604020202020204" pitchFamily="34" charset="0"/>
              <a:buChar char="•"/>
            </a:pPr>
            <a:endParaRPr lang="es-ES_tradnl" b="1" dirty="0">
              <a:solidFill>
                <a:srgbClr val="000000"/>
              </a:solidFill>
              <a:latin typeface="verdana" panose="020B0604030504040204" pitchFamily="34" charset="0"/>
            </a:endParaRPr>
          </a:p>
          <a:p>
            <a:pPr marL="285750" indent="-285750">
              <a:buFont typeface="Arial" panose="020B0604020202020204" pitchFamily="34" charset="0"/>
              <a:buChar char="•"/>
            </a:pPr>
            <a:endParaRPr lang="es-ES" b="1" dirty="0"/>
          </a:p>
        </p:txBody>
      </p:sp>
    </p:spTree>
    <p:extLst>
      <p:ext uri="{BB962C8B-B14F-4D97-AF65-F5344CB8AC3E}">
        <p14:creationId xmlns:p14="http://schemas.microsoft.com/office/powerpoint/2010/main" val="12070881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959004" y="718337"/>
            <a:ext cx="6378497" cy="573727"/>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_tradnl" sz="2800" dirty="0" smtClean="0">
                <a:ln w="0"/>
                <a:solidFill>
                  <a:schemeClr val="accent1">
                    <a:lumMod val="75000"/>
                  </a:schemeClr>
                </a:solidFill>
                <a:effectLst>
                  <a:outerShdw blurRad="38100" dist="19050" dir="2700000" algn="tl" rotWithShape="0">
                    <a:schemeClr val="dk1">
                      <a:alpha val="40000"/>
                    </a:schemeClr>
                  </a:outerShdw>
                </a:effectLst>
              </a:rPr>
              <a:t>Interesado y representante - I</a:t>
            </a:r>
            <a:endParaRPr lang="es-ES" sz="2800" dirty="0">
              <a:solidFill>
                <a:schemeClr val="accent1">
                  <a:lumMod val="75000"/>
                </a:schemeClr>
              </a:solidFill>
            </a:endParaRPr>
          </a:p>
        </p:txBody>
      </p:sp>
      <p:sp>
        <p:nvSpPr>
          <p:cNvPr id="11" name="Título 10"/>
          <p:cNvSpPr>
            <a:spLocks noGrp="1"/>
          </p:cNvSpPr>
          <p:nvPr>
            <p:ph type="title"/>
          </p:nvPr>
        </p:nvSpPr>
        <p:spPr/>
        <p:txBody>
          <a:bodyPr/>
          <a:lstStyle/>
          <a:p>
            <a:r>
              <a:rPr lang="es-ES_tradnl" dirty="0"/>
              <a:t>Plan Estratégico de Administración Electrónica de la CARM (PAECARM)</a:t>
            </a:r>
            <a:endParaRPr lang="es-ES" dirty="0"/>
          </a:p>
        </p:txBody>
      </p:sp>
      <p:sp>
        <p:nvSpPr>
          <p:cNvPr id="9" name="Rectángulo 8"/>
          <p:cNvSpPr/>
          <p:nvPr/>
        </p:nvSpPr>
        <p:spPr>
          <a:xfrm>
            <a:off x="122663" y="1014874"/>
            <a:ext cx="8720254" cy="6063198"/>
          </a:xfrm>
          <a:prstGeom prst="rect">
            <a:avLst/>
          </a:prstGeom>
        </p:spPr>
        <p:txBody>
          <a:bodyPr wrap="square">
            <a:spAutoFit/>
          </a:bodyPr>
          <a:lstStyle/>
          <a:p>
            <a:pPr lvl="1"/>
            <a:endParaRPr lang="es-ES_tradnl" b="1" dirty="0" smtClean="0">
              <a:solidFill>
                <a:schemeClr val="accent5">
                  <a:lumMod val="75000"/>
                </a:schemeClr>
              </a:solidFill>
            </a:endParaRPr>
          </a:p>
          <a:p>
            <a:pPr lvl="1"/>
            <a:endParaRPr lang="es-ES_tradnl" b="1" dirty="0" smtClean="0">
              <a:solidFill>
                <a:schemeClr val="accent5">
                  <a:lumMod val="75000"/>
                </a:schemeClr>
              </a:solidFill>
            </a:endParaRPr>
          </a:p>
          <a:p>
            <a:pPr marL="742950" lvl="1" indent="-285750">
              <a:spcAft>
                <a:spcPts val="600"/>
              </a:spcAft>
              <a:buFont typeface="Arial" panose="020B0604020202020204" pitchFamily="34" charset="0"/>
              <a:buChar char="•"/>
            </a:pPr>
            <a:r>
              <a:rPr lang="es-ES_tradnl" sz="2000" b="1" dirty="0" smtClean="0"/>
              <a:t>INTERESADO: persona físicas, jurídicas y Administraciones Públicas</a:t>
            </a:r>
          </a:p>
          <a:p>
            <a:pPr marL="742950" lvl="1" indent="-285750">
              <a:spcAft>
                <a:spcPts val="600"/>
              </a:spcAft>
              <a:buFont typeface="Arial" panose="020B0604020202020204" pitchFamily="34" charset="0"/>
              <a:buChar char="•"/>
            </a:pPr>
            <a:endParaRPr lang="es-ES_tradnl" sz="2000" b="1" dirty="0"/>
          </a:p>
          <a:p>
            <a:pPr marL="742950" lvl="1" indent="-285750">
              <a:spcAft>
                <a:spcPts val="600"/>
              </a:spcAft>
              <a:buFont typeface="Arial" panose="020B0604020202020204" pitchFamily="34" charset="0"/>
              <a:buChar char="•"/>
            </a:pPr>
            <a:r>
              <a:rPr lang="es-ES" sz="2000" b="1" dirty="0" smtClean="0"/>
              <a:t>Necesidad de identificar al interesado en la tramitación-e</a:t>
            </a:r>
          </a:p>
          <a:p>
            <a:pPr marL="742950" lvl="1" indent="-285750">
              <a:spcAft>
                <a:spcPts val="600"/>
              </a:spcAft>
              <a:buFont typeface="Arial" panose="020B0604020202020204" pitchFamily="34" charset="0"/>
              <a:buChar char="•"/>
            </a:pPr>
            <a:endParaRPr lang="es-ES" sz="2000" b="1" dirty="0" smtClean="0"/>
          </a:p>
          <a:p>
            <a:pPr marL="742950" lvl="1" indent="-285750">
              <a:buFont typeface="Arial" panose="020B0604020202020204" pitchFamily="34" charset="0"/>
              <a:buChar char="•"/>
            </a:pPr>
            <a:r>
              <a:rPr lang="es-ES_tradnl" sz="2000" b="1" dirty="0" smtClean="0"/>
              <a:t>Un interesado puede estar representado en la tramitación administrativa por un REPRESENTANTE</a:t>
            </a:r>
          </a:p>
          <a:p>
            <a:pPr marL="742950" lvl="1" indent="-285750">
              <a:buFont typeface="Arial" panose="020B0604020202020204" pitchFamily="34" charset="0"/>
              <a:buChar char="•"/>
            </a:pPr>
            <a:endParaRPr lang="es-ES_tradnl" sz="2000" b="1" dirty="0" smtClean="0"/>
          </a:p>
          <a:p>
            <a:pPr marL="742950" lvl="1" indent="-285750">
              <a:spcAft>
                <a:spcPts val="600"/>
              </a:spcAft>
              <a:buFont typeface="Arial" panose="020B0604020202020204" pitchFamily="34" charset="0"/>
              <a:buChar char="•"/>
            </a:pPr>
            <a:r>
              <a:rPr lang="es-ES_tradnl" sz="2000" b="1" dirty="0" smtClean="0"/>
              <a:t>Hay que ACREDITAR LA REPRESENTACIÓN de forma fidedigna</a:t>
            </a:r>
          </a:p>
          <a:p>
            <a:pPr marL="742950" lvl="1" indent="-285750">
              <a:spcAft>
                <a:spcPts val="600"/>
              </a:spcAft>
              <a:buFont typeface="Arial" panose="020B0604020202020204" pitchFamily="34" charset="0"/>
              <a:buChar char="•"/>
            </a:pPr>
            <a:endParaRPr lang="es-ES_tradnl" sz="2000" b="1" dirty="0"/>
          </a:p>
          <a:p>
            <a:pPr marL="742950" lvl="1" indent="-285750">
              <a:spcAft>
                <a:spcPts val="600"/>
              </a:spcAft>
              <a:buFont typeface="Arial" panose="020B0604020202020204" pitchFamily="34" charset="0"/>
              <a:buChar char="•"/>
            </a:pPr>
            <a:r>
              <a:rPr lang="es-ES" sz="2000" b="1" dirty="0" smtClean="0"/>
              <a:t>El tratamiento de la representación deberá </a:t>
            </a:r>
            <a:r>
              <a:rPr lang="es-ES" sz="2000" b="1" dirty="0"/>
              <a:t>ser homogéneo para cualquier procedimiento de la CARM </a:t>
            </a:r>
            <a:endParaRPr lang="es-ES_tradnl" sz="2000" b="1" dirty="0" smtClean="0"/>
          </a:p>
          <a:p>
            <a:pPr marL="742950" lvl="1" indent="-285750">
              <a:spcAft>
                <a:spcPts val="600"/>
              </a:spcAft>
              <a:buFont typeface="Arial" panose="020B0604020202020204" pitchFamily="34" charset="0"/>
              <a:buChar char="•"/>
            </a:pPr>
            <a:endParaRPr lang="es-ES_tradnl" sz="2000" b="1" dirty="0"/>
          </a:p>
          <a:p>
            <a:pPr marL="285750" indent="-285750">
              <a:buFont typeface="Arial" panose="020B0604020202020204" pitchFamily="34" charset="0"/>
              <a:buChar char="•"/>
            </a:pPr>
            <a:endParaRPr lang="es-ES_tradnl" b="1" dirty="0" smtClean="0"/>
          </a:p>
          <a:p>
            <a:pPr marL="285750" indent="-285750">
              <a:buFont typeface="Arial" panose="020B0604020202020204" pitchFamily="34" charset="0"/>
              <a:buChar char="•"/>
            </a:pPr>
            <a:endParaRPr lang="es-ES_tradnl" b="1" dirty="0"/>
          </a:p>
          <a:p>
            <a:pPr marL="285750" indent="-285750">
              <a:buFont typeface="Arial" panose="020B0604020202020204" pitchFamily="34" charset="0"/>
              <a:buChar char="•"/>
            </a:pPr>
            <a:endParaRPr lang="es-ES_tradnl" b="1" dirty="0">
              <a:solidFill>
                <a:srgbClr val="000000"/>
              </a:solidFill>
              <a:latin typeface="verdana" panose="020B0604030504040204" pitchFamily="34" charset="0"/>
            </a:endParaRPr>
          </a:p>
          <a:p>
            <a:pPr marL="285750" indent="-285750">
              <a:buFont typeface="Arial" panose="020B0604020202020204" pitchFamily="34" charset="0"/>
              <a:buChar char="•"/>
            </a:pPr>
            <a:endParaRPr lang="es-ES" b="1" dirty="0"/>
          </a:p>
        </p:txBody>
      </p:sp>
    </p:spTree>
    <p:extLst>
      <p:ext uri="{BB962C8B-B14F-4D97-AF65-F5344CB8AC3E}">
        <p14:creationId xmlns:p14="http://schemas.microsoft.com/office/powerpoint/2010/main" val="20911682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959004" y="718337"/>
            <a:ext cx="6378497" cy="573727"/>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_tradnl" sz="2800" dirty="0" smtClean="0">
                <a:ln w="0"/>
                <a:solidFill>
                  <a:schemeClr val="accent1">
                    <a:lumMod val="75000"/>
                  </a:schemeClr>
                </a:solidFill>
                <a:effectLst>
                  <a:outerShdw blurRad="38100" dist="19050" dir="2700000" algn="tl" rotWithShape="0">
                    <a:schemeClr val="dk1">
                      <a:alpha val="40000"/>
                    </a:schemeClr>
                  </a:outerShdw>
                </a:effectLst>
              </a:rPr>
              <a:t>Interesado y representante - II</a:t>
            </a:r>
            <a:endParaRPr lang="es-ES" sz="2800" dirty="0">
              <a:solidFill>
                <a:schemeClr val="accent1">
                  <a:lumMod val="75000"/>
                </a:schemeClr>
              </a:solidFill>
            </a:endParaRPr>
          </a:p>
        </p:txBody>
      </p:sp>
      <p:sp>
        <p:nvSpPr>
          <p:cNvPr id="11" name="Título 10"/>
          <p:cNvSpPr>
            <a:spLocks noGrp="1"/>
          </p:cNvSpPr>
          <p:nvPr>
            <p:ph type="title"/>
          </p:nvPr>
        </p:nvSpPr>
        <p:spPr/>
        <p:txBody>
          <a:bodyPr/>
          <a:lstStyle/>
          <a:p>
            <a:r>
              <a:rPr lang="es-ES_tradnl" dirty="0"/>
              <a:t>Plan Estratégico de Administración Electrónica de la CARM (PAECARM)</a:t>
            </a:r>
            <a:endParaRPr lang="es-ES" dirty="0"/>
          </a:p>
        </p:txBody>
      </p:sp>
      <p:sp>
        <p:nvSpPr>
          <p:cNvPr id="9" name="Rectángulo 8"/>
          <p:cNvSpPr/>
          <p:nvPr/>
        </p:nvSpPr>
        <p:spPr>
          <a:xfrm>
            <a:off x="144966" y="1292064"/>
            <a:ext cx="8720254" cy="5524589"/>
          </a:xfrm>
          <a:prstGeom prst="rect">
            <a:avLst/>
          </a:prstGeom>
        </p:spPr>
        <p:txBody>
          <a:bodyPr wrap="square">
            <a:spAutoFit/>
          </a:bodyPr>
          <a:lstStyle/>
          <a:p>
            <a:pPr lvl="1"/>
            <a:endParaRPr lang="es-ES_tradnl" b="1" dirty="0" smtClean="0">
              <a:solidFill>
                <a:schemeClr val="accent5">
                  <a:lumMod val="75000"/>
                </a:schemeClr>
              </a:solidFill>
            </a:endParaRPr>
          </a:p>
          <a:p>
            <a:pPr lvl="1"/>
            <a:endParaRPr lang="es-ES_tradnl" b="1" dirty="0" smtClean="0">
              <a:solidFill>
                <a:schemeClr val="accent5">
                  <a:lumMod val="75000"/>
                </a:schemeClr>
              </a:solidFill>
            </a:endParaRPr>
          </a:p>
          <a:p>
            <a:pPr marL="800100" lvl="1" indent="-342900" algn="just">
              <a:spcAft>
                <a:spcPts val="600"/>
              </a:spcAft>
              <a:buFont typeface="Arial" panose="020B0604020202020204" pitchFamily="34" charset="0"/>
              <a:buChar char="•"/>
            </a:pPr>
            <a:r>
              <a:rPr lang="es-ES_tradnl" sz="2000" b="1" dirty="0" smtClean="0"/>
              <a:t>Hay que ACREDITAR LA REPRESENTACIÓN de forma fidedigna</a:t>
            </a:r>
          </a:p>
          <a:p>
            <a:pPr marL="742950" lvl="1" indent="-285750" algn="just">
              <a:spcAft>
                <a:spcPts val="600"/>
              </a:spcAft>
              <a:buFont typeface="Arial" panose="020B0604020202020204" pitchFamily="34" charset="0"/>
              <a:buChar char="•"/>
            </a:pPr>
            <a:endParaRPr lang="es-ES_tradnl" sz="2000" b="1" dirty="0"/>
          </a:p>
          <a:p>
            <a:pPr marL="1714500" lvl="3" indent="-342900" algn="just">
              <a:spcAft>
                <a:spcPts val="600"/>
              </a:spcAft>
              <a:buFont typeface="Wingdings" panose="05000000000000000000" pitchFamily="2" charset="2"/>
              <a:buChar char="ü"/>
            </a:pPr>
            <a:r>
              <a:rPr lang="es-ES_tradnl" sz="2000" b="1" dirty="0" smtClean="0"/>
              <a:t>Registros electrónicos</a:t>
            </a:r>
          </a:p>
          <a:p>
            <a:pPr marL="1714500" lvl="3" indent="-342900" algn="just">
              <a:spcAft>
                <a:spcPts val="600"/>
              </a:spcAft>
              <a:buFont typeface="Wingdings" panose="05000000000000000000" pitchFamily="2" charset="2"/>
              <a:buChar char="ü"/>
            </a:pPr>
            <a:endParaRPr lang="es-ES_tradnl" sz="2000" b="1" dirty="0"/>
          </a:p>
          <a:p>
            <a:pPr marL="1714500" lvl="3" indent="-342900" algn="just">
              <a:spcAft>
                <a:spcPts val="600"/>
              </a:spcAft>
              <a:buFont typeface="Wingdings" panose="05000000000000000000" pitchFamily="2" charset="2"/>
              <a:buChar char="ü"/>
            </a:pPr>
            <a:r>
              <a:rPr lang="es-ES_tradnl" sz="2000" b="1" dirty="0" smtClean="0"/>
              <a:t>Documentos adjuntos al trámite. Comprobación por el gestor</a:t>
            </a:r>
          </a:p>
          <a:p>
            <a:pPr marL="1714500" lvl="3" indent="-342900" algn="just">
              <a:spcAft>
                <a:spcPts val="600"/>
              </a:spcAft>
              <a:buFont typeface="Wingdings" panose="05000000000000000000" pitchFamily="2" charset="2"/>
              <a:buChar char="ü"/>
            </a:pPr>
            <a:endParaRPr lang="es-ES_tradnl" sz="2000" b="1" dirty="0"/>
          </a:p>
          <a:p>
            <a:pPr marL="1714500" lvl="3" indent="-342900" algn="just">
              <a:spcAft>
                <a:spcPts val="600"/>
              </a:spcAft>
              <a:buFont typeface="Wingdings" panose="05000000000000000000" pitchFamily="2" charset="2"/>
              <a:buChar char="ü"/>
            </a:pPr>
            <a:r>
              <a:rPr lang="es-ES_tradnl" sz="2000" b="1" dirty="0" smtClean="0"/>
              <a:t>Convenios con las administraciones </a:t>
            </a:r>
          </a:p>
          <a:p>
            <a:pPr marL="742950" lvl="1" indent="-285750" algn="just">
              <a:spcAft>
                <a:spcPts val="600"/>
              </a:spcAft>
              <a:buFont typeface="Arial" panose="020B0604020202020204" pitchFamily="34" charset="0"/>
              <a:buChar char="•"/>
            </a:pPr>
            <a:endParaRPr lang="es-ES_tradnl" sz="2000" b="1" dirty="0" smtClean="0"/>
          </a:p>
          <a:p>
            <a:pPr marL="742950" lvl="1" indent="-285750" algn="just">
              <a:spcAft>
                <a:spcPts val="600"/>
              </a:spcAft>
              <a:buFont typeface="Arial" panose="020B0604020202020204" pitchFamily="34" charset="0"/>
              <a:buChar char="•"/>
            </a:pPr>
            <a:r>
              <a:rPr lang="es-ES" sz="2000" b="1" dirty="0" smtClean="0"/>
              <a:t>El expediente debe incorporar la acreditación </a:t>
            </a:r>
            <a:r>
              <a:rPr lang="es-ES" sz="2000" b="1" dirty="0"/>
              <a:t>de la condición de representante y de los poderes </a:t>
            </a:r>
            <a:r>
              <a:rPr lang="es-ES" sz="2000" b="1" dirty="0" smtClean="0"/>
              <a:t>en el momento de la tramitación. </a:t>
            </a:r>
            <a:endParaRPr lang="es-ES_tradnl" sz="2000" b="1" dirty="0"/>
          </a:p>
          <a:p>
            <a:pPr marL="285750" indent="-285750">
              <a:buFont typeface="Arial" panose="020B0604020202020204" pitchFamily="34" charset="0"/>
              <a:buChar char="•"/>
            </a:pPr>
            <a:endParaRPr lang="es-ES_tradnl" b="1" dirty="0" smtClean="0"/>
          </a:p>
          <a:p>
            <a:pPr marL="285750" indent="-285750">
              <a:buFont typeface="Arial" panose="020B0604020202020204" pitchFamily="34" charset="0"/>
              <a:buChar char="•"/>
            </a:pPr>
            <a:endParaRPr lang="es-ES_tradnl" b="1" dirty="0"/>
          </a:p>
          <a:p>
            <a:pPr marL="285750" indent="-285750">
              <a:buFont typeface="Arial" panose="020B0604020202020204" pitchFamily="34" charset="0"/>
              <a:buChar char="•"/>
            </a:pPr>
            <a:endParaRPr lang="es-ES_tradnl" b="1" dirty="0">
              <a:solidFill>
                <a:srgbClr val="000000"/>
              </a:solidFill>
              <a:latin typeface="verdana" panose="020B0604030504040204" pitchFamily="34" charset="0"/>
            </a:endParaRPr>
          </a:p>
          <a:p>
            <a:pPr marL="285750" indent="-285750">
              <a:buFont typeface="Arial" panose="020B0604020202020204" pitchFamily="34" charset="0"/>
              <a:buChar char="•"/>
            </a:pPr>
            <a:endParaRPr lang="es-ES" b="1" dirty="0"/>
          </a:p>
        </p:txBody>
      </p:sp>
    </p:spTree>
    <p:extLst>
      <p:ext uri="{BB962C8B-B14F-4D97-AF65-F5344CB8AC3E}">
        <p14:creationId xmlns:p14="http://schemas.microsoft.com/office/powerpoint/2010/main" val="11502711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959004" y="718337"/>
            <a:ext cx="6378497" cy="573727"/>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_tradnl" sz="2800" dirty="0" smtClean="0">
                <a:ln w="0"/>
                <a:solidFill>
                  <a:schemeClr val="accent1">
                    <a:lumMod val="75000"/>
                  </a:schemeClr>
                </a:solidFill>
                <a:effectLst>
                  <a:outerShdw blurRad="38100" dist="19050" dir="2700000" algn="tl" rotWithShape="0">
                    <a:schemeClr val="dk1">
                      <a:alpha val="40000"/>
                    </a:schemeClr>
                  </a:outerShdw>
                </a:effectLst>
              </a:rPr>
              <a:t>Interesado y representante - III</a:t>
            </a:r>
            <a:endParaRPr lang="es-ES" sz="2800" dirty="0">
              <a:solidFill>
                <a:schemeClr val="accent1">
                  <a:lumMod val="75000"/>
                </a:schemeClr>
              </a:solidFill>
            </a:endParaRPr>
          </a:p>
        </p:txBody>
      </p:sp>
      <p:sp>
        <p:nvSpPr>
          <p:cNvPr id="11" name="Título 10"/>
          <p:cNvSpPr>
            <a:spLocks noGrp="1"/>
          </p:cNvSpPr>
          <p:nvPr>
            <p:ph type="title"/>
          </p:nvPr>
        </p:nvSpPr>
        <p:spPr/>
        <p:txBody>
          <a:bodyPr/>
          <a:lstStyle/>
          <a:p>
            <a:r>
              <a:rPr lang="es-ES_tradnl" dirty="0"/>
              <a:t>Plan Estratégico de Administración Electrónica de la CARM (PAECARM)</a:t>
            </a:r>
            <a:endParaRPr lang="es-ES" dirty="0"/>
          </a:p>
        </p:txBody>
      </p:sp>
      <p:sp>
        <p:nvSpPr>
          <p:cNvPr id="9" name="Rectángulo 8"/>
          <p:cNvSpPr/>
          <p:nvPr/>
        </p:nvSpPr>
        <p:spPr>
          <a:xfrm>
            <a:off x="133814" y="1026025"/>
            <a:ext cx="8720254" cy="6247864"/>
          </a:xfrm>
          <a:prstGeom prst="rect">
            <a:avLst/>
          </a:prstGeom>
        </p:spPr>
        <p:txBody>
          <a:bodyPr wrap="square">
            <a:spAutoFit/>
          </a:bodyPr>
          <a:lstStyle/>
          <a:p>
            <a:pPr lvl="1"/>
            <a:endParaRPr lang="es-ES_tradnl" b="1" dirty="0" smtClean="0">
              <a:solidFill>
                <a:schemeClr val="accent5">
                  <a:lumMod val="75000"/>
                </a:schemeClr>
              </a:solidFill>
            </a:endParaRPr>
          </a:p>
          <a:p>
            <a:pPr marL="742950" lvl="1" indent="-285750">
              <a:spcAft>
                <a:spcPts val="600"/>
              </a:spcAft>
              <a:buFont typeface="Arial" panose="020B0604020202020204" pitchFamily="34" charset="0"/>
              <a:buChar char="•"/>
            </a:pPr>
            <a:r>
              <a:rPr lang="es-ES_tradnl" sz="2000" b="1" dirty="0"/>
              <a:t>La gestión de la </a:t>
            </a:r>
            <a:r>
              <a:rPr lang="es-ES_tradnl" sz="2000" b="1" dirty="0" smtClean="0"/>
              <a:t>REPRESENTACIÓN es </a:t>
            </a:r>
            <a:r>
              <a:rPr lang="es-ES_tradnl" sz="2000" b="1" dirty="0"/>
              <a:t>un </a:t>
            </a:r>
            <a:r>
              <a:rPr lang="es-ES_tradnl" sz="2000" b="1" dirty="0" smtClean="0"/>
              <a:t>ASUNTO COMPLEJO</a:t>
            </a:r>
            <a:endParaRPr lang="es-ES" sz="2000" b="1" dirty="0"/>
          </a:p>
          <a:p>
            <a:pPr marL="742950" lvl="1" indent="-285750">
              <a:spcAft>
                <a:spcPts val="600"/>
              </a:spcAft>
              <a:buFont typeface="Arial" panose="020B0604020202020204" pitchFamily="34" charset="0"/>
              <a:buChar char="•"/>
            </a:pPr>
            <a:endParaRPr lang="es-ES_tradnl" sz="2000" b="1" dirty="0"/>
          </a:p>
          <a:p>
            <a:pPr marL="742950" lvl="1" indent="-285750">
              <a:spcAft>
                <a:spcPts val="600"/>
              </a:spcAft>
              <a:buFont typeface="Arial" panose="020B0604020202020204" pitchFamily="34" charset="0"/>
              <a:buChar char="•"/>
            </a:pPr>
            <a:r>
              <a:rPr lang="es-ES" sz="2000" b="1" dirty="0" smtClean="0"/>
              <a:t>PERSONA JURÍDICA. certificado </a:t>
            </a:r>
            <a:r>
              <a:rPr lang="es-ES" sz="2000" b="1" dirty="0"/>
              <a:t>de representante de persona </a:t>
            </a:r>
            <a:r>
              <a:rPr lang="es-ES" sz="2000" b="1" dirty="0" smtClean="0"/>
              <a:t>jurídica</a:t>
            </a:r>
          </a:p>
          <a:p>
            <a:pPr marL="742950" lvl="1" indent="-285750">
              <a:spcAft>
                <a:spcPts val="600"/>
              </a:spcAft>
              <a:buFont typeface="Arial" panose="020B0604020202020204" pitchFamily="34" charset="0"/>
              <a:buChar char="•"/>
            </a:pPr>
            <a:endParaRPr lang="es-ES_tradnl" sz="2000" b="1" dirty="0"/>
          </a:p>
          <a:p>
            <a:pPr marL="742950" lvl="1" indent="-285750">
              <a:spcAft>
                <a:spcPts val="600"/>
              </a:spcAft>
              <a:buFont typeface="Arial" panose="020B0604020202020204" pitchFamily="34" charset="0"/>
              <a:buChar char="•"/>
            </a:pPr>
            <a:r>
              <a:rPr lang="es-ES_tradnl" sz="2000" b="1" dirty="0" smtClean="0"/>
              <a:t>PERSONA FÍSICA. Identificar representante y verificar autorización</a:t>
            </a:r>
            <a:endParaRPr lang="es-ES" sz="2000" b="1" dirty="0" smtClean="0"/>
          </a:p>
          <a:p>
            <a:pPr marL="742950" lvl="1" indent="-285750">
              <a:spcAft>
                <a:spcPts val="600"/>
              </a:spcAft>
              <a:buFont typeface="Arial" panose="020B0604020202020204" pitchFamily="34" charset="0"/>
              <a:buChar char="•"/>
            </a:pPr>
            <a:endParaRPr lang="es-ES" sz="2000" b="1" dirty="0" smtClean="0"/>
          </a:p>
          <a:p>
            <a:pPr marL="742950" lvl="1" indent="-285750">
              <a:buFont typeface="Arial" panose="020B0604020202020204" pitchFamily="34" charset="0"/>
              <a:buChar char="•"/>
            </a:pPr>
            <a:r>
              <a:rPr lang="es-ES_tradnl" sz="2000" b="1" dirty="0" smtClean="0"/>
              <a:t>Múltiples interesados - único representante presenta la solicitud</a:t>
            </a:r>
          </a:p>
          <a:p>
            <a:pPr marL="742950" lvl="1" indent="-285750">
              <a:buFont typeface="Arial" panose="020B0604020202020204" pitchFamily="34" charset="0"/>
              <a:buChar char="•"/>
            </a:pPr>
            <a:endParaRPr lang="es-ES_tradnl" sz="2000" b="1" dirty="0">
              <a:solidFill>
                <a:srgbClr val="FF0000"/>
              </a:solidFill>
            </a:endParaRPr>
          </a:p>
          <a:p>
            <a:pPr marL="742950" lvl="1" indent="-285750">
              <a:spcAft>
                <a:spcPts val="600"/>
              </a:spcAft>
              <a:buFont typeface="Arial" panose="020B0604020202020204" pitchFamily="34" charset="0"/>
              <a:buChar char="•"/>
            </a:pPr>
            <a:r>
              <a:rPr lang="es-ES_tradnl" sz="2000" b="1" dirty="0"/>
              <a:t>Registros electrónicos de </a:t>
            </a:r>
            <a:r>
              <a:rPr lang="es-ES_tradnl" sz="2000" b="1" dirty="0" smtClean="0"/>
              <a:t>apoderamientos (</a:t>
            </a:r>
            <a:r>
              <a:rPr lang="es-ES_tradnl" sz="2000" b="1" dirty="0" err="1" smtClean="0"/>
              <a:t>ej</a:t>
            </a:r>
            <a:r>
              <a:rPr lang="es-ES_tradnl" sz="2000" b="1" dirty="0" smtClean="0"/>
              <a:t>: REA). Interoperabilidad y compatibilidad informática</a:t>
            </a:r>
          </a:p>
          <a:p>
            <a:pPr marL="742950" lvl="1" indent="-285750">
              <a:spcAft>
                <a:spcPts val="600"/>
              </a:spcAft>
              <a:buFont typeface="Arial" panose="020B0604020202020204" pitchFamily="34" charset="0"/>
              <a:buChar char="•"/>
            </a:pPr>
            <a:endParaRPr lang="es-ES_tradnl" sz="2000" b="1" dirty="0" smtClean="0"/>
          </a:p>
          <a:p>
            <a:pPr marL="742950" lvl="1" indent="-285750">
              <a:spcAft>
                <a:spcPts val="600"/>
              </a:spcAft>
              <a:buFont typeface="Arial" panose="020B0604020202020204" pitchFamily="34" charset="0"/>
              <a:buChar char="•"/>
            </a:pPr>
            <a:r>
              <a:rPr lang="es-ES_tradnl" sz="2000" b="1" dirty="0" smtClean="0"/>
              <a:t>Ámbito del apoderamiento (nivel administración, procedimiento, trámite) </a:t>
            </a:r>
            <a:endParaRPr lang="es-ES_tradnl" sz="2000" b="1" dirty="0"/>
          </a:p>
          <a:p>
            <a:pPr marL="742950" lvl="1" indent="-285750">
              <a:spcAft>
                <a:spcPts val="600"/>
              </a:spcAft>
              <a:buFont typeface="Arial" panose="020B0604020202020204" pitchFamily="34" charset="0"/>
              <a:buChar char="•"/>
            </a:pPr>
            <a:endParaRPr lang="es-ES_tradnl" sz="2000" b="1" dirty="0"/>
          </a:p>
          <a:p>
            <a:pPr marL="285750" indent="-285750">
              <a:buFont typeface="Arial" panose="020B0604020202020204" pitchFamily="34" charset="0"/>
              <a:buChar char="•"/>
            </a:pPr>
            <a:endParaRPr lang="es-ES_tradnl" b="1" dirty="0" smtClean="0"/>
          </a:p>
          <a:p>
            <a:pPr marL="285750" indent="-285750">
              <a:buFont typeface="Arial" panose="020B0604020202020204" pitchFamily="34" charset="0"/>
              <a:buChar char="•"/>
            </a:pPr>
            <a:endParaRPr lang="es-ES_tradnl" b="1" dirty="0"/>
          </a:p>
          <a:p>
            <a:pPr marL="285750" indent="-285750">
              <a:buFont typeface="Arial" panose="020B0604020202020204" pitchFamily="34" charset="0"/>
              <a:buChar char="•"/>
            </a:pPr>
            <a:endParaRPr lang="es-ES_tradnl" b="1" dirty="0">
              <a:solidFill>
                <a:srgbClr val="000000"/>
              </a:solidFill>
              <a:latin typeface="verdana" panose="020B0604030504040204" pitchFamily="34" charset="0"/>
            </a:endParaRPr>
          </a:p>
          <a:p>
            <a:pPr marL="285750" indent="-285750">
              <a:buFont typeface="Arial" panose="020B0604020202020204" pitchFamily="34" charset="0"/>
              <a:buChar char="•"/>
            </a:pPr>
            <a:endParaRPr lang="es-ES" b="1" dirty="0"/>
          </a:p>
        </p:txBody>
      </p:sp>
    </p:spTree>
    <p:extLst>
      <p:ext uri="{BB962C8B-B14F-4D97-AF65-F5344CB8AC3E}">
        <p14:creationId xmlns:p14="http://schemas.microsoft.com/office/powerpoint/2010/main" val="40788760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959004" y="718337"/>
            <a:ext cx="6378497" cy="573727"/>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_tradnl" sz="2800" dirty="0" smtClean="0">
                <a:ln w="0"/>
                <a:solidFill>
                  <a:schemeClr val="accent1">
                    <a:lumMod val="75000"/>
                  </a:schemeClr>
                </a:solidFill>
                <a:effectLst>
                  <a:outerShdw blurRad="38100" dist="19050" dir="2700000" algn="tl" rotWithShape="0">
                    <a:schemeClr val="dk1">
                      <a:alpha val="40000"/>
                    </a:schemeClr>
                  </a:outerShdw>
                </a:effectLst>
              </a:rPr>
              <a:t>Interesado y representante - IV</a:t>
            </a:r>
            <a:endParaRPr lang="es-ES" sz="2800" dirty="0">
              <a:solidFill>
                <a:schemeClr val="accent1">
                  <a:lumMod val="75000"/>
                </a:schemeClr>
              </a:solidFill>
            </a:endParaRPr>
          </a:p>
        </p:txBody>
      </p:sp>
      <p:sp>
        <p:nvSpPr>
          <p:cNvPr id="11" name="Título 10"/>
          <p:cNvSpPr>
            <a:spLocks noGrp="1"/>
          </p:cNvSpPr>
          <p:nvPr>
            <p:ph type="title"/>
          </p:nvPr>
        </p:nvSpPr>
        <p:spPr/>
        <p:txBody>
          <a:bodyPr/>
          <a:lstStyle/>
          <a:p>
            <a:r>
              <a:rPr lang="es-ES_tradnl" dirty="0"/>
              <a:t>Plan Estratégico de Administración Electrónica de la CARM (PAECARM)</a:t>
            </a:r>
            <a:endParaRPr lang="es-ES" dirty="0"/>
          </a:p>
        </p:txBody>
      </p:sp>
      <p:sp>
        <p:nvSpPr>
          <p:cNvPr id="9" name="Rectángulo 8"/>
          <p:cNvSpPr/>
          <p:nvPr/>
        </p:nvSpPr>
        <p:spPr>
          <a:xfrm>
            <a:off x="144966" y="1292064"/>
            <a:ext cx="8720254" cy="4401205"/>
          </a:xfrm>
          <a:prstGeom prst="rect">
            <a:avLst/>
          </a:prstGeom>
        </p:spPr>
        <p:txBody>
          <a:bodyPr wrap="square">
            <a:spAutoFit/>
          </a:bodyPr>
          <a:lstStyle/>
          <a:p>
            <a:pPr lvl="1"/>
            <a:endParaRPr lang="es-ES_tradnl" b="1" dirty="0" smtClean="0">
              <a:solidFill>
                <a:schemeClr val="accent5">
                  <a:lumMod val="75000"/>
                </a:schemeClr>
              </a:solidFill>
            </a:endParaRPr>
          </a:p>
          <a:p>
            <a:pPr marL="742950" lvl="1" indent="-285750">
              <a:spcAft>
                <a:spcPts val="600"/>
              </a:spcAft>
              <a:buFont typeface="Arial" panose="020B0604020202020204" pitchFamily="34" charset="0"/>
              <a:buChar char="•"/>
            </a:pPr>
            <a:r>
              <a:rPr lang="es-ES_tradnl" sz="2000" b="1" dirty="0" smtClean="0"/>
              <a:t>FUNCIONARIOS HABILITADOS</a:t>
            </a:r>
            <a:r>
              <a:rPr lang="es-ES_tradnl" sz="2000" dirty="0" smtClean="0"/>
              <a:t>. </a:t>
            </a:r>
            <a:r>
              <a:rPr lang="es-ES_tradnl" sz="2000" b="1" dirty="0"/>
              <a:t>Actúan en nombre de los ciudadanos en determinados </a:t>
            </a:r>
            <a:r>
              <a:rPr lang="es-ES_tradnl" sz="2000" b="1" dirty="0" smtClean="0"/>
              <a:t>procedimientos.</a:t>
            </a:r>
          </a:p>
          <a:p>
            <a:pPr marL="742950" lvl="1" indent="-285750">
              <a:spcAft>
                <a:spcPts val="600"/>
              </a:spcAft>
              <a:buFont typeface="Arial" panose="020B0604020202020204" pitchFamily="34" charset="0"/>
              <a:buChar char="•"/>
            </a:pPr>
            <a:endParaRPr lang="es-ES_tradnl" sz="2000" b="1" dirty="0"/>
          </a:p>
          <a:p>
            <a:pPr marL="742950" lvl="1" indent="-285750">
              <a:spcAft>
                <a:spcPts val="600"/>
              </a:spcAft>
              <a:buFont typeface="Arial" panose="020B0604020202020204" pitchFamily="34" charset="0"/>
              <a:buChar char="•"/>
            </a:pPr>
            <a:r>
              <a:rPr lang="es-ES" sz="2000" b="1" dirty="0"/>
              <a:t>La </a:t>
            </a:r>
            <a:r>
              <a:rPr lang="es-ES" sz="2000" b="1" dirty="0" smtClean="0"/>
              <a:t>AGE, </a:t>
            </a:r>
            <a:r>
              <a:rPr lang="es-ES" sz="2000" b="1" dirty="0"/>
              <a:t>las </a:t>
            </a:r>
            <a:r>
              <a:rPr lang="es-ES" sz="2000" b="1" dirty="0" smtClean="0"/>
              <a:t>CCAA y las EELL mantendrán actualizado un registro, u otro sistema equivalente</a:t>
            </a:r>
            <a:r>
              <a:rPr lang="es-ES" sz="2000" b="1" dirty="0"/>
              <a:t>, </a:t>
            </a:r>
            <a:r>
              <a:rPr lang="es-ES" sz="2000" b="1" dirty="0" smtClean="0"/>
              <a:t>donde </a:t>
            </a:r>
            <a:r>
              <a:rPr lang="es-ES" sz="2000" b="1" dirty="0"/>
              <a:t>constarán los funcionarios </a:t>
            </a:r>
            <a:r>
              <a:rPr lang="es-ES" sz="2000" b="1" dirty="0" smtClean="0"/>
              <a:t>habilitados</a:t>
            </a:r>
          </a:p>
          <a:p>
            <a:pPr marL="742950" lvl="1" indent="-285750">
              <a:spcAft>
                <a:spcPts val="600"/>
              </a:spcAft>
              <a:buFont typeface="Arial" panose="020B0604020202020204" pitchFamily="34" charset="0"/>
              <a:buChar char="•"/>
            </a:pPr>
            <a:endParaRPr lang="es-ES" sz="2000" b="1" dirty="0" smtClean="0"/>
          </a:p>
          <a:p>
            <a:pPr marL="742950" lvl="1" indent="-285750">
              <a:spcAft>
                <a:spcPts val="600"/>
              </a:spcAft>
              <a:buFont typeface="Arial" panose="020B0604020202020204" pitchFamily="34" charset="0"/>
              <a:buChar char="•"/>
            </a:pPr>
            <a:r>
              <a:rPr lang="es-ES" sz="2000" b="1" dirty="0" smtClean="0"/>
              <a:t>Registro de funcionarios habilitados de la AGE </a:t>
            </a:r>
            <a:r>
              <a:rPr lang="es-ES_tradnl" sz="2000" b="1" dirty="0" smtClean="0"/>
              <a:t>(RFH)</a:t>
            </a:r>
            <a:endParaRPr lang="es-ES" sz="2000" b="1" dirty="0"/>
          </a:p>
          <a:p>
            <a:pPr marL="742950" lvl="1" indent="-285750">
              <a:spcAft>
                <a:spcPts val="600"/>
              </a:spcAft>
              <a:buFont typeface="Arial" panose="020B0604020202020204" pitchFamily="34" charset="0"/>
              <a:buChar char="•"/>
            </a:pPr>
            <a:endParaRPr lang="es-ES_tradnl" sz="2000" b="1" dirty="0"/>
          </a:p>
          <a:p>
            <a:pPr marL="285750" indent="-285750">
              <a:buFont typeface="Arial" panose="020B0604020202020204" pitchFamily="34" charset="0"/>
              <a:buChar char="•"/>
            </a:pPr>
            <a:endParaRPr lang="es-ES_tradnl" b="1" dirty="0" smtClean="0"/>
          </a:p>
          <a:p>
            <a:pPr marL="285750" indent="-285750">
              <a:buFont typeface="Arial" panose="020B0604020202020204" pitchFamily="34" charset="0"/>
              <a:buChar char="•"/>
            </a:pPr>
            <a:endParaRPr lang="es-ES_tradnl" b="1" dirty="0"/>
          </a:p>
          <a:p>
            <a:pPr marL="285750" indent="-285750">
              <a:buFont typeface="Arial" panose="020B0604020202020204" pitchFamily="34" charset="0"/>
              <a:buChar char="•"/>
            </a:pPr>
            <a:endParaRPr lang="es-ES_tradnl" b="1" dirty="0">
              <a:solidFill>
                <a:srgbClr val="000000"/>
              </a:solidFill>
              <a:latin typeface="verdana" panose="020B0604030504040204" pitchFamily="34" charset="0"/>
            </a:endParaRPr>
          </a:p>
          <a:p>
            <a:pPr marL="285750" indent="-285750">
              <a:buFont typeface="Arial" panose="020B0604020202020204" pitchFamily="34" charset="0"/>
              <a:buChar char="•"/>
            </a:pPr>
            <a:endParaRPr lang="es-ES" b="1" dirty="0"/>
          </a:p>
        </p:txBody>
      </p:sp>
    </p:spTree>
    <p:extLst>
      <p:ext uri="{BB962C8B-B14F-4D97-AF65-F5344CB8AC3E}">
        <p14:creationId xmlns:p14="http://schemas.microsoft.com/office/powerpoint/2010/main" val="7638194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p:nvPr>
        </p:nvSpPr>
        <p:spPr/>
        <p:txBody>
          <a:bodyPr/>
          <a:lstStyle/>
          <a:p>
            <a:r>
              <a:rPr lang="es-ES_tradnl" dirty="0"/>
              <a:t>Plan Estratégico de Administración Electrónica de la CARM (PAECARM)</a:t>
            </a:r>
            <a:endParaRPr lang="es-ES" dirty="0"/>
          </a:p>
        </p:txBody>
      </p:sp>
      <p:sp>
        <p:nvSpPr>
          <p:cNvPr id="9" name="Rectángulo 8"/>
          <p:cNvSpPr/>
          <p:nvPr/>
        </p:nvSpPr>
        <p:spPr>
          <a:xfrm>
            <a:off x="501806" y="1429434"/>
            <a:ext cx="7939668" cy="3724096"/>
          </a:xfrm>
          <a:prstGeom prst="rect">
            <a:avLst/>
          </a:prstGeom>
        </p:spPr>
        <p:txBody>
          <a:bodyPr wrap="square">
            <a:spAutoFit/>
          </a:bodyPr>
          <a:lstStyle/>
          <a:p>
            <a:pPr marL="742950" lvl="1" indent="-285750">
              <a:buFont typeface="Arial" panose="020B0604020202020204" pitchFamily="34" charset="0"/>
              <a:buChar char="•"/>
            </a:pPr>
            <a:endParaRPr lang="es-ES_tradnl" b="1" dirty="0" smtClean="0"/>
          </a:p>
          <a:p>
            <a:pPr marL="742950" lvl="1" indent="-285750">
              <a:buFont typeface="Arial" panose="020B0604020202020204" pitchFamily="34" charset="0"/>
              <a:buChar char="•"/>
            </a:pPr>
            <a:endParaRPr lang="es-ES" sz="1000" b="1" dirty="0" smtClean="0"/>
          </a:p>
          <a:p>
            <a:pPr marL="742950" lvl="1" indent="-285750">
              <a:buFont typeface="Arial" panose="020B0604020202020204" pitchFamily="34" charset="0"/>
              <a:buChar char="•"/>
            </a:pPr>
            <a:endParaRPr lang="es-ES" b="1" dirty="0" smtClean="0"/>
          </a:p>
          <a:p>
            <a:endParaRPr lang="es-ES" sz="1000" b="1" dirty="0" smtClean="0"/>
          </a:p>
          <a:p>
            <a:endParaRPr lang="es-ES_tradnl" b="1" dirty="0" smtClean="0"/>
          </a:p>
          <a:p>
            <a:endParaRPr lang="es-ES_tradnl" b="1" dirty="0"/>
          </a:p>
          <a:p>
            <a:endParaRPr lang="es-ES_tradnl" b="1" dirty="0"/>
          </a:p>
          <a:p>
            <a:pPr marL="285750" indent="-285750">
              <a:buFont typeface="Arial" panose="020B0604020202020204" pitchFamily="34" charset="0"/>
              <a:buChar char="•"/>
            </a:pPr>
            <a:endParaRPr lang="es-ES_tradnl" b="1" dirty="0" smtClean="0"/>
          </a:p>
          <a:p>
            <a:pPr marL="285750" indent="-285750">
              <a:buFont typeface="Arial" panose="020B0604020202020204" pitchFamily="34" charset="0"/>
              <a:buChar char="•"/>
            </a:pPr>
            <a:endParaRPr lang="es-ES_tradnl" b="1" dirty="0" smtClean="0"/>
          </a:p>
          <a:p>
            <a:pPr algn="ctr"/>
            <a:r>
              <a:rPr lang="es-ES_tradnl" sz="3600" b="1" dirty="0" smtClean="0"/>
              <a:t>          </a:t>
            </a:r>
            <a:endParaRPr lang="es-ES_tradnl" sz="3600" b="1" dirty="0" smtClean="0">
              <a:solidFill>
                <a:schemeClr val="accent1">
                  <a:lumMod val="75000"/>
                </a:schemeClr>
              </a:solidFill>
            </a:endParaRPr>
          </a:p>
          <a:p>
            <a:pPr marL="285750" indent="-285750">
              <a:buFont typeface="Arial" panose="020B0604020202020204" pitchFamily="34" charset="0"/>
              <a:buChar char="•"/>
            </a:pPr>
            <a:endParaRPr lang="es-ES_tradnl" b="1" dirty="0"/>
          </a:p>
          <a:p>
            <a:r>
              <a:rPr lang="es-ES_tradnl" b="1" dirty="0" smtClean="0">
                <a:solidFill>
                  <a:srgbClr val="000000"/>
                </a:solidFill>
                <a:latin typeface="verdana" panose="020B0604030504040204" pitchFamily="34" charset="0"/>
              </a:rPr>
              <a:t> Formulario (solicitud o trámite)                  Presentación</a:t>
            </a:r>
            <a:endParaRPr lang="es-ES_tradnl" b="1" dirty="0">
              <a:solidFill>
                <a:srgbClr val="000000"/>
              </a:solidFill>
              <a:latin typeface="verdana" panose="020B0604030504040204" pitchFamily="34" charset="0"/>
            </a:endParaRPr>
          </a:p>
          <a:p>
            <a:pPr marL="285750" indent="-285750">
              <a:buFont typeface="Arial" panose="020B0604020202020204" pitchFamily="34" charset="0"/>
              <a:buChar char="•"/>
            </a:pPr>
            <a:endParaRPr lang="es-ES" b="1" dirty="0"/>
          </a:p>
        </p:txBody>
      </p:sp>
      <p:sp>
        <p:nvSpPr>
          <p:cNvPr id="7" name="CuadroTexto 6"/>
          <p:cNvSpPr txBox="1"/>
          <p:nvPr/>
        </p:nvSpPr>
        <p:spPr>
          <a:xfrm>
            <a:off x="959004" y="718337"/>
            <a:ext cx="6378497" cy="573727"/>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_tradnl" sz="2800" dirty="0" smtClean="0">
                <a:ln w="0"/>
                <a:solidFill>
                  <a:schemeClr val="accent1">
                    <a:lumMod val="75000"/>
                  </a:schemeClr>
                </a:solidFill>
                <a:effectLst>
                  <a:outerShdw blurRad="38100" dist="19050" dir="2700000" algn="tl" rotWithShape="0">
                    <a:schemeClr val="dk1">
                      <a:alpha val="40000"/>
                    </a:schemeClr>
                  </a:outerShdw>
                </a:effectLst>
              </a:rPr>
              <a:t>Interesado y representante - V</a:t>
            </a:r>
            <a:endParaRPr lang="es-ES" sz="2800" dirty="0">
              <a:solidFill>
                <a:schemeClr val="accent1">
                  <a:lumMod val="75000"/>
                </a:schemeClr>
              </a:solidFill>
            </a:endParaRPr>
          </a:p>
        </p:txBody>
      </p:sp>
      <p:sp>
        <p:nvSpPr>
          <p:cNvPr id="8" name="CuadroTexto 7"/>
          <p:cNvSpPr txBox="1"/>
          <p:nvPr/>
        </p:nvSpPr>
        <p:spPr>
          <a:xfrm>
            <a:off x="646771" y="2660285"/>
            <a:ext cx="2657324" cy="1075373"/>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_tradnl" sz="2800" dirty="0" smtClean="0">
                <a:ln w="0"/>
                <a:solidFill>
                  <a:srgbClr val="990033"/>
                </a:solidFill>
                <a:effectLst>
                  <a:outerShdw blurRad="38100" dist="19050" dir="2700000" algn="tl" rotWithShape="0">
                    <a:schemeClr val="dk1">
                      <a:alpha val="40000"/>
                    </a:schemeClr>
                  </a:outerShdw>
                </a:effectLst>
              </a:rPr>
              <a:t>Herramientas eA de la CARM</a:t>
            </a:r>
            <a:endParaRPr lang="es-ES" sz="2800" dirty="0">
              <a:solidFill>
                <a:srgbClr val="990033"/>
              </a:solidFill>
            </a:endParaRPr>
          </a:p>
        </p:txBody>
      </p:sp>
      <p:sp>
        <p:nvSpPr>
          <p:cNvPr id="10" name="Flecha abajo 9"/>
          <p:cNvSpPr/>
          <p:nvPr/>
        </p:nvSpPr>
        <p:spPr>
          <a:xfrm rot="16200000">
            <a:off x="3181878" y="2743208"/>
            <a:ext cx="1870719" cy="909525"/>
          </a:xfrm>
          <a:prstGeom prst="downArrow">
            <a:avLst/>
          </a:prstGeom>
          <a:gradFill flip="none" rotWithShape="1">
            <a:gsLst>
              <a:gs pos="0">
                <a:srgbClr val="990033">
                  <a:tint val="66000"/>
                  <a:satMod val="160000"/>
                </a:srgbClr>
              </a:gs>
              <a:gs pos="50000">
                <a:srgbClr val="990033">
                  <a:tint val="44500"/>
                  <a:satMod val="160000"/>
                </a:srgbClr>
              </a:gs>
              <a:gs pos="100000">
                <a:srgbClr val="990033">
                  <a:tint val="23500"/>
                  <a:satMod val="160000"/>
                </a:srgbClr>
              </a:gs>
            </a:gsLst>
            <a:lin ang="5400000" scaled="1"/>
            <a:tileRect/>
          </a:gradFill>
          <a:ln w="63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CuadroTexto 12"/>
          <p:cNvSpPr txBox="1"/>
          <p:nvPr/>
        </p:nvSpPr>
        <p:spPr>
          <a:xfrm>
            <a:off x="4802459" y="2493017"/>
            <a:ext cx="3783980" cy="2212798"/>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_tradnl" sz="2800" dirty="0" smtClean="0">
                <a:ln w="0"/>
                <a:solidFill>
                  <a:srgbClr val="990033"/>
                </a:solidFill>
                <a:effectLst>
                  <a:outerShdw blurRad="38100" dist="19050" dir="2700000" algn="tl" rotWithShape="0">
                    <a:schemeClr val="dk1">
                      <a:alpha val="40000"/>
                    </a:schemeClr>
                  </a:outerShdw>
                </a:effectLst>
              </a:rPr>
              <a:t>Abstracción complejidad representación a gestores y técnicos</a:t>
            </a:r>
            <a:endParaRPr lang="es-ES" sz="2800" dirty="0">
              <a:solidFill>
                <a:srgbClr val="990033"/>
              </a:solidFill>
            </a:endParaRPr>
          </a:p>
        </p:txBody>
      </p:sp>
      <p:sp>
        <p:nvSpPr>
          <p:cNvPr id="12" name="Flecha abajo 11"/>
          <p:cNvSpPr/>
          <p:nvPr/>
        </p:nvSpPr>
        <p:spPr>
          <a:xfrm rot="16200000">
            <a:off x="5194526" y="4493168"/>
            <a:ext cx="283431" cy="315190"/>
          </a:xfrm>
          <a:prstGeom prst="downArrow">
            <a:avLst/>
          </a:prstGeom>
          <a:gradFill>
            <a:gsLst>
              <a:gs pos="0">
                <a:schemeClr val="accent1">
                  <a:lumMod val="5000"/>
                  <a:lumOff val="95000"/>
                </a:schemeClr>
              </a:gs>
              <a:gs pos="100000">
                <a:schemeClr val="tx1">
                  <a:lumMod val="65000"/>
                  <a:lumOff val="35000"/>
                </a:schemeClr>
              </a:gs>
            </a:gsLst>
            <a:lin ang="5400000" scaled="1"/>
          </a:gradFill>
          <a:ln w="63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7927405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959004" y="718337"/>
            <a:ext cx="6378497" cy="573727"/>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_tradnl" sz="2800" dirty="0" smtClean="0">
                <a:ln w="0"/>
                <a:solidFill>
                  <a:schemeClr val="accent1">
                    <a:lumMod val="75000"/>
                  </a:schemeClr>
                </a:solidFill>
                <a:effectLst>
                  <a:outerShdw blurRad="38100" dist="19050" dir="2700000" algn="tl" rotWithShape="0">
                    <a:schemeClr val="dk1">
                      <a:alpha val="40000"/>
                    </a:schemeClr>
                  </a:outerShdw>
                </a:effectLst>
              </a:rPr>
              <a:t>Interesado y representante - VI</a:t>
            </a:r>
            <a:endParaRPr lang="es-ES" sz="2800" dirty="0">
              <a:solidFill>
                <a:schemeClr val="accent1">
                  <a:lumMod val="75000"/>
                </a:schemeClr>
              </a:solidFill>
            </a:endParaRPr>
          </a:p>
        </p:txBody>
      </p:sp>
      <p:sp>
        <p:nvSpPr>
          <p:cNvPr id="11" name="Título 10"/>
          <p:cNvSpPr>
            <a:spLocks noGrp="1"/>
          </p:cNvSpPr>
          <p:nvPr>
            <p:ph type="title"/>
          </p:nvPr>
        </p:nvSpPr>
        <p:spPr/>
        <p:txBody>
          <a:bodyPr/>
          <a:lstStyle/>
          <a:p>
            <a:r>
              <a:rPr lang="es-ES_tradnl" dirty="0"/>
              <a:t>Plan Estratégico de Administración Electrónica de la CARM (PAECARM)</a:t>
            </a:r>
            <a:endParaRPr lang="es-ES" dirty="0"/>
          </a:p>
        </p:txBody>
      </p:sp>
      <p:sp>
        <p:nvSpPr>
          <p:cNvPr id="9" name="Rectángulo 8"/>
          <p:cNvSpPr/>
          <p:nvPr/>
        </p:nvSpPr>
        <p:spPr>
          <a:xfrm>
            <a:off x="167269" y="990981"/>
            <a:ext cx="8720254" cy="6324808"/>
          </a:xfrm>
          <a:prstGeom prst="rect">
            <a:avLst/>
          </a:prstGeom>
        </p:spPr>
        <p:txBody>
          <a:bodyPr wrap="square">
            <a:spAutoFit/>
          </a:bodyPr>
          <a:lstStyle/>
          <a:p>
            <a:pPr lvl="1"/>
            <a:endParaRPr lang="es-ES_tradnl" b="1" dirty="0" smtClean="0">
              <a:solidFill>
                <a:schemeClr val="accent5">
                  <a:lumMod val="75000"/>
                </a:schemeClr>
              </a:solidFill>
            </a:endParaRPr>
          </a:p>
          <a:p>
            <a:pPr lvl="1">
              <a:spcAft>
                <a:spcPts val="600"/>
              </a:spcAft>
            </a:pPr>
            <a:r>
              <a:rPr lang="es-ES_tradnl" sz="2000" b="1" dirty="0" smtClean="0">
                <a:solidFill>
                  <a:schemeClr val="accent5">
                    <a:lumMod val="75000"/>
                  </a:schemeClr>
                </a:solidFill>
              </a:rPr>
              <a:t>COMPROBACIONES</a:t>
            </a:r>
          </a:p>
          <a:p>
            <a:pPr lvl="1">
              <a:spcAft>
                <a:spcPts val="600"/>
              </a:spcAft>
            </a:pPr>
            <a:r>
              <a:rPr lang="es-ES_tradnl" sz="2000" b="1" dirty="0" smtClean="0"/>
              <a:t>La persona que presenta un formulario </a:t>
            </a:r>
            <a:r>
              <a:rPr lang="es-ES_tradnl" sz="2000" b="1" dirty="0"/>
              <a:t>a</a:t>
            </a:r>
            <a:r>
              <a:rPr lang="es-ES_tradnl" sz="2000" b="1" dirty="0" smtClean="0"/>
              <a:t>ctúa:</a:t>
            </a:r>
            <a:endParaRPr lang="es-ES" sz="2000" b="1" dirty="0" smtClean="0"/>
          </a:p>
          <a:p>
            <a:pPr marL="1257300" lvl="2" indent="-342900">
              <a:spcAft>
                <a:spcPts val="2400"/>
              </a:spcAft>
              <a:buFont typeface="Wingdings" panose="05000000000000000000" pitchFamily="2" charset="2"/>
              <a:buChar char="ü"/>
            </a:pPr>
            <a:r>
              <a:rPr lang="es-ES" sz="2000" b="1" dirty="0" smtClean="0"/>
              <a:t>En nombre propio. Coinciden </a:t>
            </a:r>
            <a:r>
              <a:rPr lang="es-ES" sz="2000" b="1" dirty="0"/>
              <a:t>interesado (solo puede haber </a:t>
            </a:r>
            <a:r>
              <a:rPr lang="es-ES" sz="2000" b="1" dirty="0" smtClean="0"/>
              <a:t>uno) - persona </a:t>
            </a:r>
            <a:r>
              <a:rPr lang="es-ES" sz="2000" b="1" dirty="0"/>
              <a:t>autenticada</a:t>
            </a:r>
            <a:r>
              <a:rPr lang="es-ES" sz="2000" b="1" dirty="0" smtClean="0"/>
              <a:t>.</a:t>
            </a:r>
            <a:endParaRPr lang="es-ES" sz="2000" b="1" dirty="0"/>
          </a:p>
          <a:p>
            <a:pPr marL="1257300" lvl="2" indent="-342900">
              <a:spcAft>
                <a:spcPts val="2400"/>
              </a:spcAft>
              <a:buFont typeface="Wingdings" panose="05000000000000000000" pitchFamily="2" charset="2"/>
              <a:buChar char="ü"/>
            </a:pPr>
            <a:r>
              <a:rPr lang="es-ES" sz="2000" b="1" dirty="0" smtClean="0"/>
              <a:t>Como </a:t>
            </a:r>
            <a:r>
              <a:rPr lang="es-ES" sz="2000" b="1" dirty="0"/>
              <a:t>representante </a:t>
            </a:r>
            <a:r>
              <a:rPr lang="es-ES" sz="2000" b="1" dirty="0" smtClean="0"/>
              <a:t>(certificado </a:t>
            </a:r>
            <a:r>
              <a:rPr lang="es-ES" sz="2000" b="1" dirty="0"/>
              <a:t>de representante de persona </a:t>
            </a:r>
            <a:r>
              <a:rPr lang="es-ES" sz="2000" b="1" dirty="0" smtClean="0"/>
              <a:t>jurídica). Comprobación de </a:t>
            </a:r>
            <a:r>
              <a:rPr lang="es-ES" sz="2000" b="1" dirty="0"/>
              <a:t>esta circunstancia </a:t>
            </a:r>
            <a:r>
              <a:rPr lang="es-ES" sz="2000" b="1" dirty="0" smtClean="0"/>
              <a:t>(certificado digital).</a:t>
            </a:r>
            <a:endParaRPr lang="es-ES" sz="2000" b="1" dirty="0"/>
          </a:p>
          <a:p>
            <a:pPr marL="1257300" lvl="2" indent="-342900">
              <a:spcAft>
                <a:spcPts val="2400"/>
              </a:spcAft>
              <a:buFont typeface="Wingdings" panose="05000000000000000000" pitchFamily="2" charset="2"/>
              <a:buChar char="ü"/>
            </a:pPr>
            <a:r>
              <a:rPr lang="es-ES" sz="2000" b="1" dirty="0" smtClean="0"/>
              <a:t>Como </a:t>
            </a:r>
            <a:r>
              <a:rPr lang="es-ES" sz="2000" b="1" dirty="0"/>
              <a:t>representante </a:t>
            </a:r>
            <a:r>
              <a:rPr lang="es-ES" sz="2000" b="1" dirty="0" smtClean="0"/>
              <a:t>inscrito </a:t>
            </a:r>
            <a:r>
              <a:rPr lang="es-ES" sz="2000" b="1" dirty="0"/>
              <a:t>en el REA. </a:t>
            </a:r>
            <a:r>
              <a:rPr lang="es-ES" sz="2000" b="1" dirty="0" smtClean="0"/>
              <a:t>Verificación de si </a:t>
            </a:r>
            <a:r>
              <a:rPr lang="es-ES" sz="2000" b="1" dirty="0"/>
              <a:t>está autorizado para el </a:t>
            </a:r>
            <a:r>
              <a:rPr lang="es-ES" sz="2000" b="1" dirty="0" smtClean="0"/>
              <a:t>trámite, unidad </a:t>
            </a:r>
            <a:r>
              <a:rPr lang="es-ES" sz="2000" b="1" dirty="0"/>
              <a:t>orgánica y para </a:t>
            </a:r>
            <a:r>
              <a:rPr lang="es-ES" sz="2000" b="1" dirty="0" smtClean="0"/>
              <a:t>procedimiento.</a:t>
            </a:r>
            <a:endParaRPr lang="es-ES" sz="2000" b="1" dirty="0"/>
          </a:p>
          <a:p>
            <a:pPr marL="1257300" lvl="2" indent="-342900">
              <a:spcAft>
                <a:spcPts val="2400"/>
              </a:spcAft>
              <a:buFont typeface="Wingdings" panose="05000000000000000000" pitchFamily="2" charset="2"/>
              <a:buChar char="ü"/>
            </a:pPr>
            <a:r>
              <a:rPr lang="es-ES" sz="2000" b="1" dirty="0" smtClean="0"/>
              <a:t>Como </a:t>
            </a:r>
            <a:r>
              <a:rPr lang="es-ES" sz="2000" b="1" dirty="0"/>
              <a:t>representante </a:t>
            </a:r>
            <a:r>
              <a:rPr lang="es-ES" sz="2000" b="1" dirty="0" smtClean="0"/>
              <a:t>(presentación de </a:t>
            </a:r>
            <a:r>
              <a:rPr lang="es-ES" sz="2000" b="1" dirty="0"/>
              <a:t>documento </a:t>
            </a:r>
            <a:r>
              <a:rPr lang="es-ES" sz="2000" b="1" dirty="0" smtClean="0"/>
              <a:t>acreditativo). El </a:t>
            </a:r>
            <a:r>
              <a:rPr lang="es-ES" sz="2000" b="1" dirty="0"/>
              <a:t>gestor </a:t>
            </a:r>
            <a:r>
              <a:rPr lang="es-ES" sz="2000" b="1" dirty="0" smtClean="0"/>
              <a:t>tendrá </a:t>
            </a:r>
            <a:r>
              <a:rPr lang="es-ES" sz="2000" b="1" dirty="0"/>
              <a:t>que valorar si la acreditación es </a:t>
            </a:r>
            <a:r>
              <a:rPr lang="es-ES" sz="2000" b="1" dirty="0" smtClean="0"/>
              <a:t>suficiente.</a:t>
            </a:r>
            <a:endParaRPr lang="es-ES" sz="2000" b="1" dirty="0"/>
          </a:p>
          <a:p>
            <a:pPr marL="742950" lvl="1" indent="-285750">
              <a:spcAft>
                <a:spcPts val="600"/>
              </a:spcAft>
              <a:buFont typeface="Arial" panose="020B0604020202020204" pitchFamily="34" charset="0"/>
              <a:buChar char="•"/>
            </a:pPr>
            <a:endParaRPr lang="es-ES_tradnl" sz="2000" b="1" dirty="0"/>
          </a:p>
          <a:p>
            <a:pPr marL="285750" indent="-285750">
              <a:buFont typeface="Arial" panose="020B0604020202020204" pitchFamily="34" charset="0"/>
              <a:buChar char="•"/>
            </a:pPr>
            <a:endParaRPr lang="es-ES_tradnl" b="1" dirty="0" smtClean="0"/>
          </a:p>
          <a:p>
            <a:pPr marL="285750" indent="-285750">
              <a:buFont typeface="Arial" panose="020B0604020202020204" pitchFamily="34" charset="0"/>
              <a:buChar char="•"/>
            </a:pPr>
            <a:endParaRPr lang="es-ES_tradnl" b="1" dirty="0"/>
          </a:p>
          <a:p>
            <a:pPr marL="285750" indent="-285750">
              <a:buFont typeface="Arial" panose="020B0604020202020204" pitchFamily="34" charset="0"/>
              <a:buChar char="•"/>
            </a:pPr>
            <a:endParaRPr lang="es-ES_tradnl" b="1" dirty="0">
              <a:solidFill>
                <a:srgbClr val="000000"/>
              </a:solidFill>
              <a:latin typeface="verdana" panose="020B0604030504040204" pitchFamily="34" charset="0"/>
            </a:endParaRPr>
          </a:p>
          <a:p>
            <a:pPr marL="285750" indent="-285750">
              <a:buFont typeface="Arial" panose="020B0604020202020204" pitchFamily="34" charset="0"/>
              <a:buChar char="•"/>
            </a:pPr>
            <a:endParaRPr lang="es-ES" b="1" dirty="0"/>
          </a:p>
        </p:txBody>
      </p:sp>
    </p:spTree>
    <p:extLst>
      <p:ext uri="{BB962C8B-B14F-4D97-AF65-F5344CB8AC3E}">
        <p14:creationId xmlns:p14="http://schemas.microsoft.com/office/powerpoint/2010/main" val="33425567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591016" y="1493827"/>
            <a:ext cx="8318810" cy="794543"/>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 sz="2500" dirty="0">
                <a:ln w="0"/>
                <a:solidFill>
                  <a:schemeClr val="accent5">
                    <a:lumMod val="75000"/>
                  </a:schemeClr>
                </a:solidFill>
                <a:effectLst>
                  <a:outerShdw blurRad="38100" dist="19050" dir="2700000" algn="tl" rotWithShape="0">
                    <a:schemeClr val="dk1">
                      <a:alpha val="40000"/>
                    </a:schemeClr>
                  </a:outerShdw>
                </a:effectLst>
              </a:rPr>
              <a:t>LA ADMINISTRACION ELECTRONICA PARA </a:t>
            </a:r>
            <a:r>
              <a:rPr lang="es-ES" sz="2500" dirty="0" smtClean="0">
                <a:ln w="0"/>
                <a:solidFill>
                  <a:schemeClr val="accent5">
                    <a:lumMod val="75000"/>
                  </a:schemeClr>
                </a:solidFill>
                <a:effectLst>
                  <a:outerShdw blurRad="38100" dist="19050" dir="2700000" algn="tl" rotWithShape="0">
                    <a:schemeClr val="dk1">
                      <a:alpha val="40000"/>
                    </a:schemeClr>
                  </a:outerShdw>
                </a:effectLst>
              </a:rPr>
              <a:t>LA GESTIÓN INTERNA (GESTOR)</a:t>
            </a:r>
            <a:endParaRPr lang="es-ES_tradnl" sz="2500" dirty="0" smtClean="0">
              <a:ln w="0"/>
              <a:solidFill>
                <a:schemeClr val="accent5">
                  <a:lumMod val="75000"/>
                </a:schemeClr>
              </a:solidFill>
              <a:effectLst>
                <a:outerShdw blurRad="38100" dist="19050" dir="2700000" algn="tl" rotWithShape="0">
                  <a:schemeClr val="dk1">
                    <a:alpha val="40000"/>
                  </a:schemeClr>
                </a:outerShdw>
              </a:effectLst>
            </a:endParaRPr>
          </a:p>
          <a:p>
            <a:pPr algn="ctr"/>
            <a:endParaRPr lang="es-ES_tradnl" sz="2800" dirty="0">
              <a:ln w="0"/>
              <a:solidFill>
                <a:schemeClr val="accent1">
                  <a:lumMod val="75000"/>
                </a:schemeClr>
              </a:solidFill>
              <a:effectLst>
                <a:outerShdw blurRad="38100" dist="19050" dir="2700000" algn="tl" rotWithShape="0">
                  <a:schemeClr val="dk1">
                    <a:alpha val="40000"/>
                  </a:schemeClr>
                </a:outerShdw>
              </a:effectLst>
            </a:endParaRPr>
          </a:p>
          <a:p>
            <a:pPr algn="ctr"/>
            <a:endParaRPr lang="es-ES_tradnl" sz="2600" dirty="0" smtClean="0">
              <a:ln w="0"/>
              <a:solidFill>
                <a:schemeClr val="accent1">
                  <a:lumMod val="75000"/>
                </a:schemeClr>
              </a:solidFill>
              <a:effectLst>
                <a:outerShdw blurRad="38100" dist="19050" dir="2700000" algn="tl" rotWithShape="0">
                  <a:schemeClr val="dk1">
                    <a:alpha val="40000"/>
                  </a:schemeClr>
                </a:outerShdw>
              </a:effectLst>
            </a:endParaRPr>
          </a:p>
          <a:p>
            <a:pPr algn="ctr"/>
            <a:endParaRPr lang="es-ES_tradnl" sz="2800" dirty="0">
              <a:ln w="0"/>
              <a:solidFill>
                <a:schemeClr val="accent1">
                  <a:lumMod val="75000"/>
                </a:schemeClr>
              </a:solidFill>
              <a:effectLst>
                <a:outerShdw blurRad="38100" dist="19050" dir="2700000" algn="tl" rotWithShape="0">
                  <a:schemeClr val="dk1">
                    <a:alpha val="40000"/>
                  </a:schemeClr>
                </a:outerShdw>
              </a:effectLst>
            </a:endParaRPr>
          </a:p>
          <a:p>
            <a:pPr algn="ctr"/>
            <a:endParaRPr lang="es-ES_tradnl" sz="2800" dirty="0" smtClean="0">
              <a:ln w="0"/>
              <a:solidFill>
                <a:schemeClr val="accent1">
                  <a:lumMod val="75000"/>
                </a:schemeClr>
              </a:solidFill>
              <a:effectLst>
                <a:outerShdw blurRad="38100" dist="19050" dir="2700000" algn="tl" rotWithShape="0">
                  <a:schemeClr val="dk1">
                    <a:alpha val="40000"/>
                  </a:schemeClr>
                </a:outerShdw>
              </a:effectLst>
            </a:endParaRPr>
          </a:p>
        </p:txBody>
      </p:sp>
      <p:sp>
        <p:nvSpPr>
          <p:cNvPr id="11" name="Título 10"/>
          <p:cNvSpPr>
            <a:spLocks noGrp="1"/>
          </p:cNvSpPr>
          <p:nvPr>
            <p:ph type="title"/>
          </p:nvPr>
        </p:nvSpPr>
        <p:spPr/>
        <p:txBody>
          <a:bodyPr/>
          <a:lstStyle/>
          <a:p>
            <a:r>
              <a:rPr lang="es-ES_tradnl" dirty="0"/>
              <a:t>Plan Estratégico de Administración Electrónica de la CARM (PAECARM)</a:t>
            </a:r>
            <a:endParaRPr lang="es-ES" dirty="0"/>
          </a:p>
        </p:txBody>
      </p:sp>
      <p:sp>
        <p:nvSpPr>
          <p:cNvPr id="9" name="Rectángulo 8"/>
          <p:cNvSpPr/>
          <p:nvPr/>
        </p:nvSpPr>
        <p:spPr>
          <a:xfrm>
            <a:off x="677334" y="1429434"/>
            <a:ext cx="5435599" cy="923330"/>
          </a:xfrm>
          <a:prstGeom prst="rect">
            <a:avLst/>
          </a:prstGeom>
        </p:spPr>
        <p:txBody>
          <a:bodyPr wrap="square">
            <a:spAutoFit/>
          </a:bodyPr>
          <a:lstStyle/>
          <a:p>
            <a:pPr marL="285750" indent="-285750">
              <a:buFont typeface="Arial" panose="020B0604020202020204" pitchFamily="34" charset="0"/>
              <a:buChar char="•"/>
            </a:pPr>
            <a:endParaRPr lang="es-ES_tradnl" b="1" dirty="0"/>
          </a:p>
          <a:p>
            <a:pPr marL="285750" indent="-285750">
              <a:buFont typeface="Arial" panose="020B0604020202020204" pitchFamily="34" charset="0"/>
              <a:buChar char="•"/>
            </a:pPr>
            <a:endParaRPr lang="es-ES_tradnl" b="1" dirty="0">
              <a:solidFill>
                <a:srgbClr val="000000"/>
              </a:solidFill>
              <a:latin typeface="verdana" panose="020B0604030504040204" pitchFamily="34" charset="0"/>
            </a:endParaRPr>
          </a:p>
          <a:p>
            <a:pPr marL="285750" indent="-285750">
              <a:buFont typeface="Arial" panose="020B0604020202020204" pitchFamily="34" charset="0"/>
              <a:buChar char="•"/>
            </a:pPr>
            <a:endParaRPr lang="es-ES" b="1" dirty="0"/>
          </a:p>
        </p:txBody>
      </p:sp>
    </p:spTree>
    <p:extLst>
      <p:ext uri="{BB962C8B-B14F-4D97-AF65-F5344CB8AC3E}">
        <p14:creationId xmlns:p14="http://schemas.microsoft.com/office/powerpoint/2010/main" val="28826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436665" y="718337"/>
            <a:ext cx="5192736" cy="482501"/>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_tradnl" sz="4000" dirty="0" smtClean="0">
                <a:ln w="0"/>
                <a:solidFill>
                  <a:schemeClr val="accent1">
                    <a:lumMod val="75000"/>
                  </a:schemeClr>
                </a:solidFill>
                <a:effectLst>
                  <a:outerShdw blurRad="38100" dist="19050" dir="2700000" algn="tl" rotWithShape="0">
                    <a:schemeClr val="dk1">
                      <a:alpha val="40000"/>
                    </a:schemeClr>
                  </a:outerShdw>
                </a:effectLst>
              </a:rPr>
              <a:t>PAECARM</a:t>
            </a:r>
            <a:endParaRPr lang="es-ES" sz="4000" dirty="0">
              <a:solidFill>
                <a:schemeClr val="accent1">
                  <a:lumMod val="75000"/>
                </a:schemeClr>
              </a:solidFill>
            </a:endParaRPr>
          </a:p>
        </p:txBody>
      </p:sp>
      <p:sp>
        <p:nvSpPr>
          <p:cNvPr id="11" name="Título 10"/>
          <p:cNvSpPr>
            <a:spLocks noGrp="1"/>
          </p:cNvSpPr>
          <p:nvPr>
            <p:ph type="title"/>
          </p:nvPr>
        </p:nvSpPr>
        <p:spPr/>
        <p:txBody>
          <a:bodyPr/>
          <a:lstStyle/>
          <a:p>
            <a:r>
              <a:rPr lang="es-ES_tradnl" dirty="0"/>
              <a:t>Plan Estratégico de Administración Electrónica de la CARM (PAECARM)</a:t>
            </a:r>
            <a:endParaRPr lang="es-ES" dirty="0"/>
          </a:p>
        </p:txBody>
      </p:sp>
      <p:sp>
        <p:nvSpPr>
          <p:cNvPr id="9" name="Rectángulo 8"/>
          <p:cNvSpPr/>
          <p:nvPr/>
        </p:nvSpPr>
        <p:spPr>
          <a:xfrm>
            <a:off x="677334" y="1429434"/>
            <a:ext cx="7442097" cy="5632311"/>
          </a:xfrm>
          <a:prstGeom prst="rect">
            <a:avLst/>
          </a:prstGeom>
        </p:spPr>
        <p:txBody>
          <a:bodyPr wrap="square">
            <a:spAutoFit/>
          </a:bodyPr>
          <a:lstStyle/>
          <a:p>
            <a:pPr marL="285750" indent="-285750" algn="just">
              <a:buFont typeface="Arial" panose="020B0604020202020204" pitchFamily="34" charset="0"/>
              <a:buChar char="•"/>
            </a:pPr>
            <a:endParaRPr lang="es-ES" b="1" dirty="0" smtClean="0"/>
          </a:p>
          <a:p>
            <a:pPr marL="285750" indent="-285750" algn="just">
              <a:buFont typeface="Arial" panose="020B0604020202020204" pitchFamily="34" charset="0"/>
              <a:buChar char="•"/>
            </a:pPr>
            <a:r>
              <a:rPr lang="es-ES" b="1" dirty="0" smtClean="0"/>
              <a:t>Proyecto de la Consejería de Hacienda y Administraciones Públicas</a:t>
            </a:r>
          </a:p>
          <a:p>
            <a:pPr marL="285750" indent="-285750" algn="just">
              <a:buFont typeface="Arial" panose="020B0604020202020204" pitchFamily="34" charset="0"/>
              <a:buChar char="•"/>
            </a:pPr>
            <a:endParaRPr lang="es-ES_tradnl" b="1" dirty="0" smtClean="0"/>
          </a:p>
          <a:p>
            <a:pPr marL="285750" indent="-285750" algn="just">
              <a:buFont typeface="Arial" panose="020B0604020202020204" pitchFamily="34" charset="0"/>
              <a:buChar char="•"/>
            </a:pPr>
            <a:r>
              <a:rPr lang="es-ES_tradnl" b="1" dirty="0" smtClean="0"/>
              <a:t>Liderado por la D.G. de Informática, Patrimonio y Comunicaciones, en colaboración con la Inspección General de Servicios</a:t>
            </a:r>
          </a:p>
          <a:p>
            <a:pPr marL="285750" indent="-285750" algn="just">
              <a:buFont typeface="Arial" panose="020B0604020202020204" pitchFamily="34" charset="0"/>
              <a:buChar char="•"/>
            </a:pPr>
            <a:endParaRPr lang="es-ES_tradnl" b="1" dirty="0"/>
          </a:p>
          <a:p>
            <a:pPr marL="285750" indent="-285750" algn="just">
              <a:buFont typeface="Arial" panose="020B0604020202020204" pitchFamily="34" charset="0"/>
              <a:buChar char="•"/>
            </a:pPr>
            <a:r>
              <a:rPr lang="es-ES_tradnl" b="1" dirty="0" smtClean="0"/>
              <a:t>Supone la </a:t>
            </a:r>
            <a:r>
              <a:rPr lang="es-ES_tradnl" b="1" dirty="0" smtClean="0">
                <a:solidFill>
                  <a:schemeClr val="accent1">
                    <a:lumMod val="50000"/>
                  </a:schemeClr>
                </a:solidFill>
              </a:rPr>
              <a:t>TRANSFORMACIÓN DIGITAL </a:t>
            </a:r>
            <a:r>
              <a:rPr lang="es-ES_tradnl" b="1" dirty="0" smtClean="0"/>
              <a:t>de la CARM</a:t>
            </a:r>
            <a:endParaRPr lang="es-ES" b="1" dirty="0" smtClean="0"/>
          </a:p>
          <a:p>
            <a:pPr algn="just"/>
            <a:endParaRPr lang="es-ES" b="1" dirty="0" smtClean="0"/>
          </a:p>
          <a:p>
            <a:pPr marL="285750" indent="-285750" algn="just">
              <a:buFont typeface="Arial" panose="020B0604020202020204" pitchFamily="34" charset="0"/>
              <a:buChar char="•"/>
            </a:pPr>
            <a:r>
              <a:rPr lang="es-ES_tradnl" b="1" dirty="0" smtClean="0"/>
              <a:t>Transversal: afecta a todos los ámbitos de la Administración Regional</a:t>
            </a:r>
          </a:p>
          <a:p>
            <a:pPr marL="285750" indent="-285750" algn="just">
              <a:buFont typeface="Arial" panose="020B0604020202020204" pitchFamily="34" charset="0"/>
              <a:buChar char="•"/>
            </a:pPr>
            <a:endParaRPr lang="es-ES_tradnl" b="1" dirty="0"/>
          </a:p>
          <a:p>
            <a:pPr marL="285750" indent="-285750" algn="just">
              <a:buFont typeface="Arial" panose="020B0604020202020204" pitchFamily="34" charset="0"/>
              <a:buChar char="•"/>
            </a:pPr>
            <a:r>
              <a:rPr lang="es-ES_tradnl" b="1" dirty="0" smtClean="0"/>
              <a:t>Herramienta fundamental para la modernización de la CARM y el cumplimiento de la legalidad</a:t>
            </a:r>
          </a:p>
          <a:p>
            <a:pPr marL="285750" indent="-285750" algn="just">
              <a:buFont typeface="Arial" panose="020B0604020202020204" pitchFamily="34" charset="0"/>
              <a:buChar char="•"/>
            </a:pPr>
            <a:endParaRPr lang="es-ES_tradnl" b="1" dirty="0" smtClean="0"/>
          </a:p>
          <a:p>
            <a:pPr marL="285750" indent="-285750" algn="just">
              <a:buFont typeface="Arial" panose="020B0604020202020204" pitchFamily="34" charset="0"/>
              <a:buChar char="•"/>
            </a:pPr>
            <a:r>
              <a:rPr lang="es-ES_tradnl" b="1" dirty="0" smtClean="0"/>
              <a:t>Enfoque realista, orientado a garantizar el éxito del proyecto</a:t>
            </a:r>
          </a:p>
          <a:p>
            <a:pPr marL="285750" indent="-285750">
              <a:buFont typeface="Arial" panose="020B0604020202020204" pitchFamily="34" charset="0"/>
              <a:buChar char="•"/>
            </a:pPr>
            <a:endParaRPr lang="es-ES_tradnl" b="1" dirty="0"/>
          </a:p>
          <a:p>
            <a:pPr marL="285750" indent="-285750">
              <a:buFont typeface="Arial" panose="020B0604020202020204" pitchFamily="34" charset="0"/>
              <a:buChar char="•"/>
            </a:pPr>
            <a:endParaRPr lang="es-ES_tradnl" b="1" dirty="0" smtClean="0"/>
          </a:p>
          <a:p>
            <a:pPr marL="285750" indent="-285750">
              <a:buFont typeface="Arial" panose="020B0604020202020204" pitchFamily="34" charset="0"/>
              <a:buChar char="•"/>
            </a:pPr>
            <a:endParaRPr lang="es-ES_tradnl" b="1" dirty="0" smtClean="0"/>
          </a:p>
          <a:p>
            <a:pPr algn="ctr"/>
            <a:endParaRPr lang="es-ES_tradnl" b="1" dirty="0"/>
          </a:p>
          <a:p>
            <a:pPr marL="285750" indent="-285750">
              <a:buFont typeface="Arial" panose="020B0604020202020204" pitchFamily="34" charset="0"/>
              <a:buChar char="•"/>
            </a:pPr>
            <a:endParaRPr lang="es-ES_tradnl" b="1" dirty="0">
              <a:solidFill>
                <a:srgbClr val="000000"/>
              </a:solidFill>
              <a:latin typeface="verdana" panose="020B0604030504040204" pitchFamily="34" charset="0"/>
            </a:endParaRPr>
          </a:p>
          <a:p>
            <a:pPr marL="285750" indent="-285750">
              <a:buFont typeface="Arial" panose="020B0604020202020204" pitchFamily="34" charset="0"/>
              <a:buChar char="•"/>
            </a:pPr>
            <a:endParaRPr lang="es-ES" b="1" dirty="0"/>
          </a:p>
        </p:txBody>
      </p:sp>
    </p:spTree>
    <p:extLst>
      <p:ext uri="{BB962C8B-B14F-4D97-AF65-F5344CB8AC3E}">
        <p14:creationId xmlns:p14="http://schemas.microsoft.com/office/powerpoint/2010/main" val="18910616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403088" y="3242198"/>
            <a:ext cx="4337824" cy="794543"/>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_tradnl" sz="2800" dirty="0" smtClean="0">
                <a:ln w="0"/>
                <a:solidFill>
                  <a:schemeClr val="accent5">
                    <a:lumMod val="75000"/>
                  </a:schemeClr>
                </a:solidFill>
                <a:effectLst>
                  <a:outerShdw blurRad="38100" dist="19050" dir="2700000" algn="tl" rotWithShape="0">
                    <a:schemeClr val="dk1">
                      <a:alpha val="40000"/>
                    </a:schemeClr>
                  </a:outerShdw>
                </a:effectLst>
              </a:rPr>
              <a:t>CONTENIDO DEL CURSO</a:t>
            </a:r>
            <a:endParaRPr lang="es-ES" sz="2800" dirty="0">
              <a:solidFill>
                <a:schemeClr val="accent5">
                  <a:lumMod val="75000"/>
                </a:schemeClr>
              </a:solidFill>
            </a:endParaRPr>
          </a:p>
          <a:p>
            <a:pPr algn="ctr"/>
            <a:endParaRPr lang="es-ES_tradnl" sz="2800" dirty="0" smtClean="0">
              <a:ln w="0"/>
              <a:solidFill>
                <a:schemeClr val="accent1">
                  <a:lumMod val="75000"/>
                </a:schemeClr>
              </a:solidFill>
              <a:effectLst>
                <a:outerShdw blurRad="38100" dist="19050" dir="2700000" algn="tl" rotWithShape="0">
                  <a:schemeClr val="dk1">
                    <a:alpha val="40000"/>
                  </a:schemeClr>
                </a:outerShdw>
              </a:effectLst>
            </a:endParaRPr>
          </a:p>
          <a:p>
            <a:pPr algn="ctr"/>
            <a:endParaRPr lang="es-ES_tradnl" sz="2800" dirty="0">
              <a:ln w="0"/>
              <a:solidFill>
                <a:schemeClr val="accent1">
                  <a:lumMod val="75000"/>
                </a:schemeClr>
              </a:solidFill>
              <a:effectLst>
                <a:outerShdw blurRad="38100" dist="19050" dir="2700000" algn="tl" rotWithShape="0">
                  <a:schemeClr val="dk1">
                    <a:alpha val="40000"/>
                  </a:schemeClr>
                </a:outerShdw>
              </a:effectLst>
            </a:endParaRPr>
          </a:p>
          <a:p>
            <a:pPr algn="ctr"/>
            <a:endParaRPr lang="es-ES_tradnl" sz="2800" dirty="0" smtClean="0">
              <a:ln w="0"/>
              <a:solidFill>
                <a:schemeClr val="accent1">
                  <a:lumMod val="75000"/>
                </a:schemeClr>
              </a:solidFill>
              <a:effectLst>
                <a:outerShdw blurRad="38100" dist="19050" dir="2700000" algn="tl" rotWithShape="0">
                  <a:schemeClr val="dk1">
                    <a:alpha val="40000"/>
                  </a:schemeClr>
                </a:outerShdw>
              </a:effectLst>
            </a:endParaRPr>
          </a:p>
          <a:p>
            <a:pPr algn="ctr"/>
            <a:endParaRPr lang="es-ES_tradnl" sz="2800" dirty="0">
              <a:ln w="0"/>
              <a:solidFill>
                <a:schemeClr val="accent1">
                  <a:lumMod val="75000"/>
                </a:schemeClr>
              </a:solidFill>
              <a:effectLst>
                <a:outerShdw blurRad="38100" dist="19050" dir="2700000" algn="tl" rotWithShape="0">
                  <a:schemeClr val="dk1">
                    <a:alpha val="40000"/>
                  </a:schemeClr>
                </a:outerShdw>
              </a:effectLst>
            </a:endParaRPr>
          </a:p>
          <a:p>
            <a:pPr algn="ctr"/>
            <a:endParaRPr lang="es-ES_tradnl" sz="2800" dirty="0" smtClean="0">
              <a:ln w="0"/>
              <a:solidFill>
                <a:schemeClr val="accent1">
                  <a:lumMod val="75000"/>
                </a:schemeClr>
              </a:solidFill>
              <a:effectLst>
                <a:outerShdw blurRad="38100" dist="19050" dir="2700000" algn="tl" rotWithShape="0">
                  <a:schemeClr val="dk1">
                    <a:alpha val="40000"/>
                  </a:schemeClr>
                </a:outerShdw>
              </a:effectLst>
            </a:endParaRPr>
          </a:p>
        </p:txBody>
      </p:sp>
      <p:sp>
        <p:nvSpPr>
          <p:cNvPr id="11" name="Título 10"/>
          <p:cNvSpPr>
            <a:spLocks noGrp="1"/>
          </p:cNvSpPr>
          <p:nvPr>
            <p:ph type="title"/>
          </p:nvPr>
        </p:nvSpPr>
        <p:spPr/>
        <p:txBody>
          <a:bodyPr/>
          <a:lstStyle/>
          <a:p>
            <a:r>
              <a:rPr lang="es-ES_tradnl" dirty="0"/>
              <a:t>Plan Estratégico de Administración Electrónica de la CARM (PAECARM)</a:t>
            </a:r>
            <a:endParaRPr lang="es-ES" dirty="0"/>
          </a:p>
        </p:txBody>
      </p:sp>
      <p:sp>
        <p:nvSpPr>
          <p:cNvPr id="9" name="Rectángulo 8"/>
          <p:cNvSpPr/>
          <p:nvPr/>
        </p:nvSpPr>
        <p:spPr>
          <a:xfrm>
            <a:off x="677334" y="1429434"/>
            <a:ext cx="5435599" cy="923330"/>
          </a:xfrm>
          <a:prstGeom prst="rect">
            <a:avLst/>
          </a:prstGeom>
        </p:spPr>
        <p:txBody>
          <a:bodyPr wrap="square">
            <a:spAutoFit/>
          </a:bodyPr>
          <a:lstStyle/>
          <a:p>
            <a:pPr marL="285750" indent="-285750">
              <a:buFont typeface="Arial" panose="020B0604020202020204" pitchFamily="34" charset="0"/>
              <a:buChar char="•"/>
            </a:pPr>
            <a:endParaRPr lang="es-ES_tradnl" b="1" dirty="0"/>
          </a:p>
          <a:p>
            <a:pPr marL="285750" indent="-285750">
              <a:buFont typeface="Arial" panose="020B0604020202020204" pitchFamily="34" charset="0"/>
              <a:buChar char="•"/>
            </a:pPr>
            <a:endParaRPr lang="es-ES_tradnl" b="1" dirty="0">
              <a:solidFill>
                <a:srgbClr val="000000"/>
              </a:solidFill>
              <a:latin typeface="verdana" panose="020B0604030504040204" pitchFamily="34" charset="0"/>
            </a:endParaRPr>
          </a:p>
          <a:p>
            <a:pPr marL="285750" indent="-285750">
              <a:buFont typeface="Arial" panose="020B0604020202020204" pitchFamily="34" charset="0"/>
              <a:buChar char="•"/>
            </a:pPr>
            <a:endParaRPr lang="es-ES" b="1" dirty="0"/>
          </a:p>
        </p:txBody>
      </p:sp>
    </p:spTree>
    <p:extLst>
      <p:ext uri="{BB962C8B-B14F-4D97-AF65-F5344CB8AC3E}">
        <p14:creationId xmlns:p14="http://schemas.microsoft.com/office/powerpoint/2010/main" val="15750270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959004" y="718337"/>
            <a:ext cx="6378497" cy="573727"/>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_tradnl" sz="2800" dirty="0" smtClean="0">
                <a:ln w="0"/>
                <a:solidFill>
                  <a:schemeClr val="accent1">
                    <a:lumMod val="75000"/>
                  </a:schemeClr>
                </a:solidFill>
                <a:effectLst>
                  <a:outerShdw blurRad="38100" dist="19050" dir="2700000" algn="tl" rotWithShape="0">
                    <a:schemeClr val="dk1">
                      <a:alpha val="40000"/>
                    </a:schemeClr>
                  </a:outerShdw>
                </a:effectLst>
              </a:rPr>
              <a:t>La transformación digital de la CARM - I</a:t>
            </a:r>
            <a:endParaRPr lang="es-ES" sz="2800" dirty="0">
              <a:solidFill>
                <a:schemeClr val="accent1">
                  <a:lumMod val="75000"/>
                </a:schemeClr>
              </a:solidFill>
            </a:endParaRPr>
          </a:p>
        </p:txBody>
      </p:sp>
      <p:sp>
        <p:nvSpPr>
          <p:cNvPr id="11" name="Título 10"/>
          <p:cNvSpPr>
            <a:spLocks noGrp="1"/>
          </p:cNvSpPr>
          <p:nvPr>
            <p:ph type="title"/>
          </p:nvPr>
        </p:nvSpPr>
        <p:spPr/>
        <p:txBody>
          <a:bodyPr/>
          <a:lstStyle/>
          <a:p>
            <a:r>
              <a:rPr lang="es-ES_tradnl" dirty="0"/>
              <a:t>Plan Estratégico de Administración Electrónica de la CARM (PAECARM)</a:t>
            </a:r>
            <a:endParaRPr lang="es-ES" dirty="0"/>
          </a:p>
        </p:txBody>
      </p:sp>
      <p:sp>
        <p:nvSpPr>
          <p:cNvPr id="9" name="Rectángulo 8"/>
          <p:cNvSpPr/>
          <p:nvPr/>
        </p:nvSpPr>
        <p:spPr>
          <a:xfrm>
            <a:off x="122663" y="1014874"/>
            <a:ext cx="8720254" cy="6540252"/>
          </a:xfrm>
          <a:prstGeom prst="rect">
            <a:avLst/>
          </a:prstGeom>
        </p:spPr>
        <p:txBody>
          <a:bodyPr wrap="square">
            <a:spAutoFit/>
          </a:bodyPr>
          <a:lstStyle/>
          <a:p>
            <a:pPr lvl="1"/>
            <a:endParaRPr lang="es-ES_tradnl" b="1" dirty="0" smtClean="0">
              <a:solidFill>
                <a:schemeClr val="accent5">
                  <a:lumMod val="75000"/>
                </a:schemeClr>
              </a:solidFill>
            </a:endParaRPr>
          </a:p>
          <a:p>
            <a:pPr lvl="1"/>
            <a:endParaRPr lang="es-ES_tradnl" b="1" dirty="0" smtClean="0">
              <a:solidFill>
                <a:schemeClr val="accent5">
                  <a:lumMod val="75000"/>
                </a:schemeClr>
              </a:solidFill>
            </a:endParaRPr>
          </a:p>
          <a:p>
            <a:pPr lvl="1">
              <a:spcAft>
                <a:spcPts val="600"/>
              </a:spcAft>
            </a:pPr>
            <a:r>
              <a:rPr lang="es-ES_tradnl" sz="2000" b="1" dirty="0">
                <a:solidFill>
                  <a:schemeClr val="accent1">
                    <a:lumMod val="50000"/>
                  </a:schemeClr>
                </a:solidFill>
              </a:rPr>
              <a:t>CAMBIO</a:t>
            </a:r>
            <a:r>
              <a:rPr lang="es-ES_tradnl" sz="2000" b="1" dirty="0">
                <a:solidFill>
                  <a:schemeClr val="accent1">
                    <a:lumMod val="75000"/>
                  </a:schemeClr>
                </a:solidFill>
              </a:rPr>
              <a:t> </a:t>
            </a:r>
            <a:r>
              <a:rPr lang="es-ES_tradnl" sz="2000" b="1" dirty="0">
                <a:solidFill>
                  <a:schemeClr val="accent1">
                    <a:lumMod val="50000"/>
                  </a:schemeClr>
                </a:solidFill>
              </a:rPr>
              <a:t>CULTURAL</a:t>
            </a:r>
          </a:p>
          <a:p>
            <a:pPr marL="742950" lvl="1" indent="-285750">
              <a:spcAft>
                <a:spcPts val="600"/>
              </a:spcAft>
              <a:buFont typeface="Arial" panose="020B0604020202020204" pitchFamily="34" charset="0"/>
              <a:buChar char="•"/>
            </a:pPr>
            <a:endParaRPr lang="es-ES_tradnl" sz="2000" b="1" dirty="0" smtClean="0"/>
          </a:p>
          <a:p>
            <a:pPr marL="742950" lvl="1" indent="-285750">
              <a:spcAft>
                <a:spcPts val="600"/>
              </a:spcAft>
              <a:buFont typeface="Arial" panose="020B0604020202020204" pitchFamily="34" charset="0"/>
              <a:buChar char="•"/>
            </a:pPr>
            <a:r>
              <a:rPr lang="es-ES_tradnl" sz="2000" b="1" dirty="0" smtClean="0"/>
              <a:t>PAECARM: unifica </a:t>
            </a:r>
            <a:r>
              <a:rPr lang="es-ES_tradnl" sz="2000" b="1" dirty="0"/>
              <a:t>y </a:t>
            </a:r>
            <a:r>
              <a:rPr lang="es-ES_tradnl" sz="2000" b="1" dirty="0" smtClean="0"/>
              <a:t>estandariza </a:t>
            </a:r>
            <a:r>
              <a:rPr lang="es-ES_tradnl" sz="2000" b="1" dirty="0"/>
              <a:t>las tareas </a:t>
            </a:r>
            <a:r>
              <a:rPr lang="es-ES_tradnl" sz="2000" b="1" dirty="0" smtClean="0"/>
              <a:t>internas de </a:t>
            </a:r>
            <a:r>
              <a:rPr lang="es-ES_tradnl" sz="2000" b="1" dirty="0"/>
              <a:t>la tramitación </a:t>
            </a:r>
            <a:r>
              <a:rPr lang="es-ES_tradnl" sz="2000" b="1" dirty="0" smtClean="0"/>
              <a:t>electrónica</a:t>
            </a:r>
          </a:p>
          <a:p>
            <a:pPr marL="742950" lvl="1" indent="-285750">
              <a:spcAft>
                <a:spcPts val="600"/>
              </a:spcAft>
              <a:buFont typeface="Arial" panose="020B0604020202020204" pitchFamily="34" charset="0"/>
              <a:buChar char="•"/>
            </a:pPr>
            <a:endParaRPr lang="es-ES_tradnl" sz="2000" b="1" dirty="0"/>
          </a:p>
          <a:p>
            <a:pPr marL="742950" lvl="1" indent="-285750">
              <a:spcAft>
                <a:spcPts val="600"/>
              </a:spcAft>
              <a:buFont typeface="Arial" panose="020B0604020202020204" pitchFamily="34" charset="0"/>
              <a:buChar char="•"/>
            </a:pPr>
            <a:r>
              <a:rPr lang="es-ES" sz="2000" b="1" dirty="0" smtClean="0"/>
              <a:t>Normalización de documentos electrónicos, procesos </a:t>
            </a:r>
            <a:r>
              <a:rPr lang="es-ES" sz="2000" b="1" dirty="0"/>
              <a:t>y </a:t>
            </a:r>
            <a:r>
              <a:rPr lang="es-ES" sz="2000" b="1" dirty="0" smtClean="0"/>
              <a:t>servicios</a:t>
            </a:r>
          </a:p>
          <a:p>
            <a:pPr marL="742950" lvl="1" indent="-285750">
              <a:spcAft>
                <a:spcPts val="600"/>
              </a:spcAft>
              <a:buFont typeface="Arial" panose="020B0604020202020204" pitchFamily="34" charset="0"/>
              <a:buChar char="•"/>
            </a:pPr>
            <a:endParaRPr lang="es-ES" sz="2000" b="1" dirty="0" smtClean="0"/>
          </a:p>
          <a:p>
            <a:pPr marL="742950" lvl="1" indent="-285750">
              <a:spcAft>
                <a:spcPts val="600"/>
              </a:spcAft>
              <a:buFont typeface="Arial" panose="020B0604020202020204" pitchFamily="34" charset="0"/>
              <a:buChar char="•"/>
            </a:pPr>
            <a:r>
              <a:rPr lang="es-ES" sz="2000" b="1" dirty="0" smtClean="0"/>
              <a:t>Revisión de planteamientos </a:t>
            </a:r>
            <a:r>
              <a:rPr lang="es-ES" sz="2000" b="1" dirty="0"/>
              <a:t>organizativos </a:t>
            </a:r>
            <a:r>
              <a:rPr lang="es-ES" sz="2000" b="1" dirty="0" smtClean="0"/>
              <a:t>vigentes</a:t>
            </a:r>
          </a:p>
          <a:p>
            <a:pPr marL="742950" lvl="1" indent="-285750">
              <a:spcAft>
                <a:spcPts val="600"/>
              </a:spcAft>
              <a:buFont typeface="Arial" panose="020B0604020202020204" pitchFamily="34" charset="0"/>
              <a:buChar char="•"/>
            </a:pPr>
            <a:endParaRPr lang="es-ES_tradnl" sz="2000" b="1" dirty="0"/>
          </a:p>
          <a:p>
            <a:pPr marL="742950" lvl="1" indent="-285750">
              <a:spcAft>
                <a:spcPts val="600"/>
              </a:spcAft>
              <a:buFont typeface="Arial" panose="020B0604020202020204" pitchFamily="34" charset="0"/>
              <a:buChar char="•"/>
            </a:pPr>
            <a:r>
              <a:rPr lang="es-ES_tradnl" sz="2000" b="1" dirty="0"/>
              <a:t>P</a:t>
            </a:r>
            <a:r>
              <a:rPr lang="es-ES_tradnl" sz="2000" b="1" dirty="0" smtClean="0"/>
              <a:t>roducción </a:t>
            </a:r>
            <a:r>
              <a:rPr lang="es-ES_tradnl" sz="2000" b="1" dirty="0"/>
              <a:t>homogénea de expedientes, </a:t>
            </a:r>
            <a:r>
              <a:rPr lang="es-ES_tradnl" sz="2000" b="1" dirty="0" smtClean="0"/>
              <a:t>independiente de las aplicaciones </a:t>
            </a:r>
            <a:r>
              <a:rPr lang="es-ES_tradnl" sz="2000" b="1" dirty="0"/>
              <a:t>informáticas que los </a:t>
            </a:r>
            <a:r>
              <a:rPr lang="es-ES_tradnl" sz="2000" b="1" dirty="0" smtClean="0"/>
              <a:t>gestionan</a:t>
            </a:r>
            <a:endParaRPr lang="es-ES_tradnl" sz="2000" b="1" dirty="0"/>
          </a:p>
          <a:p>
            <a:pPr marL="742950" lvl="1" indent="-285750">
              <a:spcAft>
                <a:spcPts val="600"/>
              </a:spcAft>
              <a:buFont typeface="Arial" panose="020B0604020202020204" pitchFamily="34" charset="0"/>
              <a:buChar char="•"/>
            </a:pPr>
            <a:endParaRPr lang="es-ES_tradnl" sz="2000" b="1" dirty="0" smtClean="0"/>
          </a:p>
          <a:p>
            <a:pPr lvl="1">
              <a:spcAft>
                <a:spcPts val="600"/>
              </a:spcAft>
            </a:pPr>
            <a:endParaRPr lang="es-ES_tradnl" sz="2000" b="1" dirty="0"/>
          </a:p>
          <a:p>
            <a:pPr marL="285750" indent="-285750">
              <a:buFont typeface="Arial" panose="020B0604020202020204" pitchFamily="34" charset="0"/>
              <a:buChar char="•"/>
            </a:pPr>
            <a:endParaRPr lang="es-ES_tradnl" b="1" dirty="0" smtClean="0"/>
          </a:p>
          <a:p>
            <a:pPr marL="285750" indent="-285750">
              <a:buFont typeface="Arial" panose="020B0604020202020204" pitchFamily="34" charset="0"/>
              <a:buChar char="•"/>
            </a:pPr>
            <a:endParaRPr lang="es-ES_tradnl" b="1" dirty="0"/>
          </a:p>
          <a:p>
            <a:pPr marL="285750" indent="-285750">
              <a:buFont typeface="Arial" panose="020B0604020202020204" pitchFamily="34" charset="0"/>
              <a:buChar char="•"/>
            </a:pPr>
            <a:endParaRPr lang="es-ES_tradnl" b="1" dirty="0">
              <a:solidFill>
                <a:srgbClr val="000000"/>
              </a:solidFill>
              <a:latin typeface="verdana" panose="020B0604030504040204" pitchFamily="34" charset="0"/>
            </a:endParaRPr>
          </a:p>
          <a:p>
            <a:pPr marL="285750" indent="-285750">
              <a:buFont typeface="Arial" panose="020B0604020202020204" pitchFamily="34" charset="0"/>
              <a:buChar char="•"/>
            </a:pPr>
            <a:endParaRPr lang="es-ES" b="1" dirty="0"/>
          </a:p>
        </p:txBody>
      </p:sp>
    </p:spTree>
    <p:extLst>
      <p:ext uri="{BB962C8B-B14F-4D97-AF65-F5344CB8AC3E}">
        <p14:creationId xmlns:p14="http://schemas.microsoft.com/office/powerpoint/2010/main" val="35674660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959004" y="718337"/>
            <a:ext cx="6378497" cy="573727"/>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_tradnl" sz="2800" dirty="0" smtClean="0">
                <a:ln w="0"/>
                <a:solidFill>
                  <a:schemeClr val="accent1">
                    <a:lumMod val="75000"/>
                  </a:schemeClr>
                </a:solidFill>
                <a:effectLst>
                  <a:outerShdw blurRad="38100" dist="19050" dir="2700000" algn="tl" rotWithShape="0">
                    <a:schemeClr val="dk1">
                      <a:alpha val="40000"/>
                    </a:schemeClr>
                  </a:outerShdw>
                </a:effectLst>
              </a:rPr>
              <a:t>La transformación digital de la CARM - II</a:t>
            </a:r>
            <a:endParaRPr lang="es-ES" sz="2800" dirty="0">
              <a:solidFill>
                <a:schemeClr val="accent1">
                  <a:lumMod val="75000"/>
                </a:schemeClr>
              </a:solidFill>
            </a:endParaRPr>
          </a:p>
        </p:txBody>
      </p:sp>
      <p:sp>
        <p:nvSpPr>
          <p:cNvPr id="11" name="Título 10"/>
          <p:cNvSpPr>
            <a:spLocks noGrp="1"/>
          </p:cNvSpPr>
          <p:nvPr>
            <p:ph type="title"/>
          </p:nvPr>
        </p:nvSpPr>
        <p:spPr/>
        <p:txBody>
          <a:bodyPr/>
          <a:lstStyle/>
          <a:p>
            <a:r>
              <a:rPr lang="es-ES_tradnl" dirty="0"/>
              <a:t>Plan Estratégico de Administración Electrónica de la CARM (PAECARM)</a:t>
            </a:r>
            <a:endParaRPr lang="es-ES" dirty="0"/>
          </a:p>
        </p:txBody>
      </p:sp>
      <p:sp>
        <p:nvSpPr>
          <p:cNvPr id="9" name="Rectángulo 8"/>
          <p:cNvSpPr/>
          <p:nvPr/>
        </p:nvSpPr>
        <p:spPr>
          <a:xfrm>
            <a:off x="122663" y="1014874"/>
            <a:ext cx="8720254" cy="9787295"/>
          </a:xfrm>
          <a:prstGeom prst="rect">
            <a:avLst/>
          </a:prstGeom>
        </p:spPr>
        <p:txBody>
          <a:bodyPr wrap="square">
            <a:spAutoFit/>
          </a:bodyPr>
          <a:lstStyle/>
          <a:p>
            <a:pPr lvl="1"/>
            <a:endParaRPr lang="es-ES_tradnl" b="1" dirty="0" smtClean="0">
              <a:solidFill>
                <a:schemeClr val="accent5">
                  <a:lumMod val="75000"/>
                </a:schemeClr>
              </a:solidFill>
            </a:endParaRPr>
          </a:p>
          <a:p>
            <a:pPr lvl="1">
              <a:spcAft>
                <a:spcPts val="1200"/>
              </a:spcAft>
            </a:pPr>
            <a:r>
              <a:rPr lang="es-ES_tradnl" sz="2000" b="1" dirty="0" smtClean="0">
                <a:solidFill>
                  <a:schemeClr val="accent1">
                    <a:lumMod val="50000"/>
                  </a:schemeClr>
                </a:solidFill>
              </a:rPr>
              <a:t>Categorías de operaciones de tramitación electrónica</a:t>
            </a:r>
            <a:endParaRPr lang="es-ES_tradnl" sz="2000" b="1" dirty="0">
              <a:solidFill>
                <a:schemeClr val="accent1">
                  <a:lumMod val="50000"/>
                </a:schemeClr>
              </a:solidFill>
            </a:endParaRPr>
          </a:p>
          <a:p>
            <a:pPr marL="800100" lvl="1" indent="-342900" algn="just">
              <a:spcAft>
                <a:spcPts val="1800"/>
              </a:spcAft>
              <a:buFont typeface="Arial" panose="020B0604020202020204" pitchFamily="34" charset="0"/>
              <a:buChar char="•"/>
            </a:pPr>
            <a:r>
              <a:rPr lang="es-ES_tradnl" sz="2000" dirty="0">
                <a:latin typeface="Calibri" panose="020F0502020204030204" pitchFamily="34" charset="0"/>
                <a:ea typeface="Calibri" panose="020F0502020204030204" pitchFamily="34" charset="0"/>
                <a:cs typeface="Times New Roman" panose="02020603050405020304" pitchFamily="18" charset="0"/>
              </a:rPr>
              <a:t>Los </a:t>
            </a:r>
            <a:r>
              <a:rPr lang="es-ES_tradnl" sz="2000" b="1" dirty="0">
                <a:latin typeface="Calibri" panose="020F0502020204030204" pitchFamily="34" charset="0"/>
                <a:ea typeface="Calibri" panose="020F0502020204030204" pitchFamily="34" charset="0"/>
                <a:cs typeface="Times New Roman" panose="02020603050405020304" pitchFamily="18" charset="0"/>
              </a:rPr>
              <a:t>documentos</a:t>
            </a:r>
            <a:r>
              <a:rPr lang="es-ES_tradnl" sz="2000" dirty="0">
                <a:latin typeface="Calibri" panose="020F0502020204030204" pitchFamily="34" charset="0"/>
                <a:ea typeface="Calibri" panose="020F0502020204030204" pitchFamily="34" charset="0"/>
                <a:cs typeface="Times New Roman" panose="02020603050405020304" pitchFamily="18" charset="0"/>
              </a:rPr>
              <a:t> de estas operaciones constituyen la </a:t>
            </a:r>
            <a:r>
              <a:rPr lang="es-ES_tradnl" sz="2000" b="1" dirty="0">
                <a:latin typeface="Calibri" panose="020F0502020204030204" pitchFamily="34" charset="0"/>
                <a:ea typeface="Calibri" panose="020F0502020204030204" pitchFamily="34" charset="0"/>
                <a:cs typeface="Times New Roman" panose="02020603050405020304" pitchFamily="18" charset="0"/>
              </a:rPr>
              <a:t>evidencia legal de la operación o actuación</a:t>
            </a:r>
            <a:r>
              <a:rPr lang="es-ES_tradnl" sz="2000" dirty="0">
                <a:latin typeface="Calibri" panose="020F0502020204030204" pitchFamily="34" charset="0"/>
                <a:ea typeface="Calibri" panose="020F0502020204030204" pitchFamily="34" charset="0"/>
                <a:cs typeface="Times New Roman" panose="02020603050405020304" pitchFamily="18" charset="0"/>
              </a:rPr>
              <a:t>.</a:t>
            </a:r>
          </a:p>
          <a:p>
            <a:pPr marL="800100" lvl="1" indent="-342900" algn="just">
              <a:spcAft>
                <a:spcPts val="2400"/>
              </a:spcAft>
              <a:buFont typeface="Arial" panose="020B0604020202020204" pitchFamily="34" charset="0"/>
              <a:buChar char="•"/>
            </a:pPr>
            <a:r>
              <a:rPr lang="es-ES_tradnl" sz="2000" dirty="0"/>
              <a:t>Siempre </a:t>
            </a:r>
            <a:r>
              <a:rPr lang="es-ES_tradnl" sz="2000" b="1" dirty="0"/>
              <a:t>en referencia a un tipo de trámite - departamento </a:t>
            </a:r>
            <a:r>
              <a:rPr lang="es-ES_tradnl" sz="2000" b="1" dirty="0" smtClean="0"/>
              <a:t>tramitador</a:t>
            </a:r>
          </a:p>
          <a:p>
            <a:pPr marL="1257300" lvl="2" indent="-342900" algn="just">
              <a:spcAft>
                <a:spcPts val="1800"/>
              </a:spcAft>
              <a:buFont typeface="Wingdings" panose="05000000000000000000" pitchFamily="2" charset="2"/>
              <a:buChar char="ü"/>
            </a:pPr>
            <a:r>
              <a:rPr lang="es-ES_tradnl" sz="2000" b="1" dirty="0"/>
              <a:t>RECEPCIÓN. P</a:t>
            </a:r>
            <a:r>
              <a:rPr lang="es-ES" sz="2000" b="1" dirty="0" err="1"/>
              <a:t>ermiten</a:t>
            </a:r>
            <a:r>
              <a:rPr lang="es-ES" sz="2000" b="1" dirty="0"/>
              <a:t> recibir electrónicamente las solicitudes y trámites del ciudadano, comunicaciones interiores, entradas por registro, etc</a:t>
            </a:r>
            <a:endParaRPr lang="es-ES_tradnl" sz="2000" b="1" dirty="0"/>
          </a:p>
          <a:p>
            <a:pPr marL="1257300" lvl="2" indent="-342900" algn="just">
              <a:spcAft>
                <a:spcPts val="1800"/>
              </a:spcAft>
              <a:buFont typeface="Wingdings" panose="05000000000000000000" pitchFamily="2" charset="2"/>
              <a:buChar char="ü"/>
            </a:pPr>
            <a:r>
              <a:rPr lang="es-ES" sz="2000" b="1" dirty="0" smtClean="0"/>
              <a:t>GESTIÓN DE EXPEDIENTES. Asociadas </a:t>
            </a:r>
            <a:r>
              <a:rPr lang="es-ES" sz="2000" b="1" dirty="0"/>
              <a:t>al manejo de los propios expedientes y los documentos que los conforman.</a:t>
            </a:r>
            <a:endParaRPr lang="es-ES" sz="2000" b="1" dirty="0" smtClean="0"/>
          </a:p>
          <a:p>
            <a:pPr marL="1257300" lvl="2" indent="-342900" algn="just">
              <a:spcAft>
                <a:spcPts val="1800"/>
              </a:spcAft>
              <a:buFont typeface="Wingdings" panose="05000000000000000000" pitchFamily="2" charset="2"/>
              <a:buChar char="ü"/>
            </a:pPr>
            <a:r>
              <a:rPr lang="es-ES" sz="2000" b="1" dirty="0" smtClean="0"/>
              <a:t>COMUNICACIÓN. Operaciones de interacción </a:t>
            </a:r>
            <a:r>
              <a:rPr lang="es-ES" sz="2000" b="1" dirty="0"/>
              <a:t>con el ciudadano, </a:t>
            </a:r>
            <a:r>
              <a:rPr lang="es-ES" sz="2000" b="1" dirty="0" smtClean="0"/>
              <a:t>otros </a:t>
            </a:r>
            <a:r>
              <a:rPr lang="es-ES" sz="2000" b="1" dirty="0"/>
              <a:t>órganos de la CARM </a:t>
            </a:r>
            <a:r>
              <a:rPr lang="es-ES" sz="2000" b="1" dirty="0" smtClean="0"/>
              <a:t>y otras </a:t>
            </a:r>
            <a:r>
              <a:rPr lang="es-ES" sz="2000" b="1" dirty="0"/>
              <a:t>administraciones</a:t>
            </a:r>
            <a:r>
              <a:rPr lang="es-ES" sz="2000" b="1" dirty="0" smtClean="0"/>
              <a:t>.</a:t>
            </a:r>
          </a:p>
          <a:p>
            <a:pPr marL="800100" lvl="1" indent="-342900" algn="just">
              <a:spcAft>
                <a:spcPts val="1800"/>
              </a:spcAft>
              <a:buFont typeface="Arial" panose="020B0604020202020204" pitchFamily="34" charset="0"/>
              <a:buChar char="•"/>
            </a:pPr>
            <a:r>
              <a:rPr lang="es-ES_tradnl" sz="2000" dirty="0" smtClean="0"/>
              <a:t>.</a:t>
            </a:r>
            <a:endParaRPr lang="es-ES" sz="2000" dirty="0"/>
          </a:p>
          <a:p>
            <a:pPr lvl="1" algn="just">
              <a:spcAft>
                <a:spcPts val="2400"/>
              </a:spcAft>
            </a:pPr>
            <a:endParaRPr lang="es-ES_tradnl" sz="2000" dirty="0" smtClean="0">
              <a:latin typeface="Calibri" panose="020F0502020204030204" pitchFamily="34" charset="0"/>
              <a:ea typeface="Calibri" panose="020F0502020204030204" pitchFamily="34" charset="0"/>
              <a:cs typeface="Times New Roman" panose="02020603050405020304" pitchFamily="18" charset="0"/>
            </a:endParaRPr>
          </a:p>
          <a:p>
            <a:pPr lvl="1" algn="just">
              <a:spcAft>
                <a:spcPts val="2400"/>
              </a:spcAft>
            </a:pPr>
            <a:endParaRPr lang="es-ES" sz="2000" dirty="0">
              <a:latin typeface="Calibri" panose="020F0502020204030204" pitchFamily="34" charset="0"/>
              <a:ea typeface="Times New Roman" panose="02020603050405020304" pitchFamily="18" charset="0"/>
              <a:cs typeface="Times New Roman" panose="02020603050405020304" pitchFamily="18" charset="0"/>
            </a:endParaRPr>
          </a:p>
          <a:p>
            <a:pPr marL="1257300" lvl="2" indent="-342900" algn="just">
              <a:spcAft>
                <a:spcPts val="2400"/>
              </a:spcAft>
              <a:buFont typeface="Arial" panose="020B0604020202020204" pitchFamily="34" charset="0"/>
              <a:buChar char="•"/>
            </a:pPr>
            <a:endParaRPr lang="es-ES" sz="2000" b="1" dirty="0" smtClean="0"/>
          </a:p>
          <a:p>
            <a:pPr marL="1200150" lvl="2" indent="-285750">
              <a:spcAft>
                <a:spcPts val="600"/>
              </a:spcAft>
              <a:buFont typeface="Arial" panose="020B0604020202020204" pitchFamily="34" charset="0"/>
              <a:buChar char="•"/>
            </a:pPr>
            <a:endParaRPr lang="es-ES_tradnl" sz="2000" b="1" dirty="0"/>
          </a:p>
          <a:p>
            <a:pPr lvl="1">
              <a:spcAft>
                <a:spcPts val="600"/>
              </a:spcAft>
            </a:pPr>
            <a:endParaRPr lang="es-ES_tradnl" sz="2000" b="1" dirty="0" smtClean="0"/>
          </a:p>
          <a:p>
            <a:pPr lvl="1">
              <a:spcAft>
                <a:spcPts val="600"/>
              </a:spcAft>
            </a:pPr>
            <a:endParaRPr lang="es-ES_tradnl" sz="2000" b="1" dirty="0"/>
          </a:p>
          <a:p>
            <a:pPr marL="285750" indent="-285750">
              <a:buFont typeface="Arial" panose="020B0604020202020204" pitchFamily="34" charset="0"/>
              <a:buChar char="•"/>
            </a:pPr>
            <a:endParaRPr lang="es-ES_tradnl" b="1" dirty="0" smtClean="0"/>
          </a:p>
          <a:p>
            <a:pPr marL="285750" indent="-285750">
              <a:buFont typeface="Arial" panose="020B0604020202020204" pitchFamily="34" charset="0"/>
              <a:buChar char="•"/>
            </a:pPr>
            <a:endParaRPr lang="es-ES_tradnl" b="1" dirty="0"/>
          </a:p>
          <a:p>
            <a:pPr marL="285750" indent="-285750">
              <a:buFont typeface="Arial" panose="020B0604020202020204" pitchFamily="34" charset="0"/>
              <a:buChar char="•"/>
            </a:pPr>
            <a:endParaRPr lang="es-ES_tradnl" b="1" dirty="0">
              <a:solidFill>
                <a:srgbClr val="000000"/>
              </a:solidFill>
              <a:latin typeface="verdana" panose="020B0604030504040204" pitchFamily="34" charset="0"/>
            </a:endParaRPr>
          </a:p>
          <a:p>
            <a:pPr marL="285750" indent="-285750">
              <a:buFont typeface="Arial" panose="020B0604020202020204" pitchFamily="34" charset="0"/>
              <a:buChar char="•"/>
            </a:pPr>
            <a:endParaRPr lang="es-ES" b="1" dirty="0"/>
          </a:p>
        </p:txBody>
      </p:sp>
    </p:spTree>
    <p:extLst>
      <p:ext uri="{BB962C8B-B14F-4D97-AF65-F5344CB8AC3E}">
        <p14:creationId xmlns:p14="http://schemas.microsoft.com/office/powerpoint/2010/main" val="29416996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redondeado 12"/>
          <p:cNvSpPr/>
          <p:nvPr/>
        </p:nvSpPr>
        <p:spPr>
          <a:xfrm>
            <a:off x="919973" y="3405804"/>
            <a:ext cx="7304049" cy="2345103"/>
          </a:xfrm>
          <a:prstGeom prst="roundRect">
            <a:avLst/>
          </a:prstGeom>
          <a:gradFill>
            <a:gsLst>
              <a:gs pos="0">
                <a:schemeClr val="accent6">
                  <a:lumMod val="60000"/>
                  <a:lumOff val="40000"/>
                </a:schemeClr>
              </a:gs>
              <a:gs pos="100000">
                <a:schemeClr val="accent6">
                  <a:lumMod val="20000"/>
                  <a:lumOff val="80000"/>
                </a:schemeClr>
              </a:gs>
            </a:gsLst>
            <a:lin ang="5400000" scaled="1"/>
          </a:gradFill>
          <a:ln w="6350">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0100" lvl="1" indent="-342900">
              <a:spcAft>
                <a:spcPts val="600"/>
              </a:spcAft>
              <a:buFont typeface="Arial" panose="020B0604020202020204" pitchFamily="34" charset="0"/>
              <a:buChar char="•"/>
            </a:pPr>
            <a:endParaRPr lang="es-ES" sz="2000" b="1" dirty="0" smtClean="0">
              <a:solidFill>
                <a:schemeClr val="tx1"/>
              </a:solidFill>
            </a:endParaRPr>
          </a:p>
          <a:p>
            <a:pPr marL="800100" lvl="1" indent="-342900">
              <a:spcAft>
                <a:spcPts val="600"/>
              </a:spcAft>
              <a:buFont typeface="Arial" panose="020B0604020202020204" pitchFamily="34" charset="0"/>
              <a:buChar char="•"/>
            </a:pPr>
            <a:r>
              <a:rPr lang="es-ES" sz="2000" b="1" dirty="0" smtClean="0">
                <a:solidFill>
                  <a:schemeClr val="tx1"/>
                </a:solidFill>
              </a:rPr>
              <a:t>Solicitud </a:t>
            </a:r>
            <a:r>
              <a:rPr lang="es-ES" sz="2000" b="1" dirty="0">
                <a:solidFill>
                  <a:schemeClr val="tx1"/>
                </a:solidFill>
              </a:rPr>
              <a:t>específica</a:t>
            </a:r>
          </a:p>
          <a:p>
            <a:pPr marL="800100" lvl="1" indent="-342900">
              <a:spcAft>
                <a:spcPts val="600"/>
              </a:spcAft>
              <a:buFont typeface="Arial" panose="020B0604020202020204" pitchFamily="34" charset="0"/>
              <a:buChar char="•"/>
            </a:pPr>
            <a:r>
              <a:rPr lang="es-ES" sz="2000" b="1" dirty="0">
                <a:solidFill>
                  <a:schemeClr val="tx1"/>
                </a:solidFill>
              </a:rPr>
              <a:t>Solicitud genérica</a:t>
            </a:r>
          </a:p>
          <a:p>
            <a:pPr marL="800100" lvl="1" indent="-342900">
              <a:spcAft>
                <a:spcPts val="600"/>
              </a:spcAft>
              <a:buFont typeface="Arial" panose="020B0604020202020204" pitchFamily="34" charset="0"/>
              <a:buChar char="•"/>
            </a:pPr>
            <a:r>
              <a:rPr lang="es-ES" sz="2000" b="1" dirty="0">
                <a:solidFill>
                  <a:schemeClr val="tx1"/>
                </a:solidFill>
              </a:rPr>
              <a:t>Trámite genérico</a:t>
            </a:r>
          </a:p>
          <a:p>
            <a:pPr marL="800100" lvl="1" indent="-342900">
              <a:spcAft>
                <a:spcPts val="600"/>
              </a:spcAft>
              <a:buFont typeface="Arial" panose="020B0604020202020204" pitchFamily="34" charset="0"/>
              <a:buChar char="•"/>
            </a:pPr>
            <a:r>
              <a:rPr lang="es-ES" sz="2000" b="1" dirty="0">
                <a:solidFill>
                  <a:schemeClr val="tx1"/>
                </a:solidFill>
              </a:rPr>
              <a:t>Comunicación interior</a:t>
            </a:r>
          </a:p>
          <a:p>
            <a:pPr marL="800100" lvl="1" indent="-342900">
              <a:spcAft>
                <a:spcPts val="600"/>
              </a:spcAft>
              <a:buFont typeface="Arial" panose="020B0604020202020204" pitchFamily="34" charset="0"/>
              <a:buChar char="•"/>
            </a:pPr>
            <a:r>
              <a:rPr lang="es-ES" sz="2000" b="1" dirty="0">
                <a:solidFill>
                  <a:schemeClr val="tx1"/>
                </a:solidFill>
              </a:rPr>
              <a:t>Operaciones electrónicas recibidas a través de SIR</a:t>
            </a:r>
          </a:p>
        </p:txBody>
      </p:sp>
      <p:sp>
        <p:nvSpPr>
          <p:cNvPr id="3" name="Rectángulo redondeado 2"/>
          <p:cNvSpPr/>
          <p:nvPr/>
        </p:nvSpPr>
        <p:spPr>
          <a:xfrm>
            <a:off x="919975" y="2138288"/>
            <a:ext cx="7304049" cy="1258661"/>
          </a:xfrm>
          <a:prstGeom prst="roundRect">
            <a:avLst/>
          </a:prstGeom>
          <a:gradFill flip="none" rotWithShape="0">
            <a:gsLst>
              <a:gs pos="0">
                <a:srgbClr val="869CB2"/>
              </a:gs>
              <a:gs pos="0">
                <a:srgbClr val="FF7C80"/>
              </a:gs>
              <a:gs pos="100000">
                <a:srgbClr val="FFCCFF"/>
              </a:gs>
            </a:gsLst>
            <a:lin ang="5400000" scaled="1"/>
            <a:tileRect/>
          </a:gra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0100" lvl="1" indent="-342900">
              <a:spcAft>
                <a:spcPts val="600"/>
              </a:spcAft>
              <a:buFont typeface="Arial" panose="020B0604020202020204" pitchFamily="34" charset="0"/>
              <a:buChar char="•"/>
            </a:pPr>
            <a:endParaRPr lang="es-ES" sz="2000" b="1" dirty="0" smtClean="0">
              <a:solidFill>
                <a:schemeClr val="tx1"/>
              </a:solidFill>
            </a:endParaRPr>
          </a:p>
          <a:p>
            <a:pPr marL="800100" lvl="1" indent="-342900">
              <a:spcAft>
                <a:spcPts val="600"/>
              </a:spcAft>
              <a:buFont typeface="Arial" panose="020B0604020202020204" pitchFamily="34" charset="0"/>
              <a:buChar char="•"/>
            </a:pPr>
            <a:r>
              <a:rPr lang="es-ES" sz="2000" b="1" dirty="0" smtClean="0">
                <a:solidFill>
                  <a:schemeClr val="tx1"/>
                </a:solidFill>
              </a:rPr>
              <a:t>Solicitud</a:t>
            </a:r>
            <a:endParaRPr lang="es-ES" sz="2000" b="1" dirty="0">
              <a:solidFill>
                <a:schemeClr val="tx1"/>
              </a:solidFill>
            </a:endParaRPr>
          </a:p>
          <a:p>
            <a:pPr marL="800100" lvl="1" indent="-342900">
              <a:spcAft>
                <a:spcPts val="600"/>
              </a:spcAft>
              <a:buFont typeface="Arial" panose="020B0604020202020204" pitchFamily="34" charset="0"/>
              <a:buChar char="•"/>
            </a:pPr>
            <a:r>
              <a:rPr lang="es-ES" sz="2000" b="1" dirty="0">
                <a:solidFill>
                  <a:schemeClr val="tx1"/>
                </a:solidFill>
              </a:rPr>
              <a:t>Trámite</a:t>
            </a:r>
          </a:p>
        </p:txBody>
      </p:sp>
      <p:sp>
        <p:nvSpPr>
          <p:cNvPr id="4" name="CuadroTexto 3"/>
          <p:cNvSpPr txBox="1"/>
          <p:nvPr/>
        </p:nvSpPr>
        <p:spPr>
          <a:xfrm>
            <a:off x="1096565" y="563081"/>
            <a:ext cx="6378497" cy="573727"/>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_tradnl" sz="2800" dirty="0" smtClean="0">
                <a:ln w="0"/>
                <a:solidFill>
                  <a:schemeClr val="accent1">
                    <a:lumMod val="75000"/>
                  </a:schemeClr>
                </a:solidFill>
                <a:effectLst>
                  <a:outerShdw blurRad="38100" dist="19050" dir="2700000" algn="tl" rotWithShape="0">
                    <a:schemeClr val="dk1">
                      <a:alpha val="40000"/>
                    </a:schemeClr>
                  </a:outerShdw>
                </a:effectLst>
              </a:rPr>
              <a:t>La transformación digital de la CARM - III</a:t>
            </a:r>
            <a:endParaRPr lang="es-ES" sz="2800" dirty="0">
              <a:solidFill>
                <a:schemeClr val="accent1">
                  <a:lumMod val="75000"/>
                </a:schemeClr>
              </a:solidFill>
            </a:endParaRPr>
          </a:p>
        </p:txBody>
      </p:sp>
      <p:sp>
        <p:nvSpPr>
          <p:cNvPr id="11" name="Título 10"/>
          <p:cNvSpPr>
            <a:spLocks noGrp="1"/>
          </p:cNvSpPr>
          <p:nvPr>
            <p:ph type="title"/>
          </p:nvPr>
        </p:nvSpPr>
        <p:spPr/>
        <p:txBody>
          <a:bodyPr/>
          <a:lstStyle/>
          <a:p>
            <a:r>
              <a:rPr lang="es-ES_tradnl" dirty="0"/>
              <a:t>Plan Estratégico de Administración Electrónica de la CARM (PAECARM)</a:t>
            </a:r>
            <a:endParaRPr lang="es-ES" dirty="0"/>
          </a:p>
        </p:txBody>
      </p:sp>
      <p:sp>
        <p:nvSpPr>
          <p:cNvPr id="5" name="Flecha abajo 4"/>
          <p:cNvSpPr/>
          <p:nvPr/>
        </p:nvSpPr>
        <p:spPr>
          <a:xfrm rot="5400000">
            <a:off x="4681822" y="3497514"/>
            <a:ext cx="1036783" cy="1828799"/>
          </a:xfrm>
          <a:prstGeom prst="downArrow">
            <a:avLst/>
          </a:prstGeom>
          <a:gradFill flip="none" rotWithShape="1">
            <a:gsLst>
              <a:gs pos="0">
                <a:srgbClr val="990033"/>
              </a:gs>
              <a:gs pos="100000">
                <a:srgbClr val="990033">
                  <a:tint val="23500"/>
                  <a:satMod val="160000"/>
                </a:srgbClr>
              </a:gs>
            </a:gsLst>
            <a:lin ang="5400000" scaled="1"/>
            <a:tileRect/>
          </a:gradFill>
          <a:ln w="63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p:cNvSpPr/>
          <p:nvPr/>
        </p:nvSpPr>
        <p:spPr>
          <a:xfrm>
            <a:off x="6118842" y="4234501"/>
            <a:ext cx="1050475" cy="369332"/>
          </a:xfrm>
          <a:prstGeom prst="rect">
            <a:avLst/>
          </a:prstGeom>
        </p:spPr>
        <p:txBody>
          <a:bodyPr wrap="square">
            <a:spAutoFit/>
          </a:bodyPr>
          <a:lstStyle/>
          <a:p>
            <a:pPr algn="ctr"/>
            <a:r>
              <a:rPr lang="es-ES_tradnl" b="1" dirty="0" smtClean="0">
                <a:solidFill>
                  <a:srgbClr val="990033"/>
                </a:solidFill>
              </a:rPr>
              <a:t>Sede-e</a:t>
            </a:r>
            <a:endParaRPr lang="es-ES_tradnl" b="1" dirty="0">
              <a:solidFill>
                <a:srgbClr val="990033"/>
              </a:solidFill>
            </a:endParaRPr>
          </a:p>
        </p:txBody>
      </p:sp>
      <p:sp>
        <p:nvSpPr>
          <p:cNvPr id="7" name="Rectángulo 6"/>
          <p:cNvSpPr/>
          <p:nvPr/>
        </p:nvSpPr>
        <p:spPr>
          <a:xfrm>
            <a:off x="4148252" y="2111334"/>
            <a:ext cx="2297338" cy="461665"/>
          </a:xfrm>
          <a:prstGeom prst="rect">
            <a:avLst/>
          </a:prstGeom>
        </p:spPr>
        <p:txBody>
          <a:bodyPr wrap="square">
            <a:spAutoFit/>
          </a:bodyPr>
          <a:lstStyle/>
          <a:p>
            <a:pPr algn="ctr"/>
            <a:r>
              <a:rPr lang="es-ES_tradnl" sz="2400" b="1" dirty="0" smtClean="0">
                <a:solidFill>
                  <a:schemeClr val="accent1">
                    <a:lumMod val="75000"/>
                  </a:schemeClr>
                </a:solidFill>
              </a:rPr>
              <a:t>PRESENCIAL</a:t>
            </a:r>
            <a:endParaRPr lang="es-ES_tradnl" sz="2400" b="1" dirty="0">
              <a:solidFill>
                <a:schemeClr val="accent1">
                  <a:lumMod val="75000"/>
                </a:schemeClr>
              </a:solidFill>
            </a:endParaRPr>
          </a:p>
        </p:txBody>
      </p:sp>
      <p:sp>
        <p:nvSpPr>
          <p:cNvPr id="8" name="Flecha abajo 7"/>
          <p:cNvSpPr/>
          <p:nvPr/>
        </p:nvSpPr>
        <p:spPr>
          <a:xfrm rot="5400000">
            <a:off x="4877049" y="2009033"/>
            <a:ext cx="646331" cy="1828799"/>
          </a:xfrm>
          <a:prstGeom prst="downArrow">
            <a:avLst/>
          </a:prstGeom>
          <a:gradFill flip="none" rotWithShape="1">
            <a:gsLst>
              <a:gs pos="0">
                <a:srgbClr val="990033"/>
              </a:gs>
              <a:gs pos="100000">
                <a:srgbClr val="990033">
                  <a:tint val="23500"/>
                  <a:satMod val="160000"/>
                </a:srgbClr>
              </a:gs>
            </a:gsLst>
            <a:lin ang="5400000" scaled="1"/>
            <a:tileRect/>
          </a:gradFill>
          <a:ln w="63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p:cNvSpPr/>
          <p:nvPr/>
        </p:nvSpPr>
        <p:spPr>
          <a:xfrm>
            <a:off x="4148252" y="3399918"/>
            <a:ext cx="2297338" cy="461665"/>
          </a:xfrm>
          <a:prstGeom prst="rect">
            <a:avLst/>
          </a:prstGeom>
        </p:spPr>
        <p:txBody>
          <a:bodyPr wrap="square">
            <a:spAutoFit/>
          </a:bodyPr>
          <a:lstStyle/>
          <a:p>
            <a:pPr algn="ctr"/>
            <a:r>
              <a:rPr lang="es-ES_tradnl" sz="2400" b="1" dirty="0" smtClean="0">
                <a:solidFill>
                  <a:schemeClr val="accent1">
                    <a:lumMod val="75000"/>
                  </a:schemeClr>
                </a:solidFill>
              </a:rPr>
              <a:t>TELEMÁTICO</a:t>
            </a:r>
            <a:endParaRPr lang="es-ES_tradnl" sz="2400" b="1" dirty="0">
              <a:solidFill>
                <a:schemeClr val="accent1">
                  <a:lumMod val="75000"/>
                </a:schemeClr>
              </a:solidFill>
            </a:endParaRPr>
          </a:p>
        </p:txBody>
      </p:sp>
      <p:sp>
        <p:nvSpPr>
          <p:cNvPr id="2" name="Rectángulo redondeado 1"/>
          <p:cNvSpPr/>
          <p:nvPr/>
        </p:nvSpPr>
        <p:spPr>
          <a:xfrm>
            <a:off x="646771" y="3553307"/>
            <a:ext cx="8341301" cy="2235255"/>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p:cNvSpPr/>
          <p:nvPr/>
        </p:nvSpPr>
        <p:spPr>
          <a:xfrm rot="10800000" flipV="1">
            <a:off x="6114613" y="2726319"/>
            <a:ext cx="2109407" cy="369332"/>
          </a:xfrm>
          <a:prstGeom prst="rect">
            <a:avLst/>
          </a:prstGeom>
        </p:spPr>
        <p:txBody>
          <a:bodyPr wrap="square">
            <a:spAutoFit/>
          </a:bodyPr>
          <a:lstStyle/>
          <a:p>
            <a:pPr algn="ctr"/>
            <a:r>
              <a:rPr lang="es-ES_tradnl" b="1" dirty="0" smtClean="0">
                <a:solidFill>
                  <a:srgbClr val="990033"/>
                </a:solidFill>
              </a:rPr>
              <a:t>Oficinas de registro</a:t>
            </a:r>
            <a:endParaRPr lang="es-ES_tradnl" b="1" dirty="0">
              <a:solidFill>
                <a:srgbClr val="990033"/>
              </a:solidFill>
            </a:endParaRPr>
          </a:p>
        </p:txBody>
      </p:sp>
      <p:sp>
        <p:nvSpPr>
          <p:cNvPr id="14" name="Rectángulo 13"/>
          <p:cNvSpPr/>
          <p:nvPr/>
        </p:nvSpPr>
        <p:spPr>
          <a:xfrm>
            <a:off x="919971" y="1044446"/>
            <a:ext cx="7304049" cy="1077218"/>
          </a:xfrm>
          <a:prstGeom prst="rect">
            <a:avLst/>
          </a:prstGeom>
        </p:spPr>
        <p:txBody>
          <a:bodyPr wrap="square">
            <a:spAutoFit/>
          </a:bodyPr>
          <a:lstStyle/>
          <a:p>
            <a:r>
              <a:rPr lang="es-ES" sz="2400" dirty="0">
                <a:solidFill>
                  <a:schemeClr val="accent5">
                    <a:lumMod val="75000"/>
                  </a:schemeClr>
                </a:solidFill>
              </a:rPr>
              <a:t>Operaciones de recepción</a:t>
            </a:r>
          </a:p>
          <a:p>
            <a:r>
              <a:rPr lang="es-ES" sz="2000" dirty="0"/>
              <a:t>Se aplican sobre los diferentes elementos externos que se pueden recibir en la tramitación de un procedimiento, que son: </a:t>
            </a:r>
          </a:p>
        </p:txBody>
      </p:sp>
    </p:spTree>
    <p:extLst>
      <p:ext uri="{BB962C8B-B14F-4D97-AF65-F5344CB8AC3E}">
        <p14:creationId xmlns:p14="http://schemas.microsoft.com/office/powerpoint/2010/main" val="15127274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490653" y="1589266"/>
            <a:ext cx="7549375" cy="1667745"/>
          </a:xfrm>
          <a:prstGeom prst="roundRect">
            <a:avLst/>
          </a:prstGeom>
          <a:gradFill>
            <a:gsLst>
              <a:gs pos="0">
                <a:srgbClr val="FF9900"/>
              </a:gs>
              <a:gs pos="100000">
                <a:schemeClr val="bg1"/>
              </a:gs>
            </a:gsLst>
            <a:lin ang="5400000" scaled="1"/>
          </a:gradFill>
          <a:ln w="635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s-ES_tradnl" b="1" dirty="0" smtClean="0">
                <a:solidFill>
                  <a:schemeClr val="accent5">
                    <a:lumMod val="75000"/>
                  </a:schemeClr>
                </a:solidFill>
              </a:rPr>
              <a:t>EXPEDIENTE</a:t>
            </a:r>
          </a:p>
          <a:p>
            <a:pPr marL="742950" lvl="1" indent="-285750">
              <a:buFont typeface="Arial" panose="020B0604020202020204" pitchFamily="34" charset="0"/>
              <a:buChar char="•"/>
            </a:pPr>
            <a:r>
              <a:rPr lang="es-ES_tradnl" b="1" dirty="0">
                <a:solidFill>
                  <a:schemeClr val="tx1"/>
                </a:solidFill>
              </a:rPr>
              <a:t>Generar expediente a partir de </a:t>
            </a:r>
            <a:r>
              <a:rPr lang="es-ES_tradnl" b="1" dirty="0" smtClean="0">
                <a:solidFill>
                  <a:schemeClr val="tx1"/>
                </a:solidFill>
              </a:rPr>
              <a:t>documento            </a:t>
            </a:r>
            <a:r>
              <a:rPr lang="es-ES_tradnl" dirty="0">
                <a:solidFill>
                  <a:schemeClr val="tx1"/>
                </a:solidFill>
              </a:rPr>
              <a:t>i</a:t>
            </a:r>
            <a:r>
              <a:rPr lang="es-ES_tradnl" dirty="0" smtClean="0">
                <a:solidFill>
                  <a:schemeClr val="tx1"/>
                </a:solidFill>
              </a:rPr>
              <a:t>nicio de oficio           </a:t>
            </a:r>
            <a:r>
              <a:rPr lang="es-ES_tradnl" b="1" dirty="0" smtClean="0">
                <a:solidFill>
                  <a:schemeClr val="tx1"/>
                </a:solidFill>
              </a:rPr>
              <a:t>Generar </a:t>
            </a:r>
            <a:r>
              <a:rPr lang="es-ES_tradnl" b="1" dirty="0">
                <a:solidFill>
                  <a:schemeClr val="tx1"/>
                </a:solidFill>
              </a:rPr>
              <a:t>expediente a partir de solicitud</a:t>
            </a:r>
            <a:endParaRPr lang="es-ES" dirty="0">
              <a:solidFill>
                <a:schemeClr val="tx1"/>
              </a:solidFill>
            </a:endParaRPr>
          </a:p>
          <a:p>
            <a:pPr marL="742950" lvl="1" indent="-285750">
              <a:buFont typeface="Arial" panose="020B0604020202020204" pitchFamily="34" charset="0"/>
              <a:buChar char="•"/>
            </a:pPr>
            <a:r>
              <a:rPr lang="es-ES_tradnl" b="1" dirty="0" smtClean="0">
                <a:solidFill>
                  <a:schemeClr val="tx1"/>
                </a:solidFill>
              </a:rPr>
              <a:t>Consulta</a:t>
            </a:r>
            <a:endParaRPr lang="es-ES" dirty="0">
              <a:solidFill>
                <a:schemeClr val="tx1"/>
              </a:solidFill>
            </a:endParaRPr>
          </a:p>
          <a:p>
            <a:pPr marL="742950" lvl="1" indent="-285750">
              <a:buFont typeface="Arial" panose="020B0604020202020204" pitchFamily="34" charset="0"/>
              <a:buChar char="•"/>
            </a:pPr>
            <a:r>
              <a:rPr lang="es-ES_tradnl" b="1" dirty="0" smtClean="0">
                <a:solidFill>
                  <a:schemeClr val="tx1"/>
                </a:solidFill>
              </a:rPr>
              <a:t>Modificación de </a:t>
            </a:r>
            <a:r>
              <a:rPr lang="es-ES_tradnl" b="1" dirty="0">
                <a:solidFill>
                  <a:schemeClr val="tx1"/>
                </a:solidFill>
              </a:rPr>
              <a:t>expediente</a:t>
            </a:r>
            <a:endParaRPr lang="es-ES" dirty="0">
              <a:solidFill>
                <a:schemeClr val="tx1"/>
              </a:solidFill>
            </a:endParaRPr>
          </a:p>
        </p:txBody>
      </p:sp>
      <p:sp>
        <p:nvSpPr>
          <p:cNvPr id="6" name="Rectángulo redondeado 5"/>
          <p:cNvSpPr/>
          <p:nvPr/>
        </p:nvSpPr>
        <p:spPr>
          <a:xfrm>
            <a:off x="490654" y="3256347"/>
            <a:ext cx="7549375" cy="1667554"/>
          </a:xfrm>
          <a:prstGeom prst="roundRect">
            <a:avLst/>
          </a:prstGeom>
          <a:gradFill>
            <a:gsLst>
              <a:gs pos="0">
                <a:schemeClr val="accent6">
                  <a:lumMod val="60000"/>
                  <a:lumOff val="40000"/>
                </a:schemeClr>
              </a:gs>
              <a:gs pos="100000">
                <a:srgbClr val="FFFFFF"/>
              </a:gs>
            </a:gsLst>
            <a:lin ang="5400000" scaled="1"/>
          </a:gra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s-ES_tradnl" b="1" dirty="0" smtClean="0">
                <a:solidFill>
                  <a:schemeClr val="accent5">
                    <a:lumMod val="75000"/>
                  </a:schemeClr>
                </a:solidFill>
              </a:rPr>
              <a:t>DOCUMENTO</a:t>
            </a:r>
          </a:p>
          <a:p>
            <a:pPr marL="742950" lvl="1" indent="-285750">
              <a:buFont typeface="Arial" panose="020B0604020202020204" pitchFamily="34" charset="0"/>
              <a:buChar char="•"/>
            </a:pPr>
            <a:r>
              <a:rPr lang="es-ES_tradnl" b="1" dirty="0" smtClean="0">
                <a:solidFill>
                  <a:schemeClr val="tx1"/>
                </a:solidFill>
              </a:rPr>
              <a:t>Alta de documento con </a:t>
            </a:r>
            <a:r>
              <a:rPr lang="es-ES_tradnl" b="1" dirty="0">
                <a:solidFill>
                  <a:schemeClr val="tx1"/>
                </a:solidFill>
              </a:rPr>
              <a:t>firma en el expediente</a:t>
            </a:r>
            <a:endParaRPr lang="es-ES" dirty="0">
              <a:solidFill>
                <a:schemeClr val="tx1"/>
              </a:solidFill>
            </a:endParaRPr>
          </a:p>
          <a:p>
            <a:pPr marL="742950" lvl="1" indent="-285750">
              <a:buFont typeface="Arial" panose="020B0604020202020204" pitchFamily="34" charset="0"/>
              <a:buChar char="•"/>
            </a:pPr>
            <a:r>
              <a:rPr lang="es-ES_tradnl" b="1" dirty="0">
                <a:solidFill>
                  <a:schemeClr val="tx1"/>
                </a:solidFill>
              </a:rPr>
              <a:t>Alta de documento otros</a:t>
            </a:r>
            <a:endParaRPr lang="es-ES" dirty="0">
              <a:solidFill>
                <a:schemeClr val="tx1"/>
              </a:solidFill>
            </a:endParaRPr>
          </a:p>
          <a:p>
            <a:pPr marL="742950" lvl="1" indent="-285750">
              <a:buFont typeface="Arial" panose="020B0604020202020204" pitchFamily="34" charset="0"/>
              <a:buChar char="•"/>
            </a:pPr>
            <a:r>
              <a:rPr lang="es-ES_tradnl" b="1" dirty="0" smtClean="0">
                <a:solidFill>
                  <a:schemeClr val="tx1"/>
                </a:solidFill>
              </a:rPr>
              <a:t>Consulta</a:t>
            </a:r>
            <a:endParaRPr lang="es-ES" dirty="0">
              <a:solidFill>
                <a:schemeClr val="tx1"/>
              </a:solidFill>
            </a:endParaRPr>
          </a:p>
        </p:txBody>
      </p:sp>
      <p:sp>
        <p:nvSpPr>
          <p:cNvPr id="7" name="Rectángulo redondeado 6"/>
          <p:cNvSpPr/>
          <p:nvPr/>
        </p:nvSpPr>
        <p:spPr>
          <a:xfrm>
            <a:off x="490654" y="4923901"/>
            <a:ext cx="7549375" cy="629406"/>
          </a:xfrm>
          <a:prstGeom prst="roundRect">
            <a:avLst/>
          </a:prstGeom>
          <a:gradFill>
            <a:gsLst>
              <a:gs pos="0">
                <a:schemeClr val="accent1">
                  <a:lumMod val="60000"/>
                  <a:lumOff val="40000"/>
                </a:schemeClr>
              </a:gs>
              <a:gs pos="100000">
                <a:schemeClr val="bg1"/>
              </a:gs>
            </a:gsLst>
            <a:lin ang="5400000" scaled="1"/>
          </a:gra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lvl="1" indent="-285750">
              <a:buFont typeface="Arial" panose="020B0604020202020204" pitchFamily="34" charset="0"/>
              <a:buChar char="•"/>
            </a:pPr>
            <a:r>
              <a:rPr lang="es-ES_tradnl" b="1" dirty="0">
                <a:solidFill>
                  <a:schemeClr val="tx1"/>
                </a:solidFill>
              </a:rPr>
              <a:t>Obtención de certificados de </a:t>
            </a:r>
            <a:r>
              <a:rPr lang="es-ES_tradnl" b="1" dirty="0" smtClean="0">
                <a:solidFill>
                  <a:schemeClr val="tx1"/>
                </a:solidFill>
              </a:rPr>
              <a:t>interoperabilidad            </a:t>
            </a:r>
            <a:r>
              <a:rPr lang="es-ES_tradnl" dirty="0" smtClean="0">
                <a:solidFill>
                  <a:schemeClr val="tx1"/>
                </a:solidFill>
              </a:rPr>
              <a:t>expediente</a:t>
            </a:r>
            <a:endParaRPr lang="es-ES" dirty="0">
              <a:solidFill>
                <a:schemeClr val="tx1"/>
              </a:solidFill>
            </a:endParaRPr>
          </a:p>
        </p:txBody>
      </p:sp>
      <p:sp>
        <p:nvSpPr>
          <p:cNvPr id="4" name="CuadroTexto 3"/>
          <p:cNvSpPr txBox="1"/>
          <p:nvPr/>
        </p:nvSpPr>
        <p:spPr>
          <a:xfrm>
            <a:off x="959004" y="629127"/>
            <a:ext cx="6378497" cy="573727"/>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_tradnl" sz="2800" dirty="0" smtClean="0">
                <a:ln w="0"/>
                <a:solidFill>
                  <a:schemeClr val="accent1">
                    <a:lumMod val="75000"/>
                  </a:schemeClr>
                </a:solidFill>
                <a:effectLst>
                  <a:outerShdw blurRad="38100" dist="19050" dir="2700000" algn="tl" rotWithShape="0">
                    <a:schemeClr val="dk1">
                      <a:alpha val="40000"/>
                    </a:schemeClr>
                  </a:outerShdw>
                </a:effectLst>
              </a:rPr>
              <a:t>La transformación digital de la CARM - IV</a:t>
            </a:r>
            <a:endParaRPr lang="es-ES" sz="2800" dirty="0">
              <a:solidFill>
                <a:schemeClr val="accent1">
                  <a:lumMod val="75000"/>
                </a:schemeClr>
              </a:solidFill>
            </a:endParaRPr>
          </a:p>
        </p:txBody>
      </p:sp>
      <p:sp>
        <p:nvSpPr>
          <p:cNvPr id="11" name="Título 10"/>
          <p:cNvSpPr>
            <a:spLocks noGrp="1"/>
          </p:cNvSpPr>
          <p:nvPr>
            <p:ph type="title"/>
          </p:nvPr>
        </p:nvSpPr>
        <p:spPr/>
        <p:txBody>
          <a:bodyPr/>
          <a:lstStyle/>
          <a:p>
            <a:r>
              <a:rPr lang="es-ES_tradnl" dirty="0"/>
              <a:t>Plan Estratégico de Administración Electrónica de la CARM (PAECARM)</a:t>
            </a:r>
            <a:endParaRPr lang="es-ES" dirty="0"/>
          </a:p>
        </p:txBody>
      </p:sp>
      <p:sp>
        <p:nvSpPr>
          <p:cNvPr id="9" name="Rectángulo 8"/>
          <p:cNvSpPr/>
          <p:nvPr/>
        </p:nvSpPr>
        <p:spPr>
          <a:xfrm>
            <a:off x="89209" y="1124986"/>
            <a:ext cx="6345044" cy="400110"/>
          </a:xfrm>
          <a:prstGeom prst="rect">
            <a:avLst/>
          </a:prstGeom>
        </p:spPr>
        <p:txBody>
          <a:bodyPr wrap="square">
            <a:spAutoFit/>
          </a:bodyPr>
          <a:lstStyle/>
          <a:p>
            <a:pPr lvl="1">
              <a:spcAft>
                <a:spcPts val="600"/>
              </a:spcAft>
            </a:pPr>
            <a:r>
              <a:rPr lang="es-ES_tradnl" sz="2000" b="1" dirty="0" smtClean="0">
                <a:solidFill>
                  <a:schemeClr val="accent1">
                    <a:lumMod val="50000"/>
                  </a:schemeClr>
                </a:solidFill>
              </a:rPr>
              <a:t>Operaciones de gestión de expedientes</a:t>
            </a:r>
            <a:endParaRPr lang="es-ES" b="1" dirty="0"/>
          </a:p>
        </p:txBody>
      </p:sp>
      <p:sp>
        <p:nvSpPr>
          <p:cNvPr id="8" name="Flecha abajo 7"/>
          <p:cNvSpPr/>
          <p:nvPr/>
        </p:nvSpPr>
        <p:spPr>
          <a:xfrm rot="16200000">
            <a:off x="5615317" y="2005075"/>
            <a:ext cx="283431" cy="315190"/>
          </a:xfrm>
          <a:prstGeom prst="downArrow">
            <a:avLst/>
          </a:prstGeom>
          <a:gradFill>
            <a:gsLst>
              <a:gs pos="0">
                <a:schemeClr val="accent1">
                  <a:lumMod val="5000"/>
                  <a:lumOff val="95000"/>
                </a:schemeClr>
              </a:gs>
              <a:gs pos="100000">
                <a:schemeClr val="tx1">
                  <a:lumMod val="65000"/>
                  <a:lumOff val="35000"/>
                </a:schemeClr>
              </a:gs>
            </a:gsLst>
            <a:lin ang="5400000" scaled="1"/>
          </a:gradFill>
          <a:ln w="63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lecha abajo 9"/>
          <p:cNvSpPr/>
          <p:nvPr/>
        </p:nvSpPr>
        <p:spPr>
          <a:xfrm rot="16200000">
            <a:off x="5930507" y="5089690"/>
            <a:ext cx="283431" cy="315190"/>
          </a:xfrm>
          <a:prstGeom prst="downArrow">
            <a:avLst/>
          </a:prstGeom>
          <a:gradFill>
            <a:gsLst>
              <a:gs pos="0">
                <a:schemeClr val="accent1">
                  <a:lumMod val="5000"/>
                  <a:lumOff val="95000"/>
                </a:schemeClr>
              </a:gs>
              <a:gs pos="100000">
                <a:schemeClr val="tx1">
                  <a:lumMod val="65000"/>
                  <a:lumOff val="35000"/>
                </a:schemeClr>
              </a:gs>
            </a:gsLst>
            <a:lin ang="5400000" scaled="1"/>
          </a:gradFill>
          <a:ln w="63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7442145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869795" y="1873405"/>
            <a:ext cx="7772400" cy="3679902"/>
          </a:xfrm>
          <a:prstGeom prst="roundRect">
            <a:avLst/>
          </a:prstGeom>
          <a:gradFill>
            <a:gsLst>
              <a:gs pos="0">
                <a:schemeClr val="accent6">
                  <a:lumMod val="60000"/>
                  <a:lumOff val="40000"/>
                </a:schemeClr>
              </a:gs>
              <a:gs pos="100000">
                <a:srgbClr val="FFFFFF"/>
              </a:gs>
            </a:gsLst>
            <a:lin ang="5400000" scaled="1"/>
          </a:gra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spcAft>
                <a:spcPts val="1200"/>
              </a:spcAft>
              <a:buFont typeface="Arial" panose="020B0604020202020204" pitchFamily="34" charset="0"/>
              <a:buChar char="•"/>
            </a:pPr>
            <a:r>
              <a:rPr lang="es-ES" sz="2000" b="1" dirty="0">
                <a:solidFill>
                  <a:schemeClr val="tx1"/>
                </a:solidFill>
              </a:rPr>
              <a:t>Con el ciudadano, otros órganos de la CARM y administraciones </a:t>
            </a:r>
          </a:p>
          <a:p>
            <a:pPr marL="285750" indent="-285750" algn="just">
              <a:spcAft>
                <a:spcPts val="1200"/>
              </a:spcAft>
              <a:buFont typeface="Arial" panose="020B0604020202020204" pitchFamily="34" charset="0"/>
              <a:buChar char="•"/>
            </a:pPr>
            <a:r>
              <a:rPr lang="es-ES" sz="2000" b="1" dirty="0">
                <a:solidFill>
                  <a:schemeClr val="tx1"/>
                </a:solidFill>
              </a:rPr>
              <a:t>Incluyen el documento “principal” y anexos, excepto en los </a:t>
            </a:r>
            <a:r>
              <a:rPr lang="es-ES" sz="2000" b="1" dirty="0" err="1" smtClean="0">
                <a:solidFill>
                  <a:schemeClr val="tx1"/>
                </a:solidFill>
              </a:rPr>
              <a:t>SMSs</a:t>
            </a:r>
            <a:endParaRPr lang="es-ES" sz="2000" b="1" dirty="0" smtClean="0">
              <a:solidFill>
                <a:schemeClr val="tx1"/>
              </a:solidFill>
            </a:endParaRPr>
          </a:p>
          <a:p>
            <a:pPr marL="285750" indent="-285750" algn="just">
              <a:spcAft>
                <a:spcPts val="1200"/>
              </a:spcAft>
              <a:buFont typeface="Arial" panose="020B0604020202020204" pitchFamily="34" charset="0"/>
              <a:buChar char="•"/>
            </a:pPr>
            <a:r>
              <a:rPr lang="es-ES_tradnl" sz="2000" b="1" dirty="0" smtClean="0">
                <a:solidFill>
                  <a:schemeClr val="tx1"/>
                </a:solidFill>
              </a:rPr>
              <a:t>Referencia a procedimiento-departamento tramitador</a:t>
            </a:r>
            <a:endParaRPr lang="es-ES" sz="2000" b="1" dirty="0">
              <a:solidFill>
                <a:schemeClr val="tx1"/>
              </a:solidFill>
            </a:endParaRPr>
          </a:p>
          <a:p>
            <a:pPr marL="742950" lvl="1" indent="-285750" algn="just">
              <a:spcAft>
                <a:spcPts val="1200"/>
              </a:spcAft>
              <a:buFont typeface="Wingdings" panose="05000000000000000000" pitchFamily="2" charset="2"/>
              <a:buChar char="ü"/>
            </a:pPr>
            <a:r>
              <a:rPr lang="es-ES" sz="2000" b="1" dirty="0" smtClean="0">
                <a:solidFill>
                  <a:schemeClr val="tx1"/>
                </a:solidFill>
              </a:rPr>
              <a:t>Notificación </a:t>
            </a:r>
            <a:r>
              <a:rPr lang="es-ES" sz="2000" b="1" dirty="0">
                <a:solidFill>
                  <a:schemeClr val="tx1"/>
                </a:solidFill>
              </a:rPr>
              <a:t>a interesados</a:t>
            </a:r>
          </a:p>
          <a:p>
            <a:pPr marL="742950" lvl="1" indent="-285750" algn="just">
              <a:spcAft>
                <a:spcPts val="1200"/>
              </a:spcAft>
              <a:buFont typeface="Wingdings" panose="05000000000000000000" pitchFamily="2" charset="2"/>
              <a:buChar char="ü"/>
            </a:pPr>
            <a:r>
              <a:rPr lang="es-ES" sz="2000" b="1" dirty="0">
                <a:solidFill>
                  <a:schemeClr val="tx1"/>
                </a:solidFill>
              </a:rPr>
              <a:t>Comunicación a interesados</a:t>
            </a:r>
          </a:p>
          <a:p>
            <a:pPr marL="742950" lvl="1" indent="-285750" algn="just">
              <a:spcAft>
                <a:spcPts val="1200"/>
              </a:spcAft>
              <a:buFont typeface="Wingdings" panose="05000000000000000000" pitchFamily="2" charset="2"/>
              <a:buChar char="ü"/>
            </a:pPr>
            <a:r>
              <a:rPr lang="es-ES" sz="2000" b="1" dirty="0">
                <a:solidFill>
                  <a:schemeClr val="tx1"/>
                </a:solidFill>
              </a:rPr>
              <a:t>Comunicación interior</a:t>
            </a:r>
          </a:p>
          <a:p>
            <a:pPr marL="742950" lvl="1" indent="-285750" algn="just">
              <a:spcAft>
                <a:spcPts val="1200"/>
              </a:spcAft>
              <a:buFont typeface="Wingdings" panose="05000000000000000000" pitchFamily="2" charset="2"/>
              <a:buChar char="ü"/>
            </a:pPr>
            <a:r>
              <a:rPr lang="es-ES" sz="2000" b="1" dirty="0">
                <a:solidFill>
                  <a:schemeClr val="tx1"/>
                </a:solidFill>
              </a:rPr>
              <a:t>Comunicación exterior</a:t>
            </a:r>
          </a:p>
        </p:txBody>
      </p:sp>
      <p:sp>
        <p:nvSpPr>
          <p:cNvPr id="4" name="CuadroTexto 3"/>
          <p:cNvSpPr txBox="1"/>
          <p:nvPr/>
        </p:nvSpPr>
        <p:spPr>
          <a:xfrm>
            <a:off x="959004" y="718337"/>
            <a:ext cx="6378497" cy="573727"/>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_tradnl" sz="2800" dirty="0" smtClean="0">
                <a:ln w="0"/>
                <a:solidFill>
                  <a:schemeClr val="accent1">
                    <a:lumMod val="75000"/>
                  </a:schemeClr>
                </a:solidFill>
                <a:effectLst>
                  <a:outerShdw blurRad="38100" dist="19050" dir="2700000" algn="tl" rotWithShape="0">
                    <a:schemeClr val="dk1">
                      <a:alpha val="40000"/>
                    </a:schemeClr>
                  </a:outerShdw>
                </a:effectLst>
              </a:rPr>
              <a:t>La transformación digital de la CARM - V</a:t>
            </a:r>
            <a:endParaRPr lang="es-ES" sz="2800" dirty="0">
              <a:solidFill>
                <a:schemeClr val="accent1">
                  <a:lumMod val="75000"/>
                </a:schemeClr>
              </a:solidFill>
            </a:endParaRPr>
          </a:p>
        </p:txBody>
      </p:sp>
      <p:sp>
        <p:nvSpPr>
          <p:cNvPr id="11" name="Título 10"/>
          <p:cNvSpPr>
            <a:spLocks noGrp="1"/>
          </p:cNvSpPr>
          <p:nvPr>
            <p:ph type="title"/>
          </p:nvPr>
        </p:nvSpPr>
        <p:spPr/>
        <p:txBody>
          <a:bodyPr/>
          <a:lstStyle/>
          <a:p>
            <a:r>
              <a:rPr lang="es-ES_tradnl" dirty="0"/>
              <a:t>Plan Estratégico de Administración Electrónica de la CARM (PAECARM)</a:t>
            </a:r>
            <a:endParaRPr lang="es-ES" dirty="0"/>
          </a:p>
        </p:txBody>
      </p:sp>
      <p:sp>
        <p:nvSpPr>
          <p:cNvPr id="6" name="Rectángulo 5"/>
          <p:cNvSpPr/>
          <p:nvPr/>
        </p:nvSpPr>
        <p:spPr>
          <a:xfrm>
            <a:off x="189570" y="1298603"/>
            <a:ext cx="6345044" cy="400110"/>
          </a:xfrm>
          <a:prstGeom prst="rect">
            <a:avLst/>
          </a:prstGeom>
        </p:spPr>
        <p:txBody>
          <a:bodyPr wrap="square">
            <a:spAutoFit/>
          </a:bodyPr>
          <a:lstStyle/>
          <a:p>
            <a:pPr lvl="1">
              <a:spcAft>
                <a:spcPts val="600"/>
              </a:spcAft>
            </a:pPr>
            <a:r>
              <a:rPr lang="es-ES_tradnl" sz="2000" b="1" dirty="0" smtClean="0">
                <a:solidFill>
                  <a:schemeClr val="accent1">
                    <a:lumMod val="50000"/>
                  </a:schemeClr>
                </a:solidFill>
              </a:rPr>
              <a:t>Operaciones de comunicación</a:t>
            </a:r>
            <a:endParaRPr lang="es-ES" b="1" dirty="0"/>
          </a:p>
        </p:txBody>
      </p:sp>
    </p:spTree>
    <p:extLst>
      <p:ext uri="{BB962C8B-B14F-4D97-AF65-F5344CB8AC3E}">
        <p14:creationId xmlns:p14="http://schemas.microsoft.com/office/powerpoint/2010/main" val="38246068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endParaRPr lang="es-ES" dirty="0"/>
          </a:p>
        </p:txBody>
      </p:sp>
      <p:sp>
        <p:nvSpPr>
          <p:cNvPr id="5" name="Marcador de contenido 4"/>
          <p:cNvSpPr>
            <a:spLocks noGrp="1"/>
          </p:cNvSpPr>
          <p:nvPr>
            <p:ph idx="1"/>
          </p:nvPr>
        </p:nvSpPr>
        <p:spPr>
          <a:xfrm>
            <a:off x="453755" y="1470401"/>
            <a:ext cx="8330461" cy="4347469"/>
          </a:xfrm>
        </p:spPr>
        <p:txBody>
          <a:bodyPr/>
          <a:lstStyle/>
          <a:p>
            <a:endParaRPr lang="es-ES_tradnl" dirty="0" smtClean="0"/>
          </a:p>
          <a:p>
            <a:r>
              <a:rPr lang="es-ES_tradnl" dirty="0" smtClean="0">
                <a:solidFill>
                  <a:schemeClr val="tx1"/>
                </a:solidFill>
              </a:rPr>
              <a:t>Documentos de operaciones-e</a:t>
            </a:r>
          </a:p>
          <a:p>
            <a:endParaRPr lang="es-ES_tradnl" dirty="0">
              <a:solidFill>
                <a:schemeClr val="tx1"/>
              </a:solidFill>
            </a:endParaRPr>
          </a:p>
          <a:p>
            <a:endParaRPr lang="es-ES_tradnl" dirty="0" smtClean="0">
              <a:solidFill>
                <a:schemeClr val="tx1"/>
              </a:solidFill>
            </a:endParaRPr>
          </a:p>
          <a:p>
            <a:endParaRPr lang="es-ES_tradnl" dirty="0">
              <a:solidFill>
                <a:schemeClr val="tx1"/>
              </a:solidFill>
            </a:endParaRPr>
          </a:p>
          <a:p>
            <a:r>
              <a:rPr lang="es-ES_tradnl" dirty="0" smtClean="0">
                <a:solidFill>
                  <a:schemeClr val="tx1"/>
                </a:solidFill>
              </a:rPr>
              <a:t>Características expedientes                                                </a:t>
            </a:r>
            <a:r>
              <a:rPr lang="es-ES_tradnl" dirty="0" smtClean="0">
                <a:solidFill>
                  <a:srgbClr val="C00000"/>
                </a:solidFill>
              </a:rPr>
              <a:t>DEXEL </a:t>
            </a:r>
          </a:p>
          <a:p>
            <a:endParaRPr lang="es-ES_tradnl" dirty="0">
              <a:solidFill>
                <a:srgbClr val="C00000"/>
              </a:solidFill>
            </a:endParaRPr>
          </a:p>
          <a:p>
            <a:endParaRPr lang="es-ES_tradnl" dirty="0" smtClean="0">
              <a:solidFill>
                <a:srgbClr val="C00000"/>
              </a:solidFill>
            </a:endParaRPr>
          </a:p>
          <a:p>
            <a:r>
              <a:rPr lang="es-ES_tradnl" dirty="0" smtClean="0">
                <a:solidFill>
                  <a:schemeClr val="tx1"/>
                </a:solidFill>
              </a:rPr>
              <a:t>Interfaz directo de expedientes-e                                      </a:t>
            </a:r>
            <a:r>
              <a:rPr lang="es-ES_tradnl" dirty="0" smtClean="0">
                <a:solidFill>
                  <a:srgbClr val="C00000"/>
                </a:solidFill>
              </a:rPr>
              <a:t>DELFOS  </a:t>
            </a:r>
            <a:r>
              <a:rPr lang="es-ES_tradnl" dirty="0" smtClean="0">
                <a:solidFill>
                  <a:schemeClr val="tx1"/>
                </a:solidFill>
              </a:rPr>
              <a:t>  </a:t>
            </a:r>
            <a:endParaRPr lang="es-ES" dirty="0">
              <a:solidFill>
                <a:schemeClr val="tx1"/>
              </a:solidFill>
            </a:endParaRPr>
          </a:p>
        </p:txBody>
      </p:sp>
      <p:sp>
        <p:nvSpPr>
          <p:cNvPr id="6" name="CuadroTexto 5"/>
          <p:cNvSpPr txBox="1"/>
          <p:nvPr/>
        </p:nvSpPr>
        <p:spPr>
          <a:xfrm>
            <a:off x="959004" y="718337"/>
            <a:ext cx="6378497" cy="573727"/>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_tradnl" sz="2800" dirty="0" smtClean="0">
                <a:ln w="0"/>
                <a:solidFill>
                  <a:schemeClr val="accent1">
                    <a:lumMod val="75000"/>
                  </a:schemeClr>
                </a:solidFill>
                <a:effectLst>
                  <a:outerShdw blurRad="38100" dist="19050" dir="2700000" algn="tl" rotWithShape="0">
                    <a:schemeClr val="dk1">
                      <a:alpha val="40000"/>
                    </a:schemeClr>
                  </a:outerShdw>
                </a:effectLst>
              </a:rPr>
              <a:t>La transformación digital de la CARM - VI</a:t>
            </a:r>
            <a:endParaRPr lang="es-ES" sz="2800" dirty="0">
              <a:solidFill>
                <a:schemeClr val="accent1">
                  <a:lumMod val="75000"/>
                </a:schemeClr>
              </a:solidFill>
            </a:endParaRPr>
          </a:p>
        </p:txBody>
      </p:sp>
      <p:sp>
        <p:nvSpPr>
          <p:cNvPr id="7" name="Flecha abajo 6"/>
          <p:cNvSpPr/>
          <p:nvPr/>
        </p:nvSpPr>
        <p:spPr>
          <a:xfrm rot="16200000">
            <a:off x="4430285" y="1955485"/>
            <a:ext cx="283431" cy="315190"/>
          </a:xfrm>
          <a:prstGeom prst="downArrow">
            <a:avLst/>
          </a:prstGeom>
          <a:gradFill>
            <a:gsLst>
              <a:gs pos="0">
                <a:schemeClr val="accent1">
                  <a:lumMod val="5000"/>
                  <a:lumOff val="95000"/>
                </a:schemeClr>
              </a:gs>
              <a:gs pos="100000">
                <a:schemeClr val="tx1">
                  <a:lumMod val="65000"/>
                  <a:lumOff val="35000"/>
                </a:schemeClr>
              </a:gs>
            </a:gsLst>
            <a:lin ang="5400000" scaled="1"/>
          </a:gradFill>
          <a:ln w="63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8"/>
          <p:cNvSpPr/>
          <p:nvPr/>
        </p:nvSpPr>
        <p:spPr>
          <a:xfrm>
            <a:off x="6947210" y="2091740"/>
            <a:ext cx="535258" cy="2611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2" name="Grupo 21"/>
          <p:cNvGrpSpPr/>
          <p:nvPr/>
        </p:nvGrpSpPr>
        <p:grpSpPr>
          <a:xfrm>
            <a:off x="4927930" y="1526801"/>
            <a:ext cx="2867420" cy="1455989"/>
            <a:chOff x="6333820" y="1414012"/>
            <a:chExt cx="2867420" cy="1512378"/>
          </a:xfrm>
        </p:grpSpPr>
        <p:sp>
          <p:nvSpPr>
            <p:cNvPr id="8" name="Cilindro 7"/>
            <p:cNvSpPr/>
            <p:nvPr/>
          </p:nvSpPr>
          <p:spPr>
            <a:xfrm>
              <a:off x="6333820" y="1414012"/>
              <a:ext cx="1460810" cy="1512378"/>
            </a:xfrm>
            <a:prstGeom prst="can">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990033"/>
                </a:solidFill>
              </a:endParaRPr>
            </a:p>
          </p:txBody>
        </p:sp>
        <p:sp>
          <p:nvSpPr>
            <p:cNvPr id="10" name="Rectángulo 9"/>
            <p:cNvSpPr/>
            <p:nvPr/>
          </p:nvSpPr>
          <p:spPr>
            <a:xfrm>
              <a:off x="6398929" y="1960602"/>
              <a:ext cx="225819" cy="288388"/>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Marcador de contenido 4"/>
            <p:cNvSpPr txBox="1">
              <a:spLocks/>
            </p:cNvSpPr>
            <p:nvPr/>
          </p:nvSpPr>
          <p:spPr bwMode="auto">
            <a:xfrm>
              <a:off x="6573157" y="1481707"/>
              <a:ext cx="1003360" cy="325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11021" indent="-211021" algn="l" rtl="0" eaLnBrk="1" fontAlgn="base" hangingPunct="1">
                <a:lnSpc>
                  <a:spcPct val="90000"/>
                </a:lnSpc>
                <a:spcBef>
                  <a:spcPts val="923"/>
                </a:spcBef>
                <a:spcAft>
                  <a:spcPct val="0"/>
                </a:spcAft>
                <a:buFont typeface="Arial" charset="0"/>
                <a:buChar char="•"/>
                <a:defRPr sz="2215" b="1" kern="1200">
                  <a:solidFill>
                    <a:srgbClr val="0070C0"/>
                  </a:solidFill>
                  <a:latin typeface="+mn-lt"/>
                  <a:ea typeface="+mn-ea"/>
                  <a:cs typeface="+mn-cs"/>
                </a:defRPr>
              </a:lvl1pPr>
              <a:lvl2pPr marL="633062" indent="-211021" algn="l" rtl="0" eaLnBrk="1" fontAlgn="base" hangingPunct="1">
                <a:lnSpc>
                  <a:spcPct val="90000"/>
                </a:lnSpc>
                <a:spcBef>
                  <a:spcPts val="462"/>
                </a:spcBef>
                <a:spcAft>
                  <a:spcPct val="0"/>
                </a:spcAft>
                <a:buFont typeface="Arial" charset="0"/>
                <a:buChar char="•"/>
                <a:defRPr sz="1846" b="1" kern="1200">
                  <a:solidFill>
                    <a:schemeClr val="tx1"/>
                  </a:solidFill>
                  <a:latin typeface="+mn-lt"/>
                  <a:ea typeface="+mn-ea"/>
                  <a:cs typeface="+mn-cs"/>
                </a:defRPr>
              </a:lvl2pPr>
              <a:lvl3pPr marL="1055103" indent="-211021" algn="l" rtl="0" eaLnBrk="1" fontAlgn="base" hangingPunct="1">
                <a:lnSpc>
                  <a:spcPct val="90000"/>
                </a:lnSpc>
                <a:spcBef>
                  <a:spcPts val="462"/>
                </a:spcBef>
                <a:spcAft>
                  <a:spcPct val="0"/>
                </a:spcAft>
                <a:buFont typeface="Arial" charset="0"/>
                <a:buChar char="•"/>
                <a:defRPr sz="1662" kern="1200">
                  <a:solidFill>
                    <a:schemeClr val="tx1"/>
                  </a:solidFill>
                  <a:latin typeface="+mn-lt"/>
                  <a:ea typeface="+mn-ea"/>
                  <a:cs typeface="+mn-cs"/>
                </a:defRPr>
              </a:lvl3pPr>
              <a:lvl4pPr marL="1477145" indent="-211021" algn="l" rtl="0" eaLnBrk="1" fontAlgn="base" hangingPunct="1">
                <a:lnSpc>
                  <a:spcPct val="90000"/>
                </a:lnSpc>
                <a:spcBef>
                  <a:spcPts val="462"/>
                </a:spcBef>
                <a:spcAft>
                  <a:spcPct val="0"/>
                </a:spcAft>
                <a:buFont typeface="Arial" charset="0"/>
                <a:buChar char="•"/>
                <a:defRPr sz="1477" kern="1200">
                  <a:solidFill>
                    <a:schemeClr val="tx1"/>
                  </a:solidFill>
                  <a:latin typeface="+mn-lt"/>
                  <a:ea typeface="+mn-ea"/>
                  <a:cs typeface="+mn-cs"/>
                </a:defRPr>
              </a:lvl4pPr>
              <a:lvl5pPr marL="1899186" indent="-211021" algn="l" rtl="0" eaLnBrk="1" fontAlgn="base" hangingPunct="1">
                <a:lnSpc>
                  <a:spcPct val="90000"/>
                </a:lnSpc>
                <a:spcBef>
                  <a:spcPts val="462"/>
                </a:spcBef>
                <a:spcAft>
                  <a:spcPct val="0"/>
                </a:spcAft>
                <a:buFont typeface="Arial" charset="0"/>
                <a:buChar char="•"/>
                <a:defRPr sz="1477"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a:lstStyle>
            <a:p>
              <a:pPr marL="0" indent="0">
                <a:buNone/>
              </a:pPr>
              <a:r>
                <a:rPr lang="es-ES_tradnl" sz="1800" dirty="0" smtClean="0">
                  <a:solidFill>
                    <a:srgbClr val="C00000"/>
                  </a:solidFill>
                </a:rPr>
                <a:t>SANDRA</a:t>
              </a:r>
            </a:p>
          </p:txBody>
        </p:sp>
        <p:sp>
          <p:nvSpPr>
            <p:cNvPr id="17" name="Marcador de contenido 4"/>
            <p:cNvSpPr txBox="1">
              <a:spLocks/>
            </p:cNvSpPr>
            <p:nvPr/>
          </p:nvSpPr>
          <p:spPr bwMode="auto">
            <a:xfrm>
              <a:off x="6815953" y="1914592"/>
              <a:ext cx="2385287" cy="51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11021" indent="-211021" algn="l" rtl="0" eaLnBrk="1" fontAlgn="base" hangingPunct="1">
                <a:lnSpc>
                  <a:spcPct val="90000"/>
                </a:lnSpc>
                <a:spcBef>
                  <a:spcPts val="923"/>
                </a:spcBef>
                <a:spcAft>
                  <a:spcPct val="0"/>
                </a:spcAft>
                <a:buFont typeface="Arial" charset="0"/>
                <a:buChar char="•"/>
                <a:defRPr sz="2215" b="1" kern="1200">
                  <a:solidFill>
                    <a:srgbClr val="0070C0"/>
                  </a:solidFill>
                  <a:latin typeface="+mn-lt"/>
                  <a:ea typeface="+mn-ea"/>
                  <a:cs typeface="+mn-cs"/>
                </a:defRPr>
              </a:lvl1pPr>
              <a:lvl2pPr marL="633062" indent="-211021" algn="l" rtl="0" eaLnBrk="1" fontAlgn="base" hangingPunct="1">
                <a:lnSpc>
                  <a:spcPct val="90000"/>
                </a:lnSpc>
                <a:spcBef>
                  <a:spcPts val="462"/>
                </a:spcBef>
                <a:spcAft>
                  <a:spcPct val="0"/>
                </a:spcAft>
                <a:buFont typeface="Arial" charset="0"/>
                <a:buChar char="•"/>
                <a:defRPr sz="1846" b="1" kern="1200">
                  <a:solidFill>
                    <a:schemeClr val="tx1"/>
                  </a:solidFill>
                  <a:latin typeface="+mn-lt"/>
                  <a:ea typeface="+mn-ea"/>
                  <a:cs typeface="+mn-cs"/>
                </a:defRPr>
              </a:lvl2pPr>
              <a:lvl3pPr marL="1055103" indent="-211021" algn="l" rtl="0" eaLnBrk="1" fontAlgn="base" hangingPunct="1">
                <a:lnSpc>
                  <a:spcPct val="90000"/>
                </a:lnSpc>
                <a:spcBef>
                  <a:spcPts val="462"/>
                </a:spcBef>
                <a:spcAft>
                  <a:spcPct val="0"/>
                </a:spcAft>
                <a:buFont typeface="Arial" charset="0"/>
                <a:buChar char="•"/>
                <a:defRPr sz="1662" kern="1200">
                  <a:solidFill>
                    <a:schemeClr val="tx1"/>
                  </a:solidFill>
                  <a:latin typeface="+mn-lt"/>
                  <a:ea typeface="+mn-ea"/>
                  <a:cs typeface="+mn-cs"/>
                </a:defRPr>
              </a:lvl3pPr>
              <a:lvl4pPr marL="1477145" indent="-211021" algn="l" rtl="0" eaLnBrk="1" fontAlgn="base" hangingPunct="1">
                <a:lnSpc>
                  <a:spcPct val="90000"/>
                </a:lnSpc>
                <a:spcBef>
                  <a:spcPts val="462"/>
                </a:spcBef>
                <a:spcAft>
                  <a:spcPct val="0"/>
                </a:spcAft>
                <a:buFont typeface="Arial" charset="0"/>
                <a:buChar char="•"/>
                <a:defRPr sz="1477" kern="1200">
                  <a:solidFill>
                    <a:schemeClr val="tx1"/>
                  </a:solidFill>
                  <a:latin typeface="+mn-lt"/>
                  <a:ea typeface="+mn-ea"/>
                  <a:cs typeface="+mn-cs"/>
                </a:defRPr>
              </a:lvl4pPr>
              <a:lvl5pPr marL="1899186" indent="-211021" algn="l" rtl="0" eaLnBrk="1" fontAlgn="base" hangingPunct="1">
                <a:lnSpc>
                  <a:spcPct val="90000"/>
                </a:lnSpc>
                <a:spcBef>
                  <a:spcPts val="462"/>
                </a:spcBef>
                <a:spcAft>
                  <a:spcPct val="0"/>
                </a:spcAft>
                <a:buFont typeface="Arial" charset="0"/>
                <a:buChar char="•"/>
                <a:defRPr sz="1477"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a:lstStyle>
            <a:p>
              <a:pPr marL="0" indent="0">
                <a:buNone/>
              </a:pPr>
              <a:r>
                <a:rPr lang="es-ES_tradnl" sz="1600" dirty="0" smtClean="0">
                  <a:solidFill>
                    <a:schemeClr val="tx1"/>
                  </a:solidFill>
                </a:rPr>
                <a:t>Procedimiento-departamento tramitador</a:t>
              </a:r>
            </a:p>
          </p:txBody>
        </p:sp>
        <p:sp>
          <p:nvSpPr>
            <p:cNvPr id="18" name="Rectángulo 17"/>
            <p:cNvSpPr/>
            <p:nvPr/>
          </p:nvSpPr>
          <p:spPr>
            <a:xfrm>
              <a:off x="6460248" y="2030133"/>
              <a:ext cx="225819" cy="288388"/>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p:cNvSpPr/>
            <p:nvPr/>
          </p:nvSpPr>
          <p:spPr>
            <a:xfrm>
              <a:off x="6521567" y="2104796"/>
              <a:ext cx="225819" cy="288388"/>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20" name="Imagen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0683" y="1292064"/>
            <a:ext cx="773533" cy="548640"/>
          </a:xfrm>
          <a:prstGeom prst="rect">
            <a:avLst/>
          </a:prstGeom>
        </p:spPr>
      </p:pic>
      <p:pic>
        <p:nvPicPr>
          <p:cNvPr id="23" name="Imagen 22" descr="Resultado de imagen de servidor informátic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6926" y="2651396"/>
            <a:ext cx="1177290" cy="695325"/>
          </a:xfrm>
          <a:prstGeom prst="rect">
            <a:avLst/>
          </a:prstGeom>
          <a:noFill/>
          <a:ln>
            <a:noFill/>
          </a:ln>
        </p:spPr>
      </p:pic>
      <p:sp>
        <p:nvSpPr>
          <p:cNvPr id="24" name="Flecha abajo 23"/>
          <p:cNvSpPr/>
          <p:nvPr/>
        </p:nvSpPr>
        <p:spPr>
          <a:xfrm rot="3059929">
            <a:off x="7163864" y="1314946"/>
            <a:ext cx="469912" cy="810959"/>
          </a:xfrm>
          <a:prstGeom prst="downArrow">
            <a:avLst/>
          </a:prstGeom>
          <a:gradFill flip="none" rotWithShape="1">
            <a:gsLst>
              <a:gs pos="0">
                <a:schemeClr val="accent1">
                  <a:lumMod val="60000"/>
                  <a:lumOff val="40000"/>
                </a:schemeClr>
              </a:gs>
              <a:gs pos="100000">
                <a:schemeClr val="accent1">
                  <a:lumMod val="20000"/>
                  <a:lumOff val="80000"/>
                </a:schemeClr>
              </a:gs>
            </a:gsLst>
            <a:lin ang="5400000" scaled="1"/>
            <a:tileRect/>
          </a:gradFill>
          <a:ln w="63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Flecha abajo 25"/>
          <p:cNvSpPr/>
          <p:nvPr/>
        </p:nvSpPr>
        <p:spPr>
          <a:xfrm rot="7454530">
            <a:off x="7316877" y="2407084"/>
            <a:ext cx="496431" cy="894981"/>
          </a:xfrm>
          <a:prstGeom prst="downArrow">
            <a:avLst/>
          </a:prstGeom>
          <a:gradFill flip="none" rotWithShape="1">
            <a:gsLst>
              <a:gs pos="0">
                <a:schemeClr val="accent1">
                  <a:lumMod val="60000"/>
                  <a:lumOff val="40000"/>
                </a:schemeClr>
              </a:gs>
              <a:gs pos="100000">
                <a:schemeClr val="accent1">
                  <a:lumMod val="20000"/>
                  <a:lumOff val="80000"/>
                </a:schemeClr>
              </a:gs>
            </a:gsLst>
            <a:lin ang="5400000" scaled="1"/>
            <a:tileRect/>
          </a:gradFill>
          <a:ln w="63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ectángulo 26"/>
          <p:cNvSpPr/>
          <p:nvPr/>
        </p:nvSpPr>
        <p:spPr>
          <a:xfrm>
            <a:off x="4845449" y="3300785"/>
            <a:ext cx="466332" cy="686699"/>
          </a:xfrm>
          <a:prstGeom prst="rect">
            <a:avLst/>
          </a:prstGeom>
          <a:solidFill>
            <a:schemeClr val="bg1"/>
          </a:solidFill>
          <a:ln w="635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Rectángulo 27"/>
          <p:cNvSpPr/>
          <p:nvPr/>
        </p:nvSpPr>
        <p:spPr>
          <a:xfrm>
            <a:off x="626905" y="4936057"/>
            <a:ext cx="6332220" cy="375552"/>
          </a:xfrm>
          <a:prstGeom prst="rect">
            <a:avLst/>
          </a:prstGeom>
        </p:spPr>
        <p:txBody>
          <a:bodyPr wrap="square">
            <a:spAutoFit/>
          </a:bodyPr>
          <a:lstStyle/>
          <a:p>
            <a:pPr marL="180340" algn="just">
              <a:lnSpc>
                <a:spcPct val="107000"/>
              </a:lnSpc>
              <a:spcAft>
                <a:spcPts val="800"/>
              </a:spcAft>
            </a:pPr>
            <a:endParaRPr lang="es-ES"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9" name="Marcador de contenido 4"/>
          <p:cNvSpPr txBox="1">
            <a:spLocks/>
          </p:cNvSpPr>
          <p:nvPr/>
        </p:nvSpPr>
        <p:spPr bwMode="auto">
          <a:xfrm>
            <a:off x="7896178" y="703741"/>
            <a:ext cx="1245780" cy="505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11021" indent="-211021" algn="l" rtl="0" eaLnBrk="1" fontAlgn="base" hangingPunct="1">
              <a:lnSpc>
                <a:spcPct val="90000"/>
              </a:lnSpc>
              <a:spcBef>
                <a:spcPts val="923"/>
              </a:spcBef>
              <a:spcAft>
                <a:spcPct val="0"/>
              </a:spcAft>
              <a:buFont typeface="Arial" charset="0"/>
              <a:buChar char="•"/>
              <a:defRPr sz="2215" b="1" kern="1200">
                <a:solidFill>
                  <a:srgbClr val="0070C0"/>
                </a:solidFill>
                <a:latin typeface="+mn-lt"/>
                <a:ea typeface="+mn-ea"/>
                <a:cs typeface="+mn-cs"/>
              </a:defRPr>
            </a:lvl1pPr>
            <a:lvl2pPr marL="633062" indent="-211021" algn="l" rtl="0" eaLnBrk="1" fontAlgn="base" hangingPunct="1">
              <a:lnSpc>
                <a:spcPct val="90000"/>
              </a:lnSpc>
              <a:spcBef>
                <a:spcPts val="462"/>
              </a:spcBef>
              <a:spcAft>
                <a:spcPct val="0"/>
              </a:spcAft>
              <a:buFont typeface="Arial" charset="0"/>
              <a:buChar char="•"/>
              <a:defRPr sz="1846" b="1" kern="1200">
                <a:solidFill>
                  <a:schemeClr val="tx1"/>
                </a:solidFill>
                <a:latin typeface="+mn-lt"/>
                <a:ea typeface="+mn-ea"/>
                <a:cs typeface="+mn-cs"/>
              </a:defRPr>
            </a:lvl2pPr>
            <a:lvl3pPr marL="1055103" indent="-211021" algn="l" rtl="0" eaLnBrk="1" fontAlgn="base" hangingPunct="1">
              <a:lnSpc>
                <a:spcPct val="90000"/>
              </a:lnSpc>
              <a:spcBef>
                <a:spcPts val="462"/>
              </a:spcBef>
              <a:spcAft>
                <a:spcPct val="0"/>
              </a:spcAft>
              <a:buFont typeface="Arial" charset="0"/>
              <a:buChar char="•"/>
              <a:defRPr sz="1662" kern="1200">
                <a:solidFill>
                  <a:schemeClr val="tx1"/>
                </a:solidFill>
                <a:latin typeface="+mn-lt"/>
                <a:ea typeface="+mn-ea"/>
                <a:cs typeface="+mn-cs"/>
              </a:defRPr>
            </a:lvl3pPr>
            <a:lvl4pPr marL="1477145" indent="-211021" algn="l" rtl="0" eaLnBrk="1" fontAlgn="base" hangingPunct="1">
              <a:lnSpc>
                <a:spcPct val="90000"/>
              </a:lnSpc>
              <a:spcBef>
                <a:spcPts val="462"/>
              </a:spcBef>
              <a:spcAft>
                <a:spcPct val="0"/>
              </a:spcAft>
              <a:buFont typeface="Arial" charset="0"/>
              <a:buChar char="•"/>
              <a:defRPr sz="1477" kern="1200">
                <a:solidFill>
                  <a:schemeClr val="tx1"/>
                </a:solidFill>
                <a:latin typeface="+mn-lt"/>
                <a:ea typeface="+mn-ea"/>
                <a:cs typeface="+mn-cs"/>
              </a:defRPr>
            </a:lvl4pPr>
            <a:lvl5pPr marL="1899186" indent="-211021" algn="l" rtl="0" eaLnBrk="1" fontAlgn="base" hangingPunct="1">
              <a:lnSpc>
                <a:spcPct val="90000"/>
              </a:lnSpc>
              <a:spcBef>
                <a:spcPts val="462"/>
              </a:spcBef>
              <a:spcAft>
                <a:spcPct val="0"/>
              </a:spcAft>
              <a:buFont typeface="Arial" charset="0"/>
              <a:buChar char="•"/>
              <a:defRPr sz="1477"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a:lstStyle>
          <a:p>
            <a:pPr marL="0" indent="0">
              <a:buNone/>
            </a:pPr>
            <a:r>
              <a:rPr lang="es-ES_tradnl" sz="1600" b="0" dirty="0" smtClean="0">
                <a:solidFill>
                  <a:schemeClr val="tx1"/>
                </a:solidFill>
              </a:rPr>
              <a:t>Usuarios autorizados</a:t>
            </a:r>
          </a:p>
        </p:txBody>
      </p:sp>
      <p:sp>
        <p:nvSpPr>
          <p:cNvPr id="30" name="Marcador de contenido 4"/>
          <p:cNvSpPr txBox="1">
            <a:spLocks/>
          </p:cNvSpPr>
          <p:nvPr/>
        </p:nvSpPr>
        <p:spPr bwMode="auto">
          <a:xfrm>
            <a:off x="7873804" y="2191830"/>
            <a:ext cx="1268154" cy="48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11021" indent="-211021" algn="l" rtl="0" eaLnBrk="1" fontAlgn="base" hangingPunct="1">
              <a:lnSpc>
                <a:spcPct val="90000"/>
              </a:lnSpc>
              <a:spcBef>
                <a:spcPts val="923"/>
              </a:spcBef>
              <a:spcAft>
                <a:spcPct val="0"/>
              </a:spcAft>
              <a:buFont typeface="Arial" charset="0"/>
              <a:buChar char="•"/>
              <a:defRPr sz="2215" b="1" kern="1200">
                <a:solidFill>
                  <a:srgbClr val="0070C0"/>
                </a:solidFill>
                <a:latin typeface="+mn-lt"/>
                <a:ea typeface="+mn-ea"/>
                <a:cs typeface="+mn-cs"/>
              </a:defRPr>
            </a:lvl1pPr>
            <a:lvl2pPr marL="633062" indent="-211021" algn="l" rtl="0" eaLnBrk="1" fontAlgn="base" hangingPunct="1">
              <a:lnSpc>
                <a:spcPct val="90000"/>
              </a:lnSpc>
              <a:spcBef>
                <a:spcPts val="462"/>
              </a:spcBef>
              <a:spcAft>
                <a:spcPct val="0"/>
              </a:spcAft>
              <a:buFont typeface="Arial" charset="0"/>
              <a:buChar char="•"/>
              <a:defRPr sz="1846" b="1" kern="1200">
                <a:solidFill>
                  <a:schemeClr val="tx1"/>
                </a:solidFill>
                <a:latin typeface="+mn-lt"/>
                <a:ea typeface="+mn-ea"/>
                <a:cs typeface="+mn-cs"/>
              </a:defRPr>
            </a:lvl2pPr>
            <a:lvl3pPr marL="1055103" indent="-211021" algn="l" rtl="0" eaLnBrk="1" fontAlgn="base" hangingPunct="1">
              <a:lnSpc>
                <a:spcPct val="90000"/>
              </a:lnSpc>
              <a:spcBef>
                <a:spcPts val="462"/>
              </a:spcBef>
              <a:spcAft>
                <a:spcPct val="0"/>
              </a:spcAft>
              <a:buFont typeface="Arial" charset="0"/>
              <a:buChar char="•"/>
              <a:defRPr sz="1662" kern="1200">
                <a:solidFill>
                  <a:schemeClr val="tx1"/>
                </a:solidFill>
                <a:latin typeface="+mn-lt"/>
                <a:ea typeface="+mn-ea"/>
                <a:cs typeface="+mn-cs"/>
              </a:defRPr>
            </a:lvl3pPr>
            <a:lvl4pPr marL="1477145" indent="-211021" algn="l" rtl="0" eaLnBrk="1" fontAlgn="base" hangingPunct="1">
              <a:lnSpc>
                <a:spcPct val="90000"/>
              </a:lnSpc>
              <a:spcBef>
                <a:spcPts val="462"/>
              </a:spcBef>
              <a:spcAft>
                <a:spcPct val="0"/>
              </a:spcAft>
              <a:buFont typeface="Arial" charset="0"/>
              <a:buChar char="•"/>
              <a:defRPr sz="1477" kern="1200">
                <a:solidFill>
                  <a:schemeClr val="tx1"/>
                </a:solidFill>
                <a:latin typeface="+mn-lt"/>
                <a:ea typeface="+mn-ea"/>
                <a:cs typeface="+mn-cs"/>
              </a:defRPr>
            </a:lvl4pPr>
            <a:lvl5pPr marL="1899186" indent="-211021" algn="l" rtl="0" eaLnBrk="1" fontAlgn="base" hangingPunct="1">
              <a:lnSpc>
                <a:spcPct val="90000"/>
              </a:lnSpc>
              <a:spcBef>
                <a:spcPts val="462"/>
              </a:spcBef>
              <a:spcAft>
                <a:spcPct val="0"/>
              </a:spcAft>
              <a:buFont typeface="Arial" charset="0"/>
              <a:buChar char="•"/>
              <a:defRPr sz="1477"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a:lstStyle>
          <a:p>
            <a:pPr marL="0" indent="0">
              <a:buNone/>
            </a:pPr>
            <a:r>
              <a:rPr lang="es-ES_tradnl" sz="1600" b="0" dirty="0" smtClean="0">
                <a:solidFill>
                  <a:schemeClr val="tx1"/>
                </a:solidFill>
              </a:rPr>
              <a:t>Aplicaciones autorizadas</a:t>
            </a:r>
          </a:p>
        </p:txBody>
      </p:sp>
      <p:sp>
        <p:nvSpPr>
          <p:cNvPr id="31" name="Flecha abajo 30"/>
          <p:cNvSpPr/>
          <p:nvPr/>
        </p:nvSpPr>
        <p:spPr>
          <a:xfrm rot="16200000">
            <a:off x="4319674" y="3610795"/>
            <a:ext cx="283431" cy="315190"/>
          </a:xfrm>
          <a:prstGeom prst="downArrow">
            <a:avLst/>
          </a:prstGeom>
          <a:gradFill>
            <a:gsLst>
              <a:gs pos="0">
                <a:schemeClr val="accent1">
                  <a:lumMod val="5000"/>
                  <a:lumOff val="95000"/>
                </a:schemeClr>
              </a:gs>
              <a:gs pos="100000">
                <a:schemeClr val="tx1">
                  <a:lumMod val="65000"/>
                  <a:lumOff val="35000"/>
                </a:schemeClr>
              </a:gs>
            </a:gsLst>
            <a:lin ang="5400000" scaled="1"/>
          </a:gradFill>
          <a:ln w="63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Esquina doblada 33"/>
          <p:cNvSpPr/>
          <p:nvPr/>
        </p:nvSpPr>
        <p:spPr>
          <a:xfrm>
            <a:off x="5860909" y="3286763"/>
            <a:ext cx="489262" cy="679822"/>
          </a:xfrm>
          <a:prstGeom prst="foldedCorner">
            <a:avLst/>
          </a:prstGeom>
          <a:solidFill>
            <a:schemeClr val="bg1"/>
          </a:solid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Esquina doblada 36"/>
          <p:cNvSpPr/>
          <p:nvPr/>
        </p:nvSpPr>
        <p:spPr>
          <a:xfrm>
            <a:off x="5968941" y="3474514"/>
            <a:ext cx="489262" cy="679822"/>
          </a:xfrm>
          <a:prstGeom prst="foldedCorner">
            <a:avLst/>
          </a:prstGeom>
          <a:solidFill>
            <a:schemeClr val="bg1"/>
          </a:solid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Esquina doblada 37"/>
          <p:cNvSpPr/>
          <p:nvPr/>
        </p:nvSpPr>
        <p:spPr>
          <a:xfrm>
            <a:off x="6097105" y="3621554"/>
            <a:ext cx="489262" cy="679822"/>
          </a:xfrm>
          <a:prstGeom prst="foldedCorner">
            <a:avLst/>
          </a:prstGeom>
          <a:solidFill>
            <a:schemeClr val="bg1"/>
          </a:solid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9" name="Rectángulo 38"/>
          <p:cNvSpPr/>
          <p:nvPr/>
        </p:nvSpPr>
        <p:spPr>
          <a:xfrm>
            <a:off x="4964063" y="3440808"/>
            <a:ext cx="466332" cy="686699"/>
          </a:xfrm>
          <a:prstGeom prst="rect">
            <a:avLst/>
          </a:prstGeom>
          <a:solidFill>
            <a:schemeClr val="bg1"/>
          </a:solidFill>
          <a:ln w="635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0" name="Rectángulo 39"/>
          <p:cNvSpPr/>
          <p:nvPr/>
        </p:nvSpPr>
        <p:spPr>
          <a:xfrm>
            <a:off x="5115677" y="3588013"/>
            <a:ext cx="466332" cy="686699"/>
          </a:xfrm>
          <a:prstGeom prst="rect">
            <a:avLst/>
          </a:prstGeom>
          <a:solidFill>
            <a:schemeClr val="bg1"/>
          </a:solidFill>
          <a:ln w="635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8" name="Imagen 77"/>
          <p:cNvPicPr/>
          <p:nvPr/>
        </p:nvPicPr>
        <p:blipFill>
          <a:blip r:embed="rId5"/>
          <a:stretch>
            <a:fillRect/>
          </a:stretch>
        </p:blipFill>
        <p:spPr>
          <a:xfrm>
            <a:off x="5177509" y="4548163"/>
            <a:ext cx="1323340" cy="1007110"/>
          </a:xfrm>
          <a:prstGeom prst="rect">
            <a:avLst/>
          </a:prstGeom>
        </p:spPr>
      </p:pic>
      <p:sp>
        <p:nvSpPr>
          <p:cNvPr id="79" name="Flecha abajo 78"/>
          <p:cNvSpPr/>
          <p:nvPr/>
        </p:nvSpPr>
        <p:spPr>
          <a:xfrm rot="16200000">
            <a:off x="4750272" y="4894122"/>
            <a:ext cx="283431" cy="315190"/>
          </a:xfrm>
          <a:prstGeom prst="downArrow">
            <a:avLst/>
          </a:prstGeom>
          <a:gradFill>
            <a:gsLst>
              <a:gs pos="0">
                <a:schemeClr val="accent1">
                  <a:lumMod val="5000"/>
                  <a:lumOff val="95000"/>
                </a:schemeClr>
              </a:gs>
              <a:gs pos="100000">
                <a:schemeClr val="tx1">
                  <a:lumMod val="65000"/>
                  <a:lumOff val="35000"/>
                </a:schemeClr>
              </a:gs>
            </a:gsLst>
            <a:lin ang="5400000" scaled="1"/>
          </a:gradFill>
          <a:ln w="63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9896655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019162" y="728010"/>
            <a:ext cx="6378497" cy="573727"/>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_tradnl" sz="2800" dirty="0" smtClean="0">
                <a:ln w="0"/>
                <a:solidFill>
                  <a:schemeClr val="accent1">
                    <a:lumMod val="75000"/>
                  </a:schemeClr>
                </a:solidFill>
                <a:effectLst>
                  <a:outerShdw blurRad="38100" dist="19050" dir="2700000" algn="tl" rotWithShape="0">
                    <a:schemeClr val="dk1">
                      <a:alpha val="40000"/>
                    </a:schemeClr>
                  </a:outerShdw>
                </a:effectLst>
              </a:rPr>
              <a:t>SANDRA - I</a:t>
            </a:r>
            <a:endParaRPr lang="es-ES" sz="2800" dirty="0">
              <a:solidFill>
                <a:schemeClr val="accent1">
                  <a:lumMod val="75000"/>
                </a:schemeClr>
              </a:solidFill>
            </a:endParaRPr>
          </a:p>
        </p:txBody>
      </p:sp>
      <p:sp>
        <p:nvSpPr>
          <p:cNvPr id="11" name="Título 10"/>
          <p:cNvSpPr>
            <a:spLocks noGrp="1"/>
          </p:cNvSpPr>
          <p:nvPr>
            <p:ph type="title"/>
          </p:nvPr>
        </p:nvSpPr>
        <p:spPr/>
        <p:txBody>
          <a:bodyPr/>
          <a:lstStyle/>
          <a:p>
            <a:r>
              <a:rPr lang="es-ES_tradnl" dirty="0"/>
              <a:t>Plan Estratégico de Administración Electrónica de la CARM (PAECARM)</a:t>
            </a:r>
            <a:endParaRPr lang="es-ES" dirty="0"/>
          </a:p>
        </p:txBody>
      </p:sp>
      <p:sp>
        <p:nvSpPr>
          <p:cNvPr id="9" name="Rectángulo 8"/>
          <p:cNvSpPr/>
          <p:nvPr/>
        </p:nvSpPr>
        <p:spPr>
          <a:xfrm>
            <a:off x="122663" y="1014874"/>
            <a:ext cx="8720254" cy="2523768"/>
          </a:xfrm>
          <a:prstGeom prst="rect">
            <a:avLst/>
          </a:prstGeom>
        </p:spPr>
        <p:txBody>
          <a:bodyPr wrap="square">
            <a:spAutoFit/>
          </a:bodyPr>
          <a:lstStyle/>
          <a:p>
            <a:pPr lvl="1"/>
            <a:endParaRPr lang="es-ES_tradnl" b="1" dirty="0" smtClean="0">
              <a:solidFill>
                <a:schemeClr val="accent5">
                  <a:lumMod val="75000"/>
                </a:schemeClr>
              </a:solidFill>
            </a:endParaRPr>
          </a:p>
          <a:p>
            <a:pPr lvl="1"/>
            <a:endParaRPr lang="es-ES_tradnl" b="1" dirty="0" smtClean="0">
              <a:solidFill>
                <a:schemeClr val="accent5">
                  <a:lumMod val="75000"/>
                </a:schemeClr>
              </a:solidFill>
            </a:endParaRPr>
          </a:p>
          <a:p>
            <a:pPr marL="742950" lvl="1" indent="-285750">
              <a:spcAft>
                <a:spcPts val="600"/>
              </a:spcAft>
              <a:buFont typeface="Arial" panose="020B0604020202020204" pitchFamily="34" charset="0"/>
              <a:buChar char="•"/>
            </a:pPr>
            <a:endParaRPr lang="es-ES_tradnl" sz="2000" b="1" dirty="0" smtClean="0"/>
          </a:p>
          <a:p>
            <a:pPr lvl="1">
              <a:spcAft>
                <a:spcPts val="600"/>
              </a:spcAft>
            </a:pPr>
            <a:endParaRPr lang="es-ES_tradnl" sz="2000" b="1" dirty="0"/>
          </a:p>
          <a:p>
            <a:pPr marL="285750" indent="-285750">
              <a:buFont typeface="Arial" panose="020B0604020202020204" pitchFamily="34" charset="0"/>
              <a:buChar char="•"/>
            </a:pPr>
            <a:endParaRPr lang="es-ES_tradnl" b="1" dirty="0" smtClean="0"/>
          </a:p>
          <a:p>
            <a:pPr marL="285750" indent="-285750">
              <a:buFont typeface="Arial" panose="020B0604020202020204" pitchFamily="34" charset="0"/>
              <a:buChar char="•"/>
            </a:pPr>
            <a:endParaRPr lang="es-ES_tradnl" b="1" dirty="0"/>
          </a:p>
          <a:p>
            <a:pPr marL="285750" indent="-285750">
              <a:buFont typeface="Arial" panose="020B0604020202020204" pitchFamily="34" charset="0"/>
              <a:buChar char="•"/>
            </a:pPr>
            <a:endParaRPr lang="es-ES_tradnl" b="1" dirty="0">
              <a:solidFill>
                <a:srgbClr val="000000"/>
              </a:solidFill>
              <a:latin typeface="verdana" panose="020B0604030504040204" pitchFamily="34" charset="0"/>
            </a:endParaRPr>
          </a:p>
          <a:p>
            <a:pPr marL="285750" indent="-285750">
              <a:buFont typeface="Arial" panose="020B0604020202020204" pitchFamily="34" charset="0"/>
              <a:buChar char="•"/>
            </a:pPr>
            <a:endParaRPr lang="es-ES" b="1" dirty="0"/>
          </a:p>
        </p:txBody>
      </p:sp>
      <p:sp>
        <p:nvSpPr>
          <p:cNvPr id="7" name="Rectángulo 6"/>
          <p:cNvSpPr/>
          <p:nvPr/>
        </p:nvSpPr>
        <p:spPr>
          <a:xfrm>
            <a:off x="144966" y="1292064"/>
            <a:ext cx="8720254" cy="5401479"/>
          </a:xfrm>
          <a:prstGeom prst="rect">
            <a:avLst/>
          </a:prstGeom>
        </p:spPr>
        <p:txBody>
          <a:bodyPr wrap="square">
            <a:spAutoFit/>
          </a:bodyPr>
          <a:lstStyle/>
          <a:p>
            <a:pPr lvl="1"/>
            <a:endParaRPr lang="es-ES_tradnl" b="1" dirty="0" smtClean="0">
              <a:solidFill>
                <a:schemeClr val="accent5">
                  <a:lumMod val="75000"/>
                </a:schemeClr>
              </a:solidFill>
            </a:endParaRPr>
          </a:p>
          <a:p>
            <a:pPr marL="742950" lvl="1" indent="-285750" algn="just">
              <a:spcAft>
                <a:spcPts val="600"/>
              </a:spcAft>
              <a:buFont typeface="Arial" panose="020B0604020202020204" pitchFamily="34" charset="0"/>
              <a:buChar char="•"/>
            </a:pPr>
            <a:r>
              <a:rPr lang="es-ES" sz="2000" b="1" dirty="0" smtClean="0"/>
              <a:t>Sistema </a:t>
            </a:r>
            <a:r>
              <a:rPr lang="es-ES" sz="2000" b="1" dirty="0"/>
              <a:t>electrónico de administración de expedientes electrónicos donde residirán los expedientes electrónicos </a:t>
            </a:r>
            <a:r>
              <a:rPr lang="es-ES" sz="2000" b="1" dirty="0" smtClean="0">
                <a:solidFill>
                  <a:schemeClr val="accent5">
                    <a:lumMod val="75000"/>
                  </a:schemeClr>
                </a:solidFill>
              </a:rPr>
              <a:t>EN TRÁMITE</a:t>
            </a:r>
            <a:r>
              <a:rPr lang="es-ES" sz="2000" b="1" dirty="0" smtClean="0"/>
              <a:t>.</a:t>
            </a:r>
          </a:p>
          <a:p>
            <a:pPr marL="742950" lvl="1" indent="-285750" algn="just">
              <a:spcAft>
                <a:spcPts val="600"/>
              </a:spcAft>
              <a:buFont typeface="Arial" panose="020B0604020202020204" pitchFamily="34" charset="0"/>
              <a:buChar char="•"/>
            </a:pPr>
            <a:endParaRPr lang="es-ES_tradnl" sz="2000" b="1" dirty="0" smtClean="0"/>
          </a:p>
          <a:p>
            <a:pPr marL="742950" lvl="1" indent="-285750" algn="just">
              <a:spcAft>
                <a:spcPts val="600"/>
              </a:spcAft>
              <a:buFont typeface="Arial" panose="020B0604020202020204" pitchFamily="34" charset="0"/>
              <a:buChar char="•"/>
            </a:pPr>
            <a:r>
              <a:rPr lang="es-ES" sz="2000" b="1" dirty="0" smtClean="0"/>
              <a:t>Proporciona </a:t>
            </a:r>
            <a:r>
              <a:rPr lang="es-ES" sz="2000" b="1" dirty="0"/>
              <a:t>soporte a la </a:t>
            </a:r>
            <a:r>
              <a:rPr lang="es-ES" sz="2000" b="1" dirty="0" smtClean="0">
                <a:solidFill>
                  <a:schemeClr val="accent5">
                    <a:lumMod val="75000"/>
                  </a:schemeClr>
                </a:solidFill>
              </a:rPr>
              <a:t>NORMALIZACIÓN</a:t>
            </a:r>
            <a:r>
              <a:rPr lang="es-ES" sz="2000" b="1" dirty="0" smtClean="0"/>
              <a:t> </a:t>
            </a:r>
            <a:r>
              <a:rPr lang="es-ES" sz="2000" b="1" dirty="0"/>
              <a:t>necesaria, descargando a los responsables de los procedimientos de la tarea de interpretación de la </a:t>
            </a:r>
            <a:r>
              <a:rPr lang="es-ES" sz="2000" b="1" dirty="0" smtClean="0"/>
              <a:t>información</a:t>
            </a:r>
          </a:p>
          <a:p>
            <a:pPr marL="742950" lvl="1" indent="-285750" algn="just">
              <a:spcAft>
                <a:spcPts val="600"/>
              </a:spcAft>
              <a:buFont typeface="Arial" panose="020B0604020202020204" pitchFamily="34" charset="0"/>
              <a:buChar char="•"/>
            </a:pPr>
            <a:endParaRPr lang="es-ES" sz="2000" b="1" dirty="0" smtClean="0"/>
          </a:p>
          <a:p>
            <a:pPr marL="742950" lvl="1" indent="-285750" algn="just">
              <a:spcAft>
                <a:spcPts val="600"/>
              </a:spcAft>
              <a:buFont typeface="Arial" panose="020B0604020202020204" pitchFamily="34" charset="0"/>
              <a:buChar char="•"/>
            </a:pPr>
            <a:r>
              <a:rPr lang="es-ES_tradnl" sz="2000" b="1" dirty="0" smtClean="0"/>
              <a:t>Garantiza </a:t>
            </a:r>
            <a:r>
              <a:rPr lang="es-ES_tradnl" sz="2000" b="1" dirty="0"/>
              <a:t>el cumplimiento de la ley </a:t>
            </a:r>
            <a:endParaRPr lang="es-ES_tradnl" sz="2000" b="1" dirty="0" smtClean="0"/>
          </a:p>
          <a:p>
            <a:pPr marL="742950" lvl="1" indent="-285750" algn="just">
              <a:spcAft>
                <a:spcPts val="600"/>
              </a:spcAft>
              <a:buFont typeface="Arial" panose="020B0604020202020204" pitchFamily="34" charset="0"/>
              <a:buChar char="•"/>
            </a:pPr>
            <a:endParaRPr lang="es-ES_tradnl" sz="2000" b="1" dirty="0"/>
          </a:p>
          <a:p>
            <a:pPr marL="742950" lvl="1" indent="-285750" algn="just">
              <a:spcAft>
                <a:spcPts val="600"/>
              </a:spcAft>
              <a:buFont typeface="Arial" panose="020B0604020202020204" pitchFamily="34" charset="0"/>
              <a:buChar char="•"/>
            </a:pPr>
            <a:r>
              <a:rPr lang="es-ES" sz="2000" b="1" dirty="0" smtClean="0"/>
              <a:t>Asegura la </a:t>
            </a:r>
            <a:r>
              <a:rPr lang="es-ES" sz="2000" b="1" dirty="0"/>
              <a:t>custodia longeva de los expedientes y los documentos electrónicos que los conforman</a:t>
            </a:r>
            <a:endParaRPr lang="es-ES_tradnl" sz="2000" b="1" dirty="0"/>
          </a:p>
          <a:p>
            <a:pPr marL="285750" indent="-285750">
              <a:buFont typeface="Arial" panose="020B0604020202020204" pitchFamily="34" charset="0"/>
              <a:buChar char="•"/>
            </a:pPr>
            <a:endParaRPr lang="es-ES_tradnl" b="1" dirty="0" smtClean="0"/>
          </a:p>
          <a:p>
            <a:pPr marL="285750" indent="-285750">
              <a:buFont typeface="Arial" panose="020B0604020202020204" pitchFamily="34" charset="0"/>
              <a:buChar char="•"/>
            </a:pPr>
            <a:endParaRPr lang="es-ES_tradnl" b="1" dirty="0"/>
          </a:p>
          <a:p>
            <a:pPr marL="285750" indent="-285750">
              <a:buFont typeface="Arial" panose="020B0604020202020204" pitchFamily="34" charset="0"/>
              <a:buChar char="•"/>
            </a:pPr>
            <a:endParaRPr lang="es-ES_tradnl" b="1" dirty="0">
              <a:solidFill>
                <a:srgbClr val="000000"/>
              </a:solidFill>
              <a:latin typeface="verdana" panose="020B0604030504040204" pitchFamily="34" charset="0"/>
            </a:endParaRPr>
          </a:p>
          <a:p>
            <a:pPr marL="285750" indent="-285750">
              <a:buFont typeface="Arial" panose="020B0604020202020204" pitchFamily="34" charset="0"/>
              <a:buChar char="•"/>
            </a:pPr>
            <a:endParaRPr lang="es-ES" b="1" dirty="0"/>
          </a:p>
        </p:txBody>
      </p:sp>
    </p:spTree>
    <p:extLst>
      <p:ext uri="{BB962C8B-B14F-4D97-AF65-F5344CB8AC3E}">
        <p14:creationId xmlns:p14="http://schemas.microsoft.com/office/powerpoint/2010/main" val="39150807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019162" y="728010"/>
            <a:ext cx="6378497" cy="573727"/>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_tradnl" sz="2800" dirty="0" smtClean="0">
                <a:ln w="0"/>
                <a:solidFill>
                  <a:schemeClr val="accent1">
                    <a:lumMod val="75000"/>
                  </a:schemeClr>
                </a:solidFill>
                <a:effectLst>
                  <a:outerShdw blurRad="38100" dist="19050" dir="2700000" algn="tl" rotWithShape="0">
                    <a:schemeClr val="dk1">
                      <a:alpha val="40000"/>
                    </a:schemeClr>
                  </a:outerShdw>
                </a:effectLst>
              </a:rPr>
              <a:t>SANDRA - II</a:t>
            </a:r>
            <a:endParaRPr lang="es-ES" sz="2800" dirty="0">
              <a:solidFill>
                <a:schemeClr val="accent1">
                  <a:lumMod val="75000"/>
                </a:schemeClr>
              </a:solidFill>
            </a:endParaRPr>
          </a:p>
        </p:txBody>
      </p:sp>
      <p:sp>
        <p:nvSpPr>
          <p:cNvPr id="11" name="Título 10"/>
          <p:cNvSpPr>
            <a:spLocks noGrp="1"/>
          </p:cNvSpPr>
          <p:nvPr>
            <p:ph type="title"/>
          </p:nvPr>
        </p:nvSpPr>
        <p:spPr/>
        <p:txBody>
          <a:bodyPr/>
          <a:lstStyle/>
          <a:p>
            <a:r>
              <a:rPr lang="es-ES_tradnl" dirty="0"/>
              <a:t>Plan Estratégico de Administración Electrónica de la CARM (PAECARM)</a:t>
            </a:r>
            <a:endParaRPr lang="es-ES" dirty="0"/>
          </a:p>
        </p:txBody>
      </p:sp>
      <p:sp>
        <p:nvSpPr>
          <p:cNvPr id="9" name="Rectángulo 8"/>
          <p:cNvSpPr/>
          <p:nvPr/>
        </p:nvSpPr>
        <p:spPr>
          <a:xfrm>
            <a:off x="122663" y="1014874"/>
            <a:ext cx="8720254" cy="2523768"/>
          </a:xfrm>
          <a:prstGeom prst="rect">
            <a:avLst/>
          </a:prstGeom>
        </p:spPr>
        <p:txBody>
          <a:bodyPr wrap="square">
            <a:spAutoFit/>
          </a:bodyPr>
          <a:lstStyle/>
          <a:p>
            <a:pPr lvl="1"/>
            <a:endParaRPr lang="es-ES_tradnl" b="1" dirty="0" smtClean="0">
              <a:solidFill>
                <a:schemeClr val="accent5">
                  <a:lumMod val="75000"/>
                </a:schemeClr>
              </a:solidFill>
            </a:endParaRPr>
          </a:p>
          <a:p>
            <a:pPr lvl="1"/>
            <a:endParaRPr lang="es-ES_tradnl" b="1" dirty="0" smtClean="0">
              <a:solidFill>
                <a:schemeClr val="accent5">
                  <a:lumMod val="75000"/>
                </a:schemeClr>
              </a:solidFill>
            </a:endParaRPr>
          </a:p>
          <a:p>
            <a:pPr marL="742950" lvl="1" indent="-285750">
              <a:spcAft>
                <a:spcPts val="600"/>
              </a:spcAft>
              <a:buFont typeface="Arial" panose="020B0604020202020204" pitchFamily="34" charset="0"/>
              <a:buChar char="•"/>
            </a:pPr>
            <a:endParaRPr lang="es-ES_tradnl" sz="2000" b="1" dirty="0" smtClean="0"/>
          </a:p>
          <a:p>
            <a:pPr lvl="1">
              <a:spcAft>
                <a:spcPts val="600"/>
              </a:spcAft>
            </a:pPr>
            <a:endParaRPr lang="es-ES_tradnl" sz="2000" b="1" dirty="0"/>
          </a:p>
          <a:p>
            <a:pPr marL="285750" indent="-285750">
              <a:buFont typeface="Arial" panose="020B0604020202020204" pitchFamily="34" charset="0"/>
              <a:buChar char="•"/>
            </a:pPr>
            <a:endParaRPr lang="es-ES_tradnl" b="1" dirty="0" smtClean="0"/>
          </a:p>
          <a:p>
            <a:pPr marL="285750" indent="-285750">
              <a:buFont typeface="Arial" panose="020B0604020202020204" pitchFamily="34" charset="0"/>
              <a:buChar char="•"/>
            </a:pPr>
            <a:endParaRPr lang="es-ES_tradnl" b="1" dirty="0"/>
          </a:p>
          <a:p>
            <a:pPr marL="285750" indent="-285750">
              <a:buFont typeface="Arial" panose="020B0604020202020204" pitchFamily="34" charset="0"/>
              <a:buChar char="•"/>
            </a:pPr>
            <a:endParaRPr lang="es-ES_tradnl" b="1" dirty="0">
              <a:solidFill>
                <a:srgbClr val="000000"/>
              </a:solidFill>
              <a:latin typeface="verdana" panose="020B0604030504040204" pitchFamily="34" charset="0"/>
            </a:endParaRPr>
          </a:p>
          <a:p>
            <a:pPr marL="285750" indent="-285750">
              <a:buFont typeface="Arial" panose="020B0604020202020204" pitchFamily="34" charset="0"/>
              <a:buChar char="•"/>
            </a:pPr>
            <a:endParaRPr lang="es-ES" b="1" dirty="0"/>
          </a:p>
        </p:txBody>
      </p:sp>
      <p:pic>
        <p:nvPicPr>
          <p:cNvPr id="6146" name="Imagen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709" y="1301738"/>
            <a:ext cx="6227595" cy="4636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47243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019162" y="728010"/>
            <a:ext cx="6378497" cy="573727"/>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_tradnl" sz="2800" dirty="0" smtClean="0">
                <a:ln w="0"/>
                <a:solidFill>
                  <a:schemeClr val="accent1">
                    <a:lumMod val="75000"/>
                  </a:schemeClr>
                </a:solidFill>
                <a:effectLst>
                  <a:outerShdw blurRad="38100" dist="19050" dir="2700000" algn="tl" rotWithShape="0">
                    <a:schemeClr val="dk1">
                      <a:alpha val="40000"/>
                    </a:schemeClr>
                  </a:outerShdw>
                </a:effectLst>
              </a:rPr>
              <a:t>DELFOS</a:t>
            </a:r>
            <a:endParaRPr lang="es-ES" sz="2800" dirty="0">
              <a:solidFill>
                <a:schemeClr val="accent1">
                  <a:lumMod val="75000"/>
                </a:schemeClr>
              </a:solidFill>
            </a:endParaRPr>
          </a:p>
        </p:txBody>
      </p:sp>
      <p:sp>
        <p:nvSpPr>
          <p:cNvPr id="11" name="Título 10"/>
          <p:cNvSpPr>
            <a:spLocks noGrp="1"/>
          </p:cNvSpPr>
          <p:nvPr>
            <p:ph type="title"/>
          </p:nvPr>
        </p:nvSpPr>
        <p:spPr/>
        <p:txBody>
          <a:bodyPr/>
          <a:lstStyle/>
          <a:p>
            <a:r>
              <a:rPr lang="es-ES_tradnl" dirty="0"/>
              <a:t>Plan Estratégico de Administración Electrónica de la CARM (PAECARM)</a:t>
            </a:r>
            <a:endParaRPr lang="es-ES" dirty="0"/>
          </a:p>
        </p:txBody>
      </p:sp>
      <p:sp>
        <p:nvSpPr>
          <p:cNvPr id="9" name="Rectángulo 8"/>
          <p:cNvSpPr/>
          <p:nvPr/>
        </p:nvSpPr>
        <p:spPr>
          <a:xfrm>
            <a:off x="122662" y="1014874"/>
            <a:ext cx="8854069" cy="4862870"/>
          </a:xfrm>
          <a:prstGeom prst="rect">
            <a:avLst/>
          </a:prstGeom>
        </p:spPr>
        <p:txBody>
          <a:bodyPr wrap="square">
            <a:spAutoFit/>
          </a:bodyPr>
          <a:lstStyle/>
          <a:p>
            <a:pPr lvl="1"/>
            <a:endParaRPr lang="es-ES_tradnl" b="1" dirty="0" smtClean="0">
              <a:solidFill>
                <a:schemeClr val="accent5">
                  <a:lumMod val="75000"/>
                </a:schemeClr>
              </a:solidFill>
            </a:endParaRPr>
          </a:p>
          <a:p>
            <a:pPr lvl="1"/>
            <a:endParaRPr lang="es-ES_tradnl" b="1" dirty="0" smtClean="0">
              <a:solidFill>
                <a:schemeClr val="accent5">
                  <a:lumMod val="75000"/>
                </a:schemeClr>
              </a:solidFill>
            </a:endParaRPr>
          </a:p>
          <a:p>
            <a:pPr lvl="1"/>
            <a:endParaRPr lang="es-ES_tradnl" b="1" dirty="0" smtClean="0">
              <a:solidFill>
                <a:schemeClr val="accent5">
                  <a:lumMod val="75000"/>
                </a:schemeClr>
              </a:solidFill>
            </a:endParaRPr>
          </a:p>
          <a:p>
            <a:pPr marL="742950" lvl="1" indent="-285750">
              <a:spcAft>
                <a:spcPts val="600"/>
              </a:spcAft>
              <a:buFont typeface="Arial" panose="020B0604020202020204" pitchFamily="34" charset="0"/>
              <a:buChar char="•"/>
            </a:pPr>
            <a:r>
              <a:rPr lang="es-ES" sz="2000" b="1" dirty="0" smtClean="0"/>
              <a:t>Permite realizar operaciones directamente </a:t>
            </a:r>
            <a:r>
              <a:rPr lang="es-ES" sz="2000" b="1" dirty="0"/>
              <a:t>sobre el expediente electrónico</a:t>
            </a:r>
            <a:r>
              <a:rPr lang="es-ES" sz="2000" b="1" dirty="0" smtClean="0"/>
              <a:t>.</a:t>
            </a:r>
          </a:p>
          <a:p>
            <a:pPr marL="742950" lvl="1" indent="-285750">
              <a:spcAft>
                <a:spcPts val="600"/>
              </a:spcAft>
              <a:buFont typeface="Arial" panose="020B0604020202020204" pitchFamily="34" charset="0"/>
              <a:buChar char="•"/>
            </a:pPr>
            <a:endParaRPr lang="es-ES" sz="2000" b="1" dirty="0"/>
          </a:p>
          <a:p>
            <a:pPr marL="742950" lvl="1" indent="-285750">
              <a:spcAft>
                <a:spcPts val="600"/>
              </a:spcAft>
              <a:buFont typeface="Arial" panose="020B0604020202020204" pitchFamily="34" charset="0"/>
              <a:buChar char="•"/>
            </a:pPr>
            <a:r>
              <a:rPr lang="es-ES_tradnl" sz="2000" b="1" dirty="0" smtClean="0"/>
              <a:t>Pensada </a:t>
            </a:r>
            <a:r>
              <a:rPr lang="es-ES_tradnl" sz="2000" b="1" dirty="0"/>
              <a:t>para </a:t>
            </a:r>
            <a:r>
              <a:rPr lang="es-ES_tradnl" sz="2000" b="1" dirty="0" smtClean="0"/>
              <a:t>uso de los </a:t>
            </a:r>
            <a:r>
              <a:rPr lang="es-ES_tradnl" sz="2000" b="1" dirty="0"/>
              <a:t>gestores que no disponen de aplicación sectorial, o cuando, teniendo aplicación, haya documentos </a:t>
            </a:r>
            <a:r>
              <a:rPr lang="es-ES_tradnl" sz="2000" b="1" dirty="0" smtClean="0"/>
              <a:t>no integrados</a:t>
            </a:r>
          </a:p>
          <a:p>
            <a:pPr marL="742950" lvl="1" indent="-285750">
              <a:spcAft>
                <a:spcPts val="600"/>
              </a:spcAft>
              <a:buFont typeface="Arial" panose="020B0604020202020204" pitchFamily="34" charset="0"/>
              <a:buChar char="•"/>
            </a:pPr>
            <a:endParaRPr lang="es-ES_tradnl" sz="2000" b="1" dirty="0"/>
          </a:p>
          <a:p>
            <a:pPr marL="742950" lvl="1" indent="-285750">
              <a:spcAft>
                <a:spcPts val="600"/>
              </a:spcAft>
              <a:buFont typeface="Arial" panose="020B0604020202020204" pitchFamily="34" charset="0"/>
              <a:buChar char="•"/>
            </a:pPr>
            <a:r>
              <a:rPr lang="es-ES_tradnl" sz="2000" b="1" dirty="0" smtClean="0"/>
              <a:t>Acceso a expedientes por procedimiento - departamento</a:t>
            </a:r>
          </a:p>
          <a:p>
            <a:pPr marL="742950" lvl="1" indent="-285750">
              <a:spcAft>
                <a:spcPts val="600"/>
              </a:spcAft>
              <a:buFont typeface="Arial" panose="020B0604020202020204" pitchFamily="34" charset="0"/>
              <a:buChar char="•"/>
            </a:pPr>
            <a:endParaRPr lang="es-ES_tradnl" sz="2000" b="1" dirty="0"/>
          </a:p>
          <a:p>
            <a:pPr marL="742950" lvl="1" indent="-285750">
              <a:spcAft>
                <a:spcPts val="600"/>
              </a:spcAft>
              <a:buFont typeface="Arial" panose="020B0604020202020204" pitchFamily="34" charset="0"/>
              <a:buChar char="•"/>
            </a:pPr>
            <a:r>
              <a:rPr lang="es-ES" sz="2000" b="1" dirty="0"/>
              <a:t>Las autorizaciones de la aplicación DELFOS se establecen en DEXEL</a:t>
            </a:r>
            <a:endParaRPr lang="es-ES_tradnl" sz="2000" b="1" dirty="0"/>
          </a:p>
          <a:p>
            <a:pPr marL="742950" lvl="1" indent="-285750">
              <a:spcAft>
                <a:spcPts val="600"/>
              </a:spcAft>
              <a:buFont typeface="Arial" panose="020B0604020202020204" pitchFamily="34" charset="0"/>
              <a:buChar char="•"/>
            </a:pPr>
            <a:endParaRPr lang="es-ES_tradnl" sz="2000" b="1" dirty="0" smtClean="0"/>
          </a:p>
          <a:p>
            <a:pPr marL="285750" indent="-285750">
              <a:buFont typeface="Arial" panose="020B0604020202020204" pitchFamily="34" charset="0"/>
              <a:buChar char="•"/>
            </a:pPr>
            <a:endParaRPr lang="es-ES_tradnl" b="1" dirty="0">
              <a:solidFill>
                <a:srgbClr val="000000"/>
              </a:solidFill>
              <a:latin typeface="verdana" panose="020B0604030504040204" pitchFamily="34" charset="0"/>
            </a:endParaRPr>
          </a:p>
          <a:p>
            <a:pPr marL="285750" indent="-285750">
              <a:buFont typeface="Arial" panose="020B0604020202020204" pitchFamily="34" charset="0"/>
              <a:buChar char="•"/>
            </a:pPr>
            <a:endParaRPr lang="es-ES" b="1" dirty="0"/>
          </a:p>
        </p:txBody>
      </p:sp>
    </p:spTree>
    <p:extLst>
      <p:ext uri="{BB962C8B-B14F-4D97-AF65-F5344CB8AC3E}">
        <p14:creationId xmlns:p14="http://schemas.microsoft.com/office/powerpoint/2010/main" val="35766545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019162" y="728010"/>
            <a:ext cx="6378497" cy="573727"/>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_tradnl" sz="2800" dirty="0" smtClean="0">
                <a:ln w="0"/>
                <a:solidFill>
                  <a:schemeClr val="accent1">
                    <a:lumMod val="75000"/>
                  </a:schemeClr>
                </a:solidFill>
                <a:effectLst>
                  <a:outerShdw blurRad="38100" dist="19050" dir="2700000" algn="tl" rotWithShape="0">
                    <a:schemeClr val="dk1">
                      <a:alpha val="40000"/>
                    </a:schemeClr>
                  </a:outerShdw>
                </a:effectLst>
              </a:rPr>
              <a:t>DEXEL</a:t>
            </a:r>
            <a:endParaRPr lang="es-ES" sz="2800" dirty="0">
              <a:solidFill>
                <a:schemeClr val="accent1">
                  <a:lumMod val="75000"/>
                </a:schemeClr>
              </a:solidFill>
            </a:endParaRPr>
          </a:p>
        </p:txBody>
      </p:sp>
      <p:sp>
        <p:nvSpPr>
          <p:cNvPr id="11" name="Título 10"/>
          <p:cNvSpPr>
            <a:spLocks noGrp="1"/>
          </p:cNvSpPr>
          <p:nvPr>
            <p:ph type="title"/>
          </p:nvPr>
        </p:nvSpPr>
        <p:spPr/>
        <p:txBody>
          <a:bodyPr/>
          <a:lstStyle/>
          <a:p>
            <a:r>
              <a:rPr lang="es-ES_tradnl" dirty="0"/>
              <a:t>Plan Estratégico de Administración Electrónica de la CARM (PAECARM)</a:t>
            </a:r>
            <a:endParaRPr lang="es-ES" dirty="0"/>
          </a:p>
        </p:txBody>
      </p:sp>
      <p:sp>
        <p:nvSpPr>
          <p:cNvPr id="9" name="Rectángulo 8"/>
          <p:cNvSpPr/>
          <p:nvPr/>
        </p:nvSpPr>
        <p:spPr>
          <a:xfrm>
            <a:off x="122662" y="1014874"/>
            <a:ext cx="8854069" cy="6217087"/>
          </a:xfrm>
          <a:prstGeom prst="rect">
            <a:avLst/>
          </a:prstGeom>
        </p:spPr>
        <p:txBody>
          <a:bodyPr wrap="square">
            <a:spAutoFit/>
          </a:bodyPr>
          <a:lstStyle/>
          <a:p>
            <a:pPr lvl="1"/>
            <a:endParaRPr lang="es-ES_tradnl" b="1" dirty="0" smtClean="0">
              <a:solidFill>
                <a:schemeClr val="accent5">
                  <a:lumMod val="75000"/>
                </a:schemeClr>
              </a:solidFill>
            </a:endParaRPr>
          </a:p>
          <a:p>
            <a:pPr lvl="1"/>
            <a:endParaRPr lang="es-ES_tradnl" b="1" dirty="0" smtClean="0">
              <a:solidFill>
                <a:schemeClr val="accent5">
                  <a:lumMod val="75000"/>
                </a:schemeClr>
              </a:solidFill>
            </a:endParaRPr>
          </a:p>
          <a:p>
            <a:pPr marL="742950" lvl="1" indent="-285750" algn="just">
              <a:spcAft>
                <a:spcPts val="600"/>
              </a:spcAft>
              <a:buFont typeface="Arial" panose="020B0604020202020204" pitchFamily="34" charset="0"/>
              <a:buChar char="•"/>
            </a:pPr>
            <a:r>
              <a:rPr lang="es-ES" sz="2000" b="1" dirty="0" smtClean="0"/>
              <a:t>Aplicación utilizada </a:t>
            </a:r>
            <a:r>
              <a:rPr lang="es-ES" sz="2000" b="1" dirty="0"/>
              <a:t>para la definición del procedimiento y sus expedientes relacionados</a:t>
            </a:r>
            <a:r>
              <a:rPr lang="es-ES" sz="2000" b="1" dirty="0" smtClean="0"/>
              <a:t>.</a:t>
            </a:r>
          </a:p>
          <a:p>
            <a:pPr marL="742950" lvl="1" indent="-285750" algn="just">
              <a:spcAft>
                <a:spcPts val="600"/>
              </a:spcAft>
              <a:buFont typeface="Arial" panose="020B0604020202020204" pitchFamily="34" charset="0"/>
              <a:buChar char="•"/>
            </a:pPr>
            <a:endParaRPr lang="es-ES_tradnl" sz="2000" b="1" dirty="0"/>
          </a:p>
          <a:p>
            <a:pPr marL="742950" lvl="1" indent="-285750" algn="just">
              <a:spcAft>
                <a:spcPts val="600"/>
              </a:spcAft>
              <a:buFont typeface="Arial" panose="020B0604020202020204" pitchFamily="34" charset="0"/>
              <a:buChar char="•"/>
            </a:pPr>
            <a:r>
              <a:rPr lang="es-ES_tradnl" sz="2000" b="1" dirty="0" smtClean="0"/>
              <a:t>El responsable del procedimiento es el encargado de dicha definición</a:t>
            </a:r>
          </a:p>
          <a:p>
            <a:pPr marL="742950" lvl="1" indent="-285750" algn="just">
              <a:spcAft>
                <a:spcPts val="600"/>
              </a:spcAft>
              <a:buFont typeface="Arial" panose="020B0604020202020204" pitchFamily="34" charset="0"/>
              <a:buChar char="•"/>
            </a:pPr>
            <a:endParaRPr lang="es-ES_tradnl" sz="2000" b="1" dirty="0"/>
          </a:p>
          <a:p>
            <a:pPr marL="742950" lvl="1" indent="-285750" algn="just">
              <a:spcAft>
                <a:spcPts val="600"/>
              </a:spcAft>
              <a:buFont typeface="Arial" panose="020B0604020202020204" pitchFamily="34" charset="0"/>
              <a:buChar char="•"/>
            </a:pPr>
            <a:r>
              <a:rPr lang="es-ES" sz="2000" b="1" dirty="0" smtClean="0"/>
              <a:t>DEXEL </a:t>
            </a:r>
            <a:r>
              <a:rPr lang="es-ES" sz="2000" b="1" dirty="0"/>
              <a:t>centraliza gran parte de la información relacionada con los procedimientos que será utilizada por todas las </a:t>
            </a:r>
            <a:r>
              <a:rPr lang="es-ES" sz="2000" b="1" dirty="0" smtClean="0"/>
              <a:t>aplicaciones, a nivel:</a:t>
            </a:r>
          </a:p>
          <a:p>
            <a:pPr marL="742950" lvl="1" indent="-285750" algn="just">
              <a:spcAft>
                <a:spcPts val="600"/>
              </a:spcAft>
              <a:buFont typeface="Arial" panose="020B0604020202020204" pitchFamily="34" charset="0"/>
              <a:buChar char="•"/>
            </a:pPr>
            <a:endParaRPr lang="es-ES" sz="2000" b="1" dirty="0"/>
          </a:p>
          <a:p>
            <a:pPr marL="1257300" lvl="2" indent="-342900" algn="just">
              <a:spcAft>
                <a:spcPts val="600"/>
              </a:spcAft>
              <a:buFont typeface="Wingdings" panose="05000000000000000000" pitchFamily="2" charset="2"/>
              <a:buChar char="ü"/>
            </a:pPr>
            <a:r>
              <a:rPr lang="es-ES" sz="2000" b="1" dirty="0" smtClean="0"/>
              <a:t> Informativo (GSE, SIA, DIR3, etc)</a:t>
            </a:r>
          </a:p>
          <a:p>
            <a:pPr marL="1257300" lvl="2" indent="-342900" algn="just">
              <a:spcAft>
                <a:spcPts val="600"/>
              </a:spcAft>
              <a:buFont typeface="Wingdings" panose="05000000000000000000" pitchFamily="2" charset="2"/>
              <a:buChar char="ü"/>
            </a:pPr>
            <a:endParaRPr lang="es-ES" sz="2000" b="1" dirty="0" smtClean="0"/>
          </a:p>
          <a:p>
            <a:pPr marL="1257300" lvl="2" indent="-342900" algn="just">
              <a:spcAft>
                <a:spcPts val="600"/>
              </a:spcAft>
              <a:buFont typeface="Wingdings" panose="05000000000000000000" pitchFamily="2" charset="2"/>
              <a:buChar char="ü"/>
            </a:pPr>
            <a:r>
              <a:rPr lang="es-ES" sz="2000" b="1" dirty="0" smtClean="0"/>
              <a:t>Tramitación </a:t>
            </a:r>
            <a:r>
              <a:rPr lang="es-ES" sz="2000" b="1" dirty="0"/>
              <a:t>(SANDRA, DELFOS, </a:t>
            </a:r>
            <a:r>
              <a:rPr lang="es-ES" sz="2000" b="1" dirty="0" smtClean="0"/>
              <a:t>aplicaciones </a:t>
            </a:r>
            <a:r>
              <a:rPr lang="es-ES" sz="2000" b="1" dirty="0"/>
              <a:t>SECTORIALES, etc).</a:t>
            </a:r>
            <a:endParaRPr lang="es-ES_tradnl" sz="2000" b="1" dirty="0" smtClean="0"/>
          </a:p>
          <a:p>
            <a:pPr lvl="1" algn="just">
              <a:spcAft>
                <a:spcPts val="600"/>
              </a:spcAft>
            </a:pPr>
            <a:endParaRPr lang="es-ES_tradnl" sz="2000" b="1" dirty="0"/>
          </a:p>
          <a:p>
            <a:pPr marL="285750" indent="-285750">
              <a:buFont typeface="Arial" panose="020B0604020202020204" pitchFamily="34" charset="0"/>
              <a:buChar char="•"/>
            </a:pPr>
            <a:endParaRPr lang="es-ES_tradnl" b="1" dirty="0" smtClean="0"/>
          </a:p>
          <a:p>
            <a:pPr marL="285750" indent="-285750">
              <a:buFont typeface="Arial" panose="020B0604020202020204" pitchFamily="34" charset="0"/>
              <a:buChar char="•"/>
            </a:pPr>
            <a:endParaRPr lang="es-ES_tradnl" b="1" dirty="0"/>
          </a:p>
          <a:p>
            <a:pPr marL="285750" indent="-285750">
              <a:buFont typeface="Arial" panose="020B0604020202020204" pitchFamily="34" charset="0"/>
              <a:buChar char="•"/>
            </a:pPr>
            <a:endParaRPr lang="es-ES_tradnl" b="1" dirty="0">
              <a:solidFill>
                <a:srgbClr val="000000"/>
              </a:solidFill>
              <a:latin typeface="verdana" panose="020B0604030504040204" pitchFamily="34" charset="0"/>
            </a:endParaRPr>
          </a:p>
          <a:p>
            <a:pPr marL="285750" indent="-285750">
              <a:buFont typeface="Arial" panose="020B0604020202020204" pitchFamily="34" charset="0"/>
              <a:buChar char="•"/>
            </a:pPr>
            <a:endParaRPr lang="es-ES" b="1" dirty="0"/>
          </a:p>
        </p:txBody>
      </p:sp>
    </p:spTree>
    <p:extLst>
      <p:ext uri="{BB962C8B-B14F-4D97-AF65-F5344CB8AC3E}">
        <p14:creationId xmlns:p14="http://schemas.microsoft.com/office/powerpoint/2010/main" val="22711093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p:nvPr>
        </p:nvSpPr>
        <p:spPr/>
        <p:txBody>
          <a:bodyPr/>
          <a:lstStyle/>
          <a:p>
            <a:r>
              <a:rPr lang="es-ES_tradnl" dirty="0"/>
              <a:t>Plan Estratégico de Administración Electrónica de la CARM (PAECARM)</a:t>
            </a:r>
            <a:endParaRPr lang="es-ES" dirty="0"/>
          </a:p>
        </p:txBody>
      </p:sp>
      <p:sp>
        <p:nvSpPr>
          <p:cNvPr id="9" name="Rectángulo 8"/>
          <p:cNvSpPr/>
          <p:nvPr/>
        </p:nvSpPr>
        <p:spPr>
          <a:xfrm>
            <a:off x="850951" y="627878"/>
            <a:ext cx="7442097" cy="6463308"/>
          </a:xfrm>
          <a:prstGeom prst="rect">
            <a:avLst/>
          </a:prstGeom>
        </p:spPr>
        <p:txBody>
          <a:bodyPr wrap="square">
            <a:spAutoFit/>
          </a:bodyPr>
          <a:lstStyle/>
          <a:p>
            <a:pPr marL="285750" indent="-285750" algn="just">
              <a:buFont typeface="Arial" panose="020B0604020202020204" pitchFamily="34" charset="0"/>
              <a:buChar char="•"/>
            </a:pPr>
            <a:endParaRPr lang="es-ES" b="1" dirty="0" smtClean="0"/>
          </a:p>
          <a:p>
            <a:pPr marL="285750" indent="-285750" algn="just">
              <a:buFont typeface="Arial" panose="020B0604020202020204" pitchFamily="34" charset="0"/>
              <a:buChar char="•"/>
            </a:pPr>
            <a:r>
              <a:rPr lang="es-ES" b="1" dirty="0"/>
              <a:t>I. VISIÓN GENERAL DE LA ADMINISTRACION ELECTRÓNICA</a:t>
            </a:r>
          </a:p>
          <a:p>
            <a:pPr marL="285750" indent="-285750" algn="just">
              <a:buFont typeface="Arial" panose="020B0604020202020204" pitchFamily="34" charset="0"/>
              <a:buChar char="•"/>
            </a:pPr>
            <a:r>
              <a:rPr lang="es-ES" b="1" dirty="0"/>
              <a:t>   I.1 LA ADMINISTRACION ELECTRONICA PARA EL CIUDADANO</a:t>
            </a:r>
          </a:p>
          <a:p>
            <a:pPr marL="285750" indent="-285750" algn="just">
              <a:buFont typeface="Arial" panose="020B0604020202020204" pitchFamily="34" charset="0"/>
              <a:buChar char="•"/>
            </a:pPr>
            <a:r>
              <a:rPr lang="es-ES" b="1" dirty="0"/>
              <a:t>   I.2 LA ADMINISTRACION ELECTRONICA PARA EL GESTOR</a:t>
            </a:r>
          </a:p>
          <a:p>
            <a:pPr marL="285750" indent="-285750" algn="just">
              <a:buFont typeface="Arial" panose="020B0604020202020204" pitchFamily="34" charset="0"/>
              <a:buChar char="•"/>
            </a:pPr>
            <a:r>
              <a:rPr lang="es-ES" b="1" dirty="0"/>
              <a:t>   I.3 HERRAMIENTAS Y COMPONENTES DE LA TRAMITACIÓN ELECTRÓNICA</a:t>
            </a:r>
          </a:p>
          <a:p>
            <a:pPr marL="285750" indent="-285750" algn="just">
              <a:buFont typeface="Arial" panose="020B0604020202020204" pitchFamily="34" charset="0"/>
              <a:buChar char="•"/>
            </a:pPr>
            <a:r>
              <a:rPr lang="es-ES" b="1" dirty="0"/>
              <a:t>II. DEXEL. DESCRIPCION DE LA HERRAMIENTA</a:t>
            </a:r>
          </a:p>
          <a:p>
            <a:pPr marL="285750" indent="-285750" algn="just">
              <a:buFont typeface="Arial" panose="020B0604020202020204" pitchFamily="34" charset="0"/>
              <a:buChar char="•"/>
            </a:pPr>
            <a:r>
              <a:rPr lang="es-ES" b="1" dirty="0"/>
              <a:t>   II.1 EDICIÓN DE LOS DATOS DE UN PROCEDIMIENTO</a:t>
            </a:r>
          </a:p>
          <a:p>
            <a:pPr marL="285750" indent="-285750" algn="just">
              <a:buFont typeface="Arial" panose="020B0604020202020204" pitchFamily="34" charset="0"/>
              <a:buChar char="•"/>
            </a:pPr>
            <a:r>
              <a:rPr lang="es-ES" b="1" dirty="0"/>
              <a:t>   II.2 ESTRUCTURA DE LA APLICACIÓN</a:t>
            </a:r>
          </a:p>
          <a:p>
            <a:pPr marL="285750" indent="-285750" algn="just">
              <a:buFont typeface="Arial" panose="020B0604020202020204" pitchFamily="34" charset="0"/>
              <a:buChar char="•"/>
            </a:pPr>
            <a:r>
              <a:rPr lang="es-ES" b="1" dirty="0"/>
              <a:t>   II.3 DATOS GENERALES</a:t>
            </a:r>
          </a:p>
          <a:p>
            <a:pPr marL="285750" indent="-285750" algn="just">
              <a:buFont typeface="Arial" panose="020B0604020202020204" pitchFamily="34" charset="0"/>
              <a:buChar char="•"/>
            </a:pPr>
            <a:r>
              <a:rPr lang="es-ES" b="1" dirty="0"/>
              <a:t>   II.4 SOLICITUD DE INICIO</a:t>
            </a:r>
          </a:p>
          <a:p>
            <a:pPr marL="285750" indent="-285750" algn="just">
              <a:buFont typeface="Arial" panose="020B0604020202020204" pitchFamily="34" charset="0"/>
              <a:buChar char="•"/>
            </a:pPr>
            <a:r>
              <a:rPr lang="es-ES" b="1" dirty="0"/>
              <a:t>   II.5 DOCUMENTOS DE EXPEDIENTE</a:t>
            </a:r>
          </a:p>
          <a:p>
            <a:pPr marL="285750" indent="-285750" algn="just">
              <a:buFont typeface="Arial" panose="020B0604020202020204" pitchFamily="34" charset="0"/>
              <a:buChar char="•"/>
            </a:pPr>
            <a:r>
              <a:rPr lang="es-ES" b="1" dirty="0"/>
              <a:t>   II.6 INFORMACIÓN</a:t>
            </a:r>
          </a:p>
          <a:p>
            <a:pPr marL="285750" indent="-285750" algn="just">
              <a:buFont typeface="Arial" panose="020B0604020202020204" pitchFamily="34" charset="0"/>
              <a:buChar char="•"/>
            </a:pPr>
            <a:r>
              <a:rPr lang="es-ES" b="1" dirty="0"/>
              <a:t>   II.7 ESTADISTICAS</a:t>
            </a:r>
          </a:p>
          <a:p>
            <a:pPr marL="285750" indent="-285750" algn="just">
              <a:buFont typeface="Arial" panose="020B0604020202020204" pitchFamily="34" charset="0"/>
              <a:buChar char="•"/>
            </a:pPr>
            <a:r>
              <a:rPr lang="es-ES" b="1" dirty="0"/>
              <a:t>III. REALIZACIÓN DE CASOS PRÁCTICOS DE ALTA DE TIPOS DE TRÁMITES REALES EN DEXEL</a:t>
            </a:r>
          </a:p>
          <a:p>
            <a:pPr marL="285750" indent="-285750" algn="just">
              <a:buFont typeface="Arial" panose="020B0604020202020204" pitchFamily="34" charset="0"/>
              <a:buChar char="•"/>
            </a:pPr>
            <a:r>
              <a:rPr lang="es-ES" b="1" dirty="0"/>
              <a:t>IV. PUESTA EN COMÚN DE EXPERIENCIAS DEL USO DE DEXEL</a:t>
            </a:r>
          </a:p>
          <a:p>
            <a:pPr marL="285750" indent="-285750" algn="just">
              <a:buFont typeface="Arial" panose="020B0604020202020204" pitchFamily="34" charset="0"/>
              <a:buChar char="•"/>
            </a:pPr>
            <a:r>
              <a:rPr lang="es-ES" b="1" dirty="0"/>
              <a:t>V.  EL PAPEL DE LOS USUARIOS CLAVE DE DEXEL</a:t>
            </a:r>
            <a:endParaRPr lang="es-ES_tradnl" b="1" dirty="0"/>
          </a:p>
          <a:p>
            <a:pPr marL="285750" indent="-285750">
              <a:buFont typeface="Arial" panose="020B0604020202020204" pitchFamily="34" charset="0"/>
              <a:buChar char="•"/>
            </a:pPr>
            <a:endParaRPr lang="es-ES_tradnl" b="1" dirty="0" smtClean="0"/>
          </a:p>
          <a:p>
            <a:pPr marL="285750" indent="-285750">
              <a:buFont typeface="Arial" panose="020B0604020202020204" pitchFamily="34" charset="0"/>
              <a:buChar char="•"/>
            </a:pPr>
            <a:endParaRPr lang="es-ES_tradnl" b="1" dirty="0" smtClean="0"/>
          </a:p>
          <a:p>
            <a:pPr algn="ctr"/>
            <a:endParaRPr lang="es-ES_tradnl" b="1" dirty="0"/>
          </a:p>
          <a:p>
            <a:pPr marL="285750" indent="-285750">
              <a:buFont typeface="Arial" panose="020B0604020202020204" pitchFamily="34" charset="0"/>
              <a:buChar char="•"/>
            </a:pPr>
            <a:endParaRPr lang="es-ES_tradnl" b="1" dirty="0">
              <a:solidFill>
                <a:srgbClr val="000000"/>
              </a:solidFill>
              <a:latin typeface="verdana" panose="020B0604030504040204" pitchFamily="34" charset="0"/>
            </a:endParaRPr>
          </a:p>
          <a:p>
            <a:pPr marL="285750" indent="-285750">
              <a:buFont typeface="Arial" panose="020B0604020202020204" pitchFamily="34" charset="0"/>
              <a:buChar char="•"/>
            </a:pPr>
            <a:endParaRPr lang="es-ES" b="1" dirty="0"/>
          </a:p>
        </p:txBody>
      </p:sp>
    </p:spTree>
    <p:extLst>
      <p:ext uri="{BB962C8B-B14F-4D97-AF65-F5344CB8AC3E}">
        <p14:creationId xmlns:p14="http://schemas.microsoft.com/office/powerpoint/2010/main" val="39668859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12595" y="3242198"/>
            <a:ext cx="8318810" cy="794543"/>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 sz="2800" dirty="0">
                <a:ln w="0"/>
                <a:solidFill>
                  <a:schemeClr val="accent1">
                    <a:lumMod val="75000"/>
                  </a:schemeClr>
                </a:solidFill>
                <a:effectLst>
                  <a:outerShdw blurRad="38100" dist="19050" dir="2700000" algn="tl" rotWithShape="0">
                    <a:schemeClr val="dk1">
                      <a:alpha val="40000"/>
                    </a:schemeClr>
                  </a:outerShdw>
                </a:effectLst>
              </a:rPr>
              <a:t>II. DEXEL. DESCRIPCION DE LA HERRAMIENTA</a:t>
            </a:r>
          </a:p>
          <a:p>
            <a:pPr algn="ctr"/>
            <a:endParaRPr lang="es-ES_tradnl" sz="2800" dirty="0" smtClean="0">
              <a:ln w="0"/>
              <a:solidFill>
                <a:schemeClr val="accent1">
                  <a:lumMod val="75000"/>
                </a:schemeClr>
              </a:solidFill>
              <a:effectLst>
                <a:outerShdw blurRad="38100" dist="19050" dir="2700000" algn="tl" rotWithShape="0">
                  <a:schemeClr val="dk1">
                    <a:alpha val="40000"/>
                  </a:schemeClr>
                </a:outerShdw>
              </a:effectLst>
            </a:endParaRPr>
          </a:p>
          <a:p>
            <a:pPr algn="ctr"/>
            <a:endParaRPr lang="es-ES_tradnl" sz="2800" dirty="0">
              <a:ln w="0"/>
              <a:solidFill>
                <a:schemeClr val="accent1">
                  <a:lumMod val="75000"/>
                </a:schemeClr>
              </a:solidFill>
              <a:effectLst>
                <a:outerShdw blurRad="38100" dist="19050" dir="2700000" algn="tl" rotWithShape="0">
                  <a:schemeClr val="dk1">
                    <a:alpha val="40000"/>
                  </a:schemeClr>
                </a:outerShdw>
              </a:effectLst>
            </a:endParaRPr>
          </a:p>
          <a:p>
            <a:pPr algn="ctr"/>
            <a:endParaRPr lang="es-ES_tradnl" sz="2800" dirty="0" smtClean="0">
              <a:ln w="0"/>
              <a:solidFill>
                <a:schemeClr val="accent1">
                  <a:lumMod val="75000"/>
                </a:schemeClr>
              </a:solidFill>
              <a:effectLst>
                <a:outerShdw blurRad="38100" dist="19050" dir="2700000" algn="tl" rotWithShape="0">
                  <a:schemeClr val="dk1">
                    <a:alpha val="40000"/>
                  </a:schemeClr>
                </a:outerShdw>
              </a:effectLst>
            </a:endParaRPr>
          </a:p>
          <a:p>
            <a:pPr algn="ctr"/>
            <a:endParaRPr lang="es-ES_tradnl" sz="2800" dirty="0">
              <a:ln w="0"/>
              <a:solidFill>
                <a:schemeClr val="accent1">
                  <a:lumMod val="75000"/>
                </a:schemeClr>
              </a:solidFill>
              <a:effectLst>
                <a:outerShdw blurRad="38100" dist="19050" dir="2700000" algn="tl" rotWithShape="0">
                  <a:schemeClr val="dk1">
                    <a:alpha val="40000"/>
                  </a:schemeClr>
                </a:outerShdw>
              </a:effectLst>
            </a:endParaRPr>
          </a:p>
          <a:p>
            <a:pPr algn="ctr"/>
            <a:endParaRPr lang="es-ES_tradnl" sz="2800" dirty="0" smtClean="0">
              <a:ln w="0"/>
              <a:solidFill>
                <a:schemeClr val="accent1">
                  <a:lumMod val="75000"/>
                </a:schemeClr>
              </a:solidFill>
              <a:effectLst>
                <a:outerShdw blurRad="38100" dist="19050" dir="2700000" algn="tl" rotWithShape="0">
                  <a:schemeClr val="dk1">
                    <a:alpha val="40000"/>
                  </a:schemeClr>
                </a:outerShdw>
              </a:effectLst>
            </a:endParaRPr>
          </a:p>
        </p:txBody>
      </p:sp>
      <p:sp>
        <p:nvSpPr>
          <p:cNvPr id="11" name="Título 10"/>
          <p:cNvSpPr>
            <a:spLocks noGrp="1"/>
          </p:cNvSpPr>
          <p:nvPr>
            <p:ph type="title"/>
          </p:nvPr>
        </p:nvSpPr>
        <p:spPr/>
        <p:txBody>
          <a:bodyPr/>
          <a:lstStyle/>
          <a:p>
            <a:r>
              <a:rPr lang="es-ES_tradnl" dirty="0"/>
              <a:t>Plan Estratégico de Administración Electrónica de la CARM (PAECARM)</a:t>
            </a:r>
            <a:endParaRPr lang="es-ES" dirty="0"/>
          </a:p>
        </p:txBody>
      </p:sp>
      <p:sp>
        <p:nvSpPr>
          <p:cNvPr id="9" name="Rectángulo 8"/>
          <p:cNvSpPr/>
          <p:nvPr/>
        </p:nvSpPr>
        <p:spPr>
          <a:xfrm>
            <a:off x="677334" y="1429434"/>
            <a:ext cx="5435599" cy="923330"/>
          </a:xfrm>
          <a:prstGeom prst="rect">
            <a:avLst/>
          </a:prstGeom>
        </p:spPr>
        <p:txBody>
          <a:bodyPr wrap="square">
            <a:spAutoFit/>
          </a:bodyPr>
          <a:lstStyle/>
          <a:p>
            <a:pPr marL="285750" indent="-285750">
              <a:buFont typeface="Arial" panose="020B0604020202020204" pitchFamily="34" charset="0"/>
              <a:buChar char="•"/>
            </a:pPr>
            <a:endParaRPr lang="es-ES_tradnl" b="1" dirty="0"/>
          </a:p>
          <a:p>
            <a:pPr marL="285750" indent="-285750">
              <a:buFont typeface="Arial" panose="020B0604020202020204" pitchFamily="34" charset="0"/>
              <a:buChar char="•"/>
            </a:pPr>
            <a:endParaRPr lang="es-ES_tradnl" b="1" dirty="0">
              <a:solidFill>
                <a:srgbClr val="000000"/>
              </a:solidFill>
              <a:latin typeface="verdana" panose="020B0604030504040204" pitchFamily="34" charset="0"/>
            </a:endParaRPr>
          </a:p>
          <a:p>
            <a:pPr marL="285750" indent="-285750">
              <a:buFont typeface="Arial" panose="020B0604020202020204" pitchFamily="34" charset="0"/>
              <a:buChar char="•"/>
            </a:pPr>
            <a:endParaRPr lang="es-ES" b="1" dirty="0"/>
          </a:p>
        </p:txBody>
      </p:sp>
    </p:spTree>
    <p:extLst>
      <p:ext uri="{BB962C8B-B14F-4D97-AF65-F5344CB8AC3E}">
        <p14:creationId xmlns:p14="http://schemas.microsoft.com/office/powerpoint/2010/main" val="35601968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37066" y="566584"/>
            <a:ext cx="1952029" cy="573727"/>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_tradnl" sz="2800" dirty="0" smtClean="0">
                <a:ln w="0"/>
                <a:solidFill>
                  <a:schemeClr val="accent1">
                    <a:lumMod val="75000"/>
                  </a:schemeClr>
                </a:solidFill>
                <a:effectLst>
                  <a:outerShdw blurRad="38100" dist="19050" dir="2700000" algn="tl" rotWithShape="0">
                    <a:schemeClr val="dk1">
                      <a:alpha val="40000"/>
                    </a:schemeClr>
                  </a:outerShdw>
                </a:effectLst>
              </a:rPr>
              <a:t>DEXEL</a:t>
            </a:r>
            <a:endParaRPr lang="es-ES" sz="2800" dirty="0">
              <a:solidFill>
                <a:schemeClr val="accent1">
                  <a:lumMod val="75000"/>
                </a:schemeClr>
              </a:solidFill>
            </a:endParaRPr>
          </a:p>
        </p:txBody>
      </p:sp>
      <p:sp>
        <p:nvSpPr>
          <p:cNvPr id="11" name="Título 10"/>
          <p:cNvSpPr>
            <a:spLocks noGrp="1"/>
          </p:cNvSpPr>
          <p:nvPr>
            <p:ph type="title"/>
          </p:nvPr>
        </p:nvSpPr>
        <p:spPr/>
        <p:txBody>
          <a:bodyPr/>
          <a:lstStyle/>
          <a:p>
            <a:r>
              <a:rPr lang="es-ES_tradnl" dirty="0"/>
              <a:t>Plan Estratégico de Administración Electrónica de la CARM (PAECARM)</a:t>
            </a:r>
            <a:endParaRPr lang="es-ES" dirty="0"/>
          </a:p>
        </p:txBody>
      </p:sp>
      <p:sp>
        <p:nvSpPr>
          <p:cNvPr id="5" name="Rectángulo 4"/>
          <p:cNvSpPr/>
          <p:nvPr/>
        </p:nvSpPr>
        <p:spPr>
          <a:xfrm>
            <a:off x="3687399" y="1240225"/>
            <a:ext cx="1302509" cy="829854"/>
          </a:xfrm>
          <a:prstGeom prst="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S_tradnl" sz="1200" b="1" dirty="0" smtClean="0">
                <a:solidFill>
                  <a:srgbClr val="FF0000"/>
                </a:solidFill>
              </a:rPr>
              <a:t>DEXEL</a:t>
            </a:r>
            <a:endParaRPr lang="es-ES_tradnl" sz="1200" dirty="0" smtClean="0">
              <a:solidFill>
                <a:schemeClr val="bg1">
                  <a:lumMod val="50000"/>
                </a:schemeClr>
              </a:solidFill>
            </a:endParaRPr>
          </a:p>
          <a:p>
            <a:pPr algn="ctr"/>
            <a:r>
              <a:rPr lang="es-ES_tradnl" sz="1000" dirty="0" smtClean="0">
                <a:solidFill>
                  <a:schemeClr val="bg1">
                    <a:lumMod val="50000"/>
                  </a:schemeClr>
                </a:solidFill>
              </a:rPr>
              <a:t>DEFINICIÓN DE PROCEDIMIENTOS / EXPEDIENTES</a:t>
            </a:r>
          </a:p>
          <a:p>
            <a:pPr algn="ctr"/>
            <a:endParaRPr lang="es-ES_tradnl" sz="1000" dirty="0" smtClean="0">
              <a:solidFill>
                <a:schemeClr val="bg1">
                  <a:lumMod val="50000"/>
                </a:schemeClr>
              </a:solidFill>
            </a:endParaRPr>
          </a:p>
          <a:p>
            <a:pPr algn="ctr"/>
            <a:endParaRPr lang="es-ES_tradnl" sz="1000" dirty="0" smtClean="0">
              <a:solidFill>
                <a:schemeClr val="bg1">
                  <a:lumMod val="50000"/>
                </a:schemeClr>
              </a:solidFill>
            </a:endParaRPr>
          </a:p>
        </p:txBody>
      </p:sp>
      <p:sp>
        <p:nvSpPr>
          <p:cNvPr id="6" name="Elipse 5"/>
          <p:cNvSpPr/>
          <p:nvPr/>
        </p:nvSpPr>
        <p:spPr>
          <a:xfrm>
            <a:off x="2777175" y="1916417"/>
            <a:ext cx="3076310" cy="2892009"/>
          </a:xfrm>
          <a:prstGeom prst="ellipse">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t" anchorCtr="0"/>
          <a:lstStyle/>
          <a:p>
            <a:pPr algn="ctr"/>
            <a:r>
              <a:rPr lang="es-ES_tradnl" sz="1400" dirty="0" smtClean="0">
                <a:solidFill>
                  <a:schemeClr val="dk1"/>
                </a:solidFill>
              </a:rPr>
              <a:t>SANDRA</a:t>
            </a:r>
          </a:p>
          <a:p>
            <a:pPr algn="ctr"/>
            <a:r>
              <a:rPr lang="es-ES" sz="1400" dirty="0">
                <a:solidFill>
                  <a:schemeClr val="tx2">
                    <a:lumMod val="50000"/>
                  </a:schemeClr>
                </a:solidFill>
              </a:rPr>
              <a:t>Gestión de Expedientes en Trámite (SGDE)</a:t>
            </a:r>
          </a:p>
          <a:p>
            <a:pPr algn="ctr"/>
            <a:endParaRPr lang="es-ES" sz="1400" dirty="0">
              <a:solidFill>
                <a:schemeClr val="dk1"/>
              </a:solidFill>
            </a:endParaRPr>
          </a:p>
        </p:txBody>
      </p:sp>
      <p:sp>
        <p:nvSpPr>
          <p:cNvPr id="7" name="Rectángulo 6"/>
          <p:cNvSpPr/>
          <p:nvPr/>
        </p:nvSpPr>
        <p:spPr>
          <a:xfrm>
            <a:off x="6714673" y="1240225"/>
            <a:ext cx="896860" cy="440719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S_tradnl" sz="900" dirty="0">
                <a:solidFill>
                  <a:schemeClr val="tx1"/>
                </a:solidFill>
              </a:rPr>
              <a:t>CONSEJERIAS, ORGANISMOS Y ENTES</a:t>
            </a:r>
          </a:p>
          <a:p>
            <a:pPr algn="ctr"/>
            <a:endParaRPr lang="es-ES_tradnl" sz="1050" dirty="0">
              <a:solidFill>
                <a:schemeClr val="tx1"/>
              </a:solidFill>
            </a:endParaRPr>
          </a:p>
          <a:p>
            <a:pPr algn="ctr"/>
            <a:endParaRPr lang="es-ES_tradnl" sz="1050" dirty="0">
              <a:solidFill>
                <a:schemeClr val="tx1"/>
              </a:solidFill>
            </a:endParaRPr>
          </a:p>
          <a:p>
            <a:pPr algn="ctr"/>
            <a:endParaRPr lang="es-ES_tradnl" sz="1050" dirty="0">
              <a:solidFill>
                <a:schemeClr val="tx1"/>
              </a:solidFill>
            </a:endParaRPr>
          </a:p>
          <a:p>
            <a:pPr algn="ctr"/>
            <a:endParaRPr lang="es-ES" sz="1050" dirty="0">
              <a:solidFill>
                <a:schemeClr val="tx1"/>
              </a:solidFill>
            </a:endParaRPr>
          </a:p>
        </p:txBody>
      </p:sp>
      <p:sp>
        <p:nvSpPr>
          <p:cNvPr id="8" name="Rectángulo 7"/>
          <p:cNvSpPr/>
          <p:nvPr/>
        </p:nvSpPr>
        <p:spPr>
          <a:xfrm>
            <a:off x="6825334" y="1787074"/>
            <a:ext cx="635000" cy="4402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dirty="0" smtClean="0">
                <a:solidFill>
                  <a:schemeClr val="bg2">
                    <a:lumMod val="10000"/>
                  </a:schemeClr>
                </a:solidFill>
              </a:rPr>
              <a:t>C1</a:t>
            </a:r>
            <a:endParaRPr lang="es-ES" sz="1000" dirty="0">
              <a:solidFill>
                <a:schemeClr val="bg2">
                  <a:lumMod val="10000"/>
                </a:schemeClr>
              </a:solidFill>
            </a:endParaRPr>
          </a:p>
        </p:txBody>
      </p:sp>
      <p:sp>
        <p:nvSpPr>
          <p:cNvPr id="9" name="Rectángulo 8"/>
          <p:cNvSpPr/>
          <p:nvPr/>
        </p:nvSpPr>
        <p:spPr>
          <a:xfrm>
            <a:off x="6825334" y="2390314"/>
            <a:ext cx="635000" cy="4402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dirty="0" smtClean="0">
                <a:solidFill>
                  <a:schemeClr val="bg2">
                    <a:lumMod val="10000"/>
                  </a:schemeClr>
                </a:solidFill>
              </a:rPr>
              <a:t>C2</a:t>
            </a:r>
            <a:endParaRPr lang="es-ES" sz="1000" dirty="0">
              <a:solidFill>
                <a:schemeClr val="bg2">
                  <a:lumMod val="10000"/>
                </a:schemeClr>
              </a:solidFill>
            </a:endParaRPr>
          </a:p>
        </p:txBody>
      </p:sp>
      <p:sp>
        <p:nvSpPr>
          <p:cNvPr id="10" name="Rectángulo 9"/>
          <p:cNvSpPr/>
          <p:nvPr/>
        </p:nvSpPr>
        <p:spPr>
          <a:xfrm>
            <a:off x="6825334" y="3012594"/>
            <a:ext cx="635000" cy="4402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dirty="0" smtClean="0">
                <a:solidFill>
                  <a:schemeClr val="bg2">
                    <a:lumMod val="10000"/>
                  </a:schemeClr>
                </a:solidFill>
              </a:rPr>
              <a:t>C3</a:t>
            </a:r>
            <a:endParaRPr lang="es-ES" sz="1000" dirty="0">
              <a:solidFill>
                <a:schemeClr val="bg2">
                  <a:lumMod val="10000"/>
                </a:schemeClr>
              </a:solidFill>
            </a:endParaRPr>
          </a:p>
        </p:txBody>
      </p:sp>
      <p:sp>
        <p:nvSpPr>
          <p:cNvPr id="12" name="Rectángulo 11"/>
          <p:cNvSpPr/>
          <p:nvPr/>
        </p:nvSpPr>
        <p:spPr>
          <a:xfrm>
            <a:off x="6825333" y="3634874"/>
            <a:ext cx="654843" cy="4402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dirty="0" smtClean="0">
                <a:solidFill>
                  <a:schemeClr val="bg2">
                    <a:lumMod val="10000"/>
                  </a:schemeClr>
                </a:solidFill>
              </a:rPr>
              <a:t>C3bis</a:t>
            </a:r>
            <a:endParaRPr lang="es-ES" sz="1000" dirty="0">
              <a:solidFill>
                <a:schemeClr val="bg2">
                  <a:lumMod val="10000"/>
                </a:schemeClr>
              </a:solidFill>
            </a:endParaRPr>
          </a:p>
        </p:txBody>
      </p:sp>
      <p:sp>
        <p:nvSpPr>
          <p:cNvPr id="13" name="Rectángulo 12"/>
          <p:cNvSpPr/>
          <p:nvPr/>
        </p:nvSpPr>
        <p:spPr>
          <a:xfrm>
            <a:off x="6870577" y="5042407"/>
            <a:ext cx="635000" cy="4402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dirty="0" err="1" smtClean="0">
                <a:solidFill>
                  <a:schemeClr val="bg2">
                    <a:lumMod val="10000"/>
                  </a:schemeClr>
                </a:solidFill>
              </a:rPr>
              <a:t>Cn</a:t>
            </a:r>
            <a:endParaRPr lang="es-ES" sz="1000" dirty="0">
              <a:solidFill>
                <a:schemeClr val="bg2">
                  <a:lumMod val="10000"/>
                </a:schemeClr>
              </a:solidFill>
            </a:endParaRPr>
          </a:p>
        </p:txBody>
      </p:sp>
      <p:grpSp>
        <p:nvGrpSpPr>
          <p:cNvPr id="14" name="Grupo 13"/>
          <p:cNvGrpSpPr/>
          <p:nvPr/>
        </p:nvGrpSpPr>
        <p:grpSpPr>
          <a:xfrm>
            <a:off x="3565824" y="3430112"/>
            <a:ext cx="1473122" cy="1136660"/>
            <a:chOff x="459588" y="3775150"/>
            <a:chExt cx="1810482" cy="1474689"/>
          </a:xfrm>
        </p:grpSpPr>
        <p:pic>
          <p:nvPicPr>
            <p:cNvPr id="15" name="Picture 2" descr="http://www.plaanibal.com/image/image_gallery?uuid=e38fe501-4b10-4426-8525-2f5168093b30&amp;groupId=10416&amp;t=1342094932254"/>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59588" y="3775150"/>
              <a:ext cx="1721331" cy="124397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www.plaanibal.com/image/image_gallery?uuid=e38fe501-4b10-4426-8525-2f5168093b30&amp;groupId=10416&amp;t=1342094932254"/>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01582" y="3882918"/>
              <a:ext cx="1721331" cy="124397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www.plaanibal.com/image/image_gallery?uuid=e38fe501-4b10-4426-8525-2f5168093b30&amp;groupId=10416&amp;t=1342094932254"/>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48739" y="4005867"/>
              <a:ext cx="1721331" cy="1243972"/>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Flecha derecha 17"/>
          <p:cNvSpPr/>
          <p:nvPr/>
        </p:nvSpPr>
        <p:spPr>
          <a:xfrm>
            <a:off x="1084946" y="3089478"/>
            <a:ext cx="2321052" cy="257880"/>
          </a:xfrm>
          <a:prstGeom prst="rightArrow">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19" name="Esquina doblada 18"/>
          <p:cNvSpPr/>
          <p:nvPr/>
        </p:nvSpPr>
        <p:spPr>
          <a:xfrm>
            <a:off x="2269658" y="2747412"/>
            <a:ext cx="831835" cy="1099241"/>
          </a:xfrm>
          <a:prstGeom prst="foldedCorner">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700" dirty="0" smtClean="0">
                <a:solidFill>
                  <a:schemeClr val="tx1"/>
                </a:solidFill>
              </a:rPr>
              <a:t>DOCUMENTOS INTERESADO</a:t>
            </a:r>
            <a:endParaRPr lang="es-ES" sz="700" dirty="0">
              <a:solidFill>
                <a:schemeClr val="tx1"/>
              </a:solidFill>
            </a:endParaRPr>
          </a:p>
        </p:txBody>
      </p:sp>
      <p:sp>
        <p:nvSpPr>
          <p:cNvPr id="20" name="Flecha derecha 19"/>
          <p:cNvSpPr/>
          <p:nvPr/>
        </p:nvSpPr>
        <p:spPr>
          <a:xfrm flipH="1">
            <a:off x="5074951" y="3104541"/>
            <a:ext cx="1639721" cy="257881"/>
          </a:xfrm>
          <a:prstGeom prst="rightArrow">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21" name="Esquina doblada 20"/>
          <p:cNvSpPr/>
          <p:nvPr/>
        </p:nvSpPr>
        <p:spPr>
          <a:xfrm>
            <a:off x="5430738" y="2830581"/>
            <a:ext cx="839776" cy="1032340"/>
          </a:xfrm>
          <a:prstGeom prst="foldedCorner">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700" dirty="0" smtClean="0">
                <a:solidFill>
                  <a:schemeClr val="tx1"/>
                </a:solidFill>
              </a:rPr>
              <a:t>DOCUMENTOS ADMINISTRACIÓN</a:t>
            </a:r>
            <a:endParaRPr lang="es-ES" sz="700" dirty="0">
              <a:solidFill>
                <a:schemeClr val="tx1"/>
              </a:solidFill>
            </a:endParaRPr>
          </a:p>
        </p:txBody>
      </p:sp>
      <p:sp>
        <p:nvSpPr>
          <p:cNvPr id="22" name="Rectángulo 21"/>
          <p:cNvSpPr/>
          <p:nvPr/>
        </p:nvSpPr>
        <p:spPr>
          <a:xfrm>
            <a:off x="862594" y="2610447"/>
            <a:ext cx="1234759" cy="584533"/>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S_tradnl" sz="1050" dirty="0" smtClean="0">
                <a:solidFill>
                  <a:schemeClr val="bg2">
                    <a:lumMod val="10000"/>
                  </a:schemeClr>
                </a:solidFill>
              </a:rPr>
              <a:t>SEDE ELECTRÓNICA</a:t>
            </a:r>
          </a:p>
          <a:p>
            <a:pPr algn="ctr"/>
            <a:endParaRPr lang="es-ES_tradnl" sz="1050" dirty="0">
              <a:solidFill>
                <a:schemeClr val="bg2">
                  <a:lumMod val="10000"/>
                </a:schemeClr>
              </a:solidFill>
            </a:endParaRPr>
          </a:p>
          <a:p>
            <a:pPr algn="ctr"/>
            <a:endParaRPr lang="es-ES_tradnl" sz="1050" dirty="0" smtClean="0">
              <a:solidFill>
                <a:schemeClr val="bg2">
                  <a:lumMod val="10000"/>
                </a:schemeClr>
              </a:solidFill>
            </a:endParaRPr>
          </a:p>
          <a:p>
            <a:pPr algn="ctr"/>
            <a:endParaRPr lang="es-ES_tradnl" sz="1050" dirty="0">
              <a:solidFill>
                <a:schemeClr val="bg2">
                  <a:lumMod val="10000"/>
                </a:schemeClr>
              </a:solidFill>
            </a:endParaRPr>
          </a:p>
          <a:p>
            <a:pPr algn="ctr"/>
            <a:endParaRPr lang="es-ES_tradnl" sz="1050" dirty="0" smtClean="0">
              <a:solidFill>
                <a:schemeClr val="bg2">
                  <a:lumMod val="10000"/>
                </a:schemeClr>
              </a:solidFill>
            </a:endParaRPr>
          </a:p>
          <a:p>
            <a:pPr algn="ctr"/>
            <a:endParaRPr lang="es-ES_tradnl" sz="1050" dirty="0">
              <a:solidFill>
                <a:schemeClr val="bg2">
                  <a:lumMod val="10000"/>
                </a:schemeClr>
              </a:solidFill>
            </a:endParaRPr>
          </a:p>
          <a:p>
            <a:pPr algn="ctr"/>
            <a:endParaRPr lang="es-ES_tradnl" sz="1050" dirty="0" smtClean="0">
              <a:solidFill>
                <a:schemeClr val="bg2">
                  <a:lumMod val="10000"/>
                </a:schemeClr>
              </a:solidFill>
            </a:endParaRPr>
          </a:p>
          <a:p>
            <a:pPr algn="ctr"/>
            <a:endParaRPr lang="es-ES_tradnl" sz="1050" dirty="0">
              <a:solidFill>
                <a:schemeClr val="bg2">
                  <a:lumMod val="10000"/>
                </a:schemeClr>
              </a:solidFill>
            </a:endParaRPr>
          </a:p>
          <a:p>
            <a:pPr algn="ctr"/>
            <a:endParaRPr lang="es-ES_tradnl" sz="1050" dirty="0" smtClean="0">
              <a:solidFill>
                <a:schemeClr val="bg2">
                  <a:lumMod val="10000"/>
                </a:schemeClr>
              </a:solidFill>
            </a:endParaRPr>
          </a:p>
          <a:p>
            <a:pPr algn="ctr"/>
            <a:endParaRPr lang="es-ES_tradnl" sz="1050" dirty="0">
              <a:solidFill>
                <a:schemeClr val="bg2">
                  <a:lumMod val="10000"/>
                </a:schemeClr>
              </a:solidFill>
            </a:endParaRPr>
          </a:p>
          <a:p>
            <a:pPr algn="ctr"/>
            <a:endParaRPr lang="es-ES" sz="1050" dirty="0">
              <a:solidFill>
                <a:schemeClr val="bg2">
                  <a:lumMod val="10000"/>
                </a:schemeClr>
              </a:solidFill>
            </a:endParaRPr>
          </a:p>
        </p:txBody>
      </p:sp>
      <p:sp>
        <p:nvSpPr>
          <p:cNvPr id="23" name="Rectángulo 22"/>
          <p:cNvSpPr/>
          <p:nvPr/>
        </p:nvSpPr>
        <p:spPr>
          <a:xfrm>
            <a:off x="849416" y="3260330"/>
            <a:ext cx="1234760" cy="649196"/>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S_tradnl" sz="1050" dirty="0" smtClean="0">
                <a:solidFill>
                  <a:schemeClr val="bg2">
                    <a:lumMod val="10000"/>
                  </a:schemeClr>
                </a:solidFill>
              </a:rPr>
              <a:t>REGISTRO PRESENCIAL</a:t>
            </a:r>
          </a:p>
          <a:p>
            <a:endParaRPr lang="es-ES_tradnl" sz="1050" dirty="0">
              <a:solidFill>
                <a:schemeClr val="bg2">
                  <a:lumMod val="10000"/>
                </a:schemeClr>
              </a:solidFill>
            </a:endParaRPr>
          </a:p>
          <a:p>
            <a:endParaRPr lang="es-ES_tradnl" sz="1050" dirty="0" smtClean="0">
              <a:solidFill>
                <a:schemeClr val="bg2">
                  <a:lumMod val="10000"/>
                </a:schemeClr>
              </a:solidFill>
            </a:endParaRPr>
          </a:p>
          <a:p>
            <a:endParaRPr lang="es-ES_tradnl" sz="1050" dirty="0">
              <a:solidFill>
                <a:schemeClr val="bg2">
                  <a:lumMod val="10000"/>
                </a:schemeClr>
              </a:solidFill>
            </a:endParaRPr>
          </a:p>
          <a:p>
            <a:endParaRPr lang="es-ES_tradnl" sz="1050" dirty="0" smtClean="0">
              <a:solidFill>
                <a:schemeClr val="bg2">
                  <a:lumMod val="10000"/>
                </a:schemeClr>
              </a:solidFill>
            </a:endParaRPr>
          </a:p>
          <a:p>
            <a:pPr algn="ctr"/>
            <a:endParaRPr lang="es-ES_tradnl" sz="1050" dirty="0">
              <a:solidFill>
                <a:schemeClr val="bg2">
                  <a:lumMod val="10000"/>
                </a:schemeClr>
              </a:solidFill>
            </a:endParaRPr>
          </a:p>
          <a:p>
            <a:pPr algn="ctr"/>
            <a:endParaRPr lang="es-ES_tradnl" sz="1050" dirty="0">
              <a:solidFill>
                <a:schemeClr val="bg2">
                  <a:lumMod val="10000"/>
                </a:schemeClr>
              </a:solidFill>
            </a:endParaRPr>
          </a:p>
          <a:p>
            <a:pPr algn="ctr"/>
            <a:endParaRPr lang="es-ES_tradnl" sz="1050" dirty="0" smtClean="0">
              <a:solidFill>
                <a:schemeClr val="bg2">
                  <a:lumMod val="10000"/>
                </a:schemeClr>
              </a:solidFill>
            </a:endParaRPr>
          </a:p>
          <a:p>
            <a:pPr algn="ctr"/>
            <a:endParaRPr lang="es-ES_tradnl" sz="1050" dirty="0">
              <a:solidFill>
                <a:schemeClr val="bg2">
                  <a:lumMod val="10000"/>
                </a:schemeClr>
              </a:solidFill>
            </a:endParaRPr>
          </a:p>
          <a:p>
            <a:pPr algn="ctr"/>
            <a:endParaRPr lang="es-ES_tradnl" sz="1050" dirty="0" smtClean="0">
              <a:solidFill>
                <a:schemeClr val="bg2">
                  <a:lumMod val="10000"/>
                </a:schemeClr>
              </a:solidFill>
            </a:endParaRPr>
          </a:p>
          <a:p>
            <a:pPr algn="ctr"/>
            <a:endParaRPr lang="es-ES_tradnl" sz="1050" dirty="0">
              <a:solidFill>
                <a:schemeClr val="bg2">
                  <a:lumMod val="10000"/>
                </a:schemeClr>
              </a:solidFill>
            </a:endParaRPr>
          </a:p>
          <a:p>
            <a:pPr algn="ctr"/>
            <a:endParaRPr lang="es-ES_tradnl" sz="1050" dirty="0" smtClean="0">
              <a:solidFill>
                <a:schemeClr val="bg2">
                  <a:lumMod val="10000"/>
                </a:schemeClr>
              </a:solidFill>
            </a:endParaRPr>
          </a:p>
          <a:p>
            <a:pPr algn="ctr"/>
            <a:endParaRPr lang="es-ES_tradnl" sz="1050" dirty="0">
              <a:solidFill>
                <a:schemeClr val="bg2">
                  <a:lumMod val="10000"/>
                </a:schemeClr>
              </a:solidFill>
            </a:endParaRPr>
          </a:p>
          <a:p>
            <a:pPr algn="ctr"/>
            <a:endParaRPr lang="es-ES" sz="1050" dirty="0">
              <a:solidFill>
                <a:schemeClr val="bg2">
                  <a:lumMod val="10000"/>
                </a:schemeClr>
              </a:solidFill>
            </a:endParaRPr>
          </a:p>
        </p:txBody>
      </p:sp>
      <p:sp>
        <p:nvSpPr>
          <p:cNvPr id="24" name="Rectángulo 23"/>
          <p:cNvSpPr/>
          <p:nvPr/>
        </p:nvSpPr>
        <p:spPr>
          <a:xfrm>
            <a:off x="3497275" y="903804"/>
            <a:ext cx="1577676" cy="400110"/>
          </a:xfrm>
          <a:prstGeom prst="rect">
            <a:avLst/>
          </a:prstGeom>
        </p:spPr>
        <p:txBody>
          <a:bodyPr wrap="none">
            <a:spAutoFit/>
          </a:bodyPr>
          <a:lstStyle/>
          <a:p>
            <a:r>
              <a:rPr lang="es-ES" sz="1000" dirty="0">
                <a:hlinkClick r:id="rId4"/>
              </a:rPr>
              <a:t>https://dexel-pru.carm.es</a:t>
            </a:r>
            <a:r>
              <a:rPr lang="es-ES" sz="1000" dirty="0" smtClean="0">
                <a:hlinkClick r:id="rId4"/>
              </a:rPr>
              <a:t>/</a:t>
            </a:r>
            <a:endParaRPr lang="es-ES_tradnl" sz="1000" dirty="0" smtClean="0"/>
          </a:p>
          <a:p>
            <a:endParaRPr lang="es-ES" sz="1000" dirty="0" smtClean="0"/>
          </a:p>
        </p:txBody>
      </p:sp>
    </p:spTree>
    <p:extLst>
      <p:ext uri="{BB962C8B-B14F-4D97-AF65-F5344CB8AC3E}">
        <p14:creationId xmlns:p14="http://schemas.microsoft.com/office/powerpoint/2010/main" val="31092951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019162" y="728010"/>
            <a:ext cx="6378497" cy="573727"/>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_tradnl" sz="2800" dirty="0" smtClean="0">
                <a:ln w="0"/>
                <a:solidFill>
                  <a:schemeClr val="accent1">
                    <a:lumMod val="75000"/>
                  </a:schemeClr>
                </a:solidFill>
                <a:effectLst>
                  <a:outerShdw blurRad="38100" dist="19050" dir="2700000" algn="tl" rotWithShape="0">
                    <a:schemeClr val="dk1">
                      <a:alpha val="40000"/>
                    </a:schemeClr>
                  </a:outerShdw>
                </a:effectLst>
              </a:rPr>
              <a:t>DEXEL</a:t>
            </a:r>
            <a:endParaRPr lang="es-ES" sz="2800" dirty="0">
              <a:solidFill>
                <a:schemeClr val="accent1">
                  <a:lumMod val="75000"/>
                </a:schemeClr>
              </a:solidFill>
            </a:endParaRPr>
          </a:p>
        </p:txBody>
      </p:sp>
      <p:sp>
        <p:nvSpPr>
          <p:cNvPr id="11" name="Título 10"/>
          <p:cNvSpPr>
            <a:spLocks noGrp="1"/>
          </p:cNvSpPr>
          <p:nvPr>
            <p:ph type="title"/>
          </p:nvPr>
        </p:nvSpPr>
        <p:spPr/>
        <p:txBody>
          <a:bodyPr/>
          <a:lstStyle/>
          <a:p>
            <a:r>
              <a:rPr lang="es-ES_tradnl" dirty="0"/>
              <a:t>Plan Estratégico de Administración Electrónica de la CARM (PAECARM)</a:t>
            </a:r>
            <a:endParaRPr lang="es-ES" dirty="0"/>
          </a:p>
        </p:txBody>
      </p:sp>
      <p:sp>
        <p:nvSpPr>
          <p:cNvPr id="2" name="Rectángulo 1"/>
          <p:cNvSpPr/>
          <p:nvPr/>
        </p:nvSpPr>
        <p:spPr>
          <a:xfrm>
            <a:off x="587829" y="1301737"/>
            <a:ext cx="7746750" cy="3785652"/>
          </a:xfrm>
          <a:prstGeom prst="rect">
            <a:avLst/>
          </a:prstGeom>
        </p:spPr>
        <p:txBody>
          <a:bodyPr wrap="square">
            <a:spAutoFit/>
          </a:bodyPr>
          <a:lstStyle/>
          <a:p>
            <a:r>
              <a:rPr lang="es-ES_tradnl" sz="1600" dirty="0" smtClean="0"/>
              <a:t>Centraliza </a:t>
            </a:r>
            <a:r>
              <a:rPr lang="es-ES_tradnl" sz="1600" dirty="0"/>
              <a:t>gran parte de la información relacionada con los procedimientos que será </a:t>
            </a:r>
            <a:r>
              <a:rPr lang="es-ES_tradnl" sz="1600" dirty="0" smtClean="0"/>
              <a:t>utilizada </a:t>
            </a:r>
            <a:r>
              <a:rPr lang="es-ES_tradnl" sz="1600" dirty="0"/>
              <a:t>por todas las </a:t>
            </a:r>
            <a:r>
              <a:rPr lang="es-ES_tradnl" sz="1600" dirty="0" smtClean="0"/>
              <a:t>aplicaciones informativas o de tramitación:</a:t>
            </a:r>
          </a:p>
          <a:p>
            <a:endParaRPr lang="es-ES_tradnl" sz="1600" dirty="0" smtClean="0"/>
          </a:p>
          <a:p>
            <a:pPr marL="342900" indent="-342900">
              <a:buFont typeface="+mj-lt"/>
              <a:buAutoNum type="arabicPeriod"/>
            </a:pPr>
            <a:r>
              <a:rPr lang="es-ES" sz="1600" dirty="0" smtClean="0"/>
              <a:t>Guía </a:t>
            </a:r>
            <a:r>
              <a:rPr lang="es-ES" sz="1600" dirty="0"/>
              <a:t>de Procedimientos y Servicios de la CARM (</a:t>
            </a:r>
            <a:r>
              <a:rPr lang="es-ES" sz="1600" b="1" dirty="0"/>
              <a:t>GSE</a:t>
            </a:r>
            <a:r>
              <a:rPr lang="es-ES" sz="1600" dirty="0"/>
              <a:t>) y en el Sistema de Información Administrativa del Estado (</a:t>
            </a:r>
            <a:r>
              <a:rPr lang="es-ES" sz="1600" b="1" dirty="0"/>
              <a:t>SIA</a:t>
            </a:r>
            <a:r>
              <a:rPr lang="es-ES" sz="1600" dirty="0" smtClean="0"/>
              <a:t>)</a:t>
            </a:r>
          </a:p>
          <a:p>
            <a:pPr marL="342900" indent="-342900">
              <a:buFont typeface="+mj-lt"/>
              <a:buAutoNum type="arabicPeriod"/>
            </a:pPr>
            <a:endParaRPr lang="es-ES" sz="1600" dirty="0"/>
          </a:p>
          <a:p>
            <a:pPr marL="342900" indent="-342900">
              <a:buFont typeface="+mj-lt"/>
              <a:buAutoNum type="arabicPeriod"/>
            </a:pPr>
            <a:r>
              <a:rPr lang="es-ES" sz="1600" dirty="0" smtClean="0"/>
              <a:t>Se </a:t>
            </a:r>
            <a:r>
              <a:rPr lang="es-ES" sz="1600" dirty="0"/>
              <a:t>determina qué unidad orgánica es la responsable de la definición del </a:t>
            </a:r>
            <a:r>
              <a:rPr lang="es-ES" sz="1600" dirty="0" smtClean="0"/>
              <a:t>procedimiento, qué </a:t>
            </a:r>
            <a:r>
              <a:rPr lang="es-ES" sz="1600" dirty="0"/>
              <a:t>unidad/unidades lo  tramitan </a:t>
            </a:r>
            <a:r>
              <a:rPr lang="es-ES" sz="1600" dirty="0" smtClean="0"/>
              <a:t>y </a:t>
            </a:r>
            <a:r>
              <a:rPr lang="es-ES" sz="1600" dirty="0"/>
              <a:t>qué usuarios son los autorizados de cada unidad tanto para mantener la información de definición del procedimiento, como para </a:t>
            </a:r>
            <a:r>
              <a:rPr lang="es-ES" sz="1600" b="1" dirty="0"/>
              <a:t>acceder a la información de sus expedientes </a:t>
            </a:r>
            <a:r>
              <a:rPr lang="es-ES" sz="1600" b="1" dirty="0" smtClean="0"/>
              <a:t>(usuarios o aplicaciones)</a:t>
            </a:r>
          </a:p>
          <a:p>
            <a:pPr marL="342900" indent="-342900">
              <a:buFont typeface="+mj-lt"/>
              <a:buAutoNum type="arabicPeriod"/>
            </a:pPr>
            <a:endParaRPr lang="es-ES" sz="1600" dirty="0"/>
          </a:p>
          <a:p>
            <a:pPr marL="342900" indent="-342900">
              <a:buFont typeface="+mj-lt"/>
              <a:buAutoNum type="arabicPeriod"/>
            </a:pPr>
            <a:r>
              <a:rPr lang="es-ES" sz="1600" dirty="0" smtClean="0"/>
              <a:t>Establece la relación con el Archivo Regional para su futuro archivado. </a:t>
            </a:r>
          </a:p>
          <a:p>
            <a:pPr marL="342900" indent="-342900">
              <a:buFont typeface="+mj-lt"/>
              <a:buAutoNum type="arabicPeriod"/>
            </a:pPr>
            <a:endParaRPr lang="es-ES" sz="1600" dirty="0" smtClean="0"/>
          </a:p>
          <a:p>
            <a:pPr marL="342900" indent="-342900">
              <a:buFont typeface="+mj-lt"/>
              <a:buAutoNum type="arabicPeriod"/>
            </a:pPr>
            <a:r>
              <a:rPr lang="es-ES" sz="1600" dirty="0" smtClean="0"/>
              <a:t>Determina la relación con el </a:t>
            </a:r>
            <a:r>
              <a:rPr lang="es-ES" sz="1600" dirty="0"/>
              <a:t>registro único de la CARM.</a:t>
            </a:r>
          </a:p>
          <a:p>
            <a:endParaRPr lang="es-ES" sz="1600" dirty="0" smtClean="0"/>
          </a:p>
        </p:txBody>
      </p:sp>
    </p:spTree>
    <p:extLst>
      <p:ext uri="{BB962C8B-B14F-4D97-AF65-F5344CB8AC3E}">
        <p14:creationId xmlns:p14="http://schemas.microsoft.com/office/powerpoint/2010/main" val="33395019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019162" y="728010"/>
            <a:ext cx="6378497" cy="573727"/>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_tradnl" sz="2800" dirty="0" smtClean="0">
                <a:ln w="0"/>
                <a:solidFill>
                  <a:schemeClr val="accent1">
                    <a:lumMod val="75000"/>
                  </a:schemeClr>
                </a:solidFill>
                <a:effectLst>
                  <a:outerShdw blurRad="38100" dist="19050" dir="2700000" algn="tl" rotWithShape="0">
                    <a:schemeClr val="dk1">
                      <a:alpha val="40000"/>
                    </a:schemeClr>
                  </a:outerShdw>
                </a:effectLst>
              </a:rPr>
              <a:t>DEXEL</a:t>
            </a:r>
            <a:endParaRPr lang="es-ES" sz="2800" dirty="0">
              <a:solidFill>
                <a:schemeClr val="accent1">
                  <a:lumMod val="75000"/>
                </a:schemeClr>
              </a:solidFill>
            </a:endParaRPr>
          </a:p>
        </p:txBody>
      </p:sp>
      <p:sp>
        <p:nvSpPr>
          <p:cNvPr id="11" name="Título 10"/>
          <p:cNvSpPr>
            <a:spLocks noGrp="1"/>
          </p:cNvSpPr>
          <p:nvPr>
            <p:ph type="title"/>
          </p:nvPr>
        </p:nvSpPr>
        <p:spPr/>
        <p:txBody>
          <a:bodyPr/>
          <a:lstStyle/>
          <a:p>
            <a:r>
              <a:rPr lang="es-ES_tradnl" dirty="0"/>
              <a:t>Plan Estratégico de Administración Electrónica de la CARM (PAECARM)</a:t>
            </a:r>
            <a:endParaRPr lang="es-ES" dirty="0"/>
          </a:p>
        </p:txBody>
      </p:sp>
      <p:sp>
        <p:nvSpPr>
          <p:cNvPr id="2" name="Rectángulo 1"/>
          <p:cNvSpPr/>
          <p:nvPr/>
        </p:nvSpPr>
        <p:spPr>
          <a:xfrm>
            <a:off x="587829" y="1301737"/>
            <a:ext cx="7746750" cy="4524315"/>
          </a:xfrm>
          <a:prstGeom prst="rect">
            <a:avLst/>
          </a:prstGeom>
        </p:spPr>
        <p:txBody>
          <a:bodyPr wrap="square">
            <a:spAutoFit/>
          </a:bodyPr>
          <a:lstStyle/>
          <a:p>
            <a:r>
              <a:rPr lang="es-ES_tradnl" sz="1600" dirty="0" smtClean="0"/>
              <a:t>Centraliza </a:t>
            </a:r>
            <a:r>
              <a:rPr lang="es-ES_tradnl" sz="1600" dirty="0"/>
              <a:t>gran parte de la información relacionada con los procedimientos que será utilizada por todas las aplicaciones tanto informativa </a:t>
            </a:r>
            <a:r>
              <a:rPr lang="es-ES_tradnl" sz="1600" dirty="0" smtClean="0"/>
              <a:t>como </a:t>
            </a:r>
            <a:r>
              <a:rPr lang="es-ES_tradnl" sz="1600" dirty="0"/>
              <a:t>de </a:t>
            </a:r>
            <a:r>
              <a:rPr lang="es-ES_tradnl" sz="1600" dirty="0" smtClean="0"/>
              <a:t>tramitación:</a:t>
            </a:r>
          </a:p>
          <a:p>
            <a:endParaRPr lang="es-ES_tradnl" sz="1600" dirty="0" smtClean="0"/>
          </a:p>
          <a:p>
            <a:endParaRPr lang="es-ES" sz="1600" dirty="0"/>
          </a:p>
          <a:p>
            <a:pPr marL="342900" indent="-342900">
              <a:buFont typeface="+mj-lt"/>
              <a:buAutoNum type="arabicPeriod" startAt="5"/>
            </a:pPr>
            <a:r>
              <a:rPr lang="es-ES" sz="1600" dirty="0" smtClean="0"/>
              <a:t>Determina </a:t>
            </a:r>
            <a:r>
              <a:rPr lang="es-ES" sz="1600" dirty="0"/>
              <a:t>el formulario de solicitud asociado (específico o genérico</a:t>
            </a:r>
            <a:r>
              <a:rPr lang="es-ES" sz="1600" dirty="0" smtClean="0"/>
              <a:t>) para el procedimiento</a:t>
            </a:r>
            <a:endParaRPr lang="es-ES" sz="1600" dirty="0"/>
          </a:p>
          <a:p>
            <a:pPr marL="342900" indent="-342900">
              <a:buFont typeface="+mj-lt"/>
              <a:buAutoNum type="arabicPeriod" startAt="5"/>
            </a:pPr>
            <a:r>
              <a:rPr lang="es-ES" sz="1600" dirty="0" smtClean="0"/>
              <a:t>Establece </a:t>
            </a:r>
            <a:r>
              <a:rPr lang="es-ES" sz="1600" dirty="0"/>
              <a:t>los anexos que hay que presentar, de forma obligatoria u opcional, junto con la solicitud.</a:t>
            </a:r>
          </a:p>
          <a:p>
            <a:pPr marL="342900" indent="-342900">
              <a:buFont typeface="+mj-lt"/>
              <a:buAutoNum type="arabicPeriod" startAt="5"/>
            </a:pPr>
            <a:r>
              <a:rPr lang="es-ES" sz="1600" dirty="0" smtClean="0"/>
              <a:t>Establece qué </a:t>
            </a:r>
            <a:r>
              <a:rPr lang="es-ES" sz="1600" dirty="0"/>
              <a:t>certificados hay que presentar (cuando el interesado no da consentimiento a la administración para pedirlos en su nombre).</a:t>
            </a:r>
          </a:p>
          <a:p>
            <a:pPr marL="342900" indent="-342900">
              <a:buFont typeface="+mj-lt"/>
              <a:buAutoNum type="arabicPeriod" startAt="5"/>
            </a:pPr>
            <a:r>
              <a:rPr lang="es-ES" sz="1600" dirty="0" smtClean="0"/>
              <a:t>Establece </a:t>
            </a:r>
            <a:r>
              <a:rPr lang="es-ES" sz="1600" dirty="0"/>
              <a:t>la tasas asociadas a la </a:t>
            </a:r>
            <a:r>
              <a:rPr lang="es-ES" sz="1600" dirty="0" smtClean="0"/>
              <a:t>solicitud.</a:t>
            </a:r>
          </a:p>
          <a:p>
            <a:pPr marL="342900" indent="-342900">
              <a:buFont typeface="+mj-lt"/>
              <a:buAutoNum type="arabicPeriod" startAt="5"/>
            </a:pPr>
            <a:r>
              <a:rPr lang="es-ES" sz="1600" dirty="0"/>
              <a:t>Determina qué </a:t>
            </a:r>
            <a:r>
              <a:rPr lang="es-ES" sz="1600" dirty="0" smtClean="0"/>
              <a:t>documentos aporta </a:t>
            </a:r>
            <a:r>
              <a:rPr lang="es-ES" sz="1600" dirty="0"/>
              <a:t>el interesado (DI) en el procedimiento, además de la solicitud de inicio. </a:t>
            </a:r>
            <a:r>
              <a:rPr lang="es-ES" sz="1600" dirty="0" smtClean="0"/>
              <a:t>Estos documentos reflejan otros tramites del ciudadano asociados a dicho procedimiento.</a:t>
            </a:r>
          </a:p>
          <a:p>
            <a:pPr marL="342900" indent="-342900">
              <a:buFont typeface="+mj-lt"/>
              <a:buAutoNum type="arabicPeriod" startAt="5"/>
            </a:pPr>
            <a:r>
              <a:rPr lang="es-ES" sz="1600" dirty="0" smtClean="0"/>
              <a:t>Determina </a:t>
            </a:r>
            <a:r>
              <a:rPr lang="es-ES" sz="1600" dirty="0"/>
              <a:t>qué documentos de la administración (DA) asocian a un expediente de un procedimiento concreto. </a:t>
            </a:r>
            <a:endParaRPr lang="es-ES_tradnl" sz="1600" dirty="0"/>
          </a:p>
          <a:p>
            <a:endParaRPr lang="es-ES_tradnl" sz="1600" dirty="0"/>
          </a:p>
          <a:p>
            <a:endParaRPr lang="es-ES" sz="1600" dirty="0"/>
          </a:p>
        </p:txBody>
      </p:sp>
    </p:spTree>
    <p:extLst>
      <p:ext uri="{BB962C8B-B14F-4D97-AF65-F5344CB8AC3E}">
        <p14:creationId xmlns:p14="http://schemas.microsoft.com/office/powerpoint/2010/main" val="20128315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p:nvPr>
        </p:nvSpPr>
        <p:spPr>
          <a:xfrm>
            <a:off x="0" y="24434"/>
            <a:ext cx="9144000" cy="540000"/>
          </a:xfrm>
        </p:spPr>
        <p:txBody>
          <a:bodyPr/>
          <a:lstStyle/>
          <a:p>
            <a:r>
              <a:rPr lang="es-ES_tradnl" dirty="0"/>
              <a:t>Plan Estratégico de Administración Electrónica de la CARM (PAECARM)</a:t>
            </a:r>
            <a:endParaRPr lang="es-ES" dirty="0"/>
          </a:p>
        </p:txBody>
      </p:sp>
      <p:sp>
        <p:nvSpPr>
          <p:cNvPr id="5" name="Rectángulo 4"/>
          <p:cNvSpPr/>
          <p:nvPr/>
        </p:nvSpPr>
        <p:spPr>
          <a:xfrm>
            <a:off x="404921" y="2563121"/>
            <a:ext cx="2925404" cy="1797479"/>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FF0000"/>
              </a:solidFill>
            </a:endParaRPr>
          </a:p>
        </p:txBody>
      </p:sp>
      <p:sp>
        <p:nvSpPr>
          <p:cNvPr id="7" name="Elipse 6"/>
          <p:cNvSpPr/>
          <p:nvPr/>
        </p:nvSpPr>
        <p:spPr>
          <a:xfrm>
            <a:off x="6486195" y="2563121"/>
            <a:ext cx="2022624" cy="2012606"/>
          </a:xfrm>
          <a:prstGeom prst="ellipse">
            <a:avLst/>
          </a:prstGeom>
          <a:solidFill>
            <a:schemeClr val="bg1"/>
          </a:solidFill>
          <a:ln>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rtlCol="0" anchor="t" anchorCtr="0"/>
          <a:lstStyle/>
          <a:p>
            <a:pPr algn="ctr"/>
            <a:r>
              <a:rPr lang="es-ES_tradnl" sz="1200" dirty="0" smtClean="0">
                <a:solidFill>
                  <a:schemeClr val="bg1">
                    <a:lumMod val="50000"/>
                  </a:schemeClr>
                </a:solidFill>
                <a:latin typeface="Aharoni" panose="02010803020104030203" pitchFamily="2" charset="-79"/>
                <a:cs typeface="Aharoni" panose="02010803020104030203" pitchFamily="2" charset="-79"/>
              </a:rPr>
              <a:t>SANDRA</a:t>
            </a:r>
          </a:p>
          <a:p>
            <a:pPr algn="ctr"/>
            <a:r>
              <a:rPr lang="es-ES" sz="900" dirty="0">
                <a:solidFill>
                  <a:schemeClr val="tx2">
                    <a:lumMod val="50000"/>
                  </a:schemeClr>
                </a:solidFill>
              </a:rPr>
              <a:t>Gestión de Expedientes en Trámite (SGDE)</a:t>
            </a:r>
          </a:p>
          <a:p>
            <a:pPr algn="ctr"/>
            <a:endParaRPr lang="es-ES" sz="900" dirty="0">
              <a:solidFill>
                <a:schemeClr val="dk1"/>
              </a:solidFill>
            </a:endParaRPr>
          </a:p>
        </p:txBody>
      </p:sp>
      <p:grpSp>
        <p:nvGrpSpPr>
          <p:cNvPr id="8" name="Grupo 7"/>
          <p:cNvGrpSpPr/>
          <p:nvPr/>
        </p:nvGrpSpPr>
        <p:grpSpPr>
          <a:xfrm>
            <a:off x="6912444" y="3417632"/>
            <a:ext cx="1112686" cy="800856"/>
            <a:chOff x="459588" y="3775150"/>
            <a:chExt cx="1810482" cy="1474689"/>
          </a:xfrm>
        </p:grpSpPr>
        <p:pic>
          <p:nvPicPr>
            <p:cNvPr id="9" name="Picture 2" descr="http://www.plaanibal.com/image/image_gallery?uuid=e38fe501-4b10-4426-8525-2f5168093b30&amp;groupId=10416&amp;t=1342094932254"/>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59588" y="3775150"/>
              <a:ext cx="1721331" cy="124397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plaanibal.com/image/image_gallery?uuid=e38fe501-4b10-4426-8525-2f5168093b30&amp;groupId=10416&amp;t=1342094932254"/>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01582" y="3882918"/>
              <a:ext cx="1721331" cy="12439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plaanibal.com/image/image_gallery?uuid=e38fe501-4b10-4426-8525-2f5168093b30&amp;groupId=10416&amp;t=1342094932254"/>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48739" y="4005867"/>
              <a:ext cx="1721331" cy="1243972"/>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Rectángulo 12"/>
          <p:cNvSpPr/>
          <p:nvPr/>
        </p:nvSpPr>
        <p:spPr>
          <a:xfrm>
            <a:off x="3846339" y="3043646"/>
            <a:ext cx="1962245" cy="1063649"/>
          </a:xfrm>
          <a:prstGeom prst="rect">
            <a:avLst/>
          </a:prstGeom>
          <a:solidFill>
            <a:schemeClr val="bg1"/>
          </a:solidFill>
          <a:ln w="635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1200" b="1" dirty="0">
                <a:solidFill>
                  <a:schemeClr val="bg1">
                    <a:lumMod val="50000"/>
                  </a:schemeClr>
                </a:solidFill>
              </a:rPr>
              <a:t>PRESENTADOR</a:t>
            </a:r>
            <a:endParaRPr lang="es-ES_tradnl" sz="1200" b="1" dirty="0" smtClean="0">
              <a:solidFill>
                <a:schemeClr val="bg1">
                  <a:lumMod val="50000"/>
                </a:schemeClr>
              </a:solidFill>
            </a:endParaRPr>
          </a:p>
          <a:p>
            <a:pPr marL="171450" indent="-171450">
              <a:buFont typeface="Arial" panose="020B0604020202020204" pitchFamily="34" charset="0"/>
              <a:buChar char="•"/>
            </a:pPr>
            <a:r>
              <a:rPr lang="es-ES_tradnl" sz="800" dirty="0" smtClean="0">
                <a:solidFill>
                  <a:schemeClr val="bg1">
                    <a:lumMod val="50000"/>
                  </a:schemeClr>
                </a:solidFill>
              </a:rPr>
              <a:t>AUTENTICACION/ REPRESENTACION</a:t>
            </a:r>
          </a:p>
          <a:p>
            <a:pPr marL="171450" indent="-171450">
              <a:buFont typeface="Arial" panose="020B0604020202020204" pitchFamily="34" charset="0"/>
              <a:buChar char="•"/>
            </a:pPr>
            <a:r>
              <a:rPr lang="es-ES_tradnl" sz="800" dirty="0" smtClean="0">
                <a:solidFill>
                  <a:schemeClr val="bg1">
                    <a:lumMod val="50000"/>
                  </a:schemeClr>
                </a:solidFill>
              </a:rPr>
              <a:t>COMUNICACIÓN / NOTIFICACIÓN</a:t>
            </a:r>
          </a:p>
          <a:p>
            <a:pPr marL="171450" indent="-171450">
              <a:buFont typeface="Arial" panose="020B0604020202020204" pitchFamily="34" charset="0"/>
              <a:buChar char="•"/>
            </a:pPr>
            <a:r>
              <a:rPr lang="es-ES_tradnl" sz="800" b="1" dirty="0" smtClean="0">
                <a:solidFill>
                  <a:schemeClr val="bg1">
                    <a:lumMod val="50000"/>
                  </a:schemeClr>
                </a:solidFill>
              </a:rPr>
              <a:t>ANEXOS</a:t>
            </a:r>
          </a:p>
          <a:p>
            <a:pPr marL="171450" indent="-171450">
              <a:buFont typeface="Arial" panose="020B0604020202020204" pitchFamily="34" charset="0"/>
              <a:buChar char="•"/>
            </a:pPr>
            <a:r>
              <a:rPr lang="es-ES_tradnl" sz="800" b="1" dirty="0" smtClean="0">
                <a:solidFill>
                  <a:schemeClr val="bg1">
                    <a:lumMod val="50000"/>
                  </a:schemeClr>
                </a:solidFill>
              </a:rPr>
              <a:t>CERTIFICADOS</a:t>
            </a:r>
          </a:p>
          <a:p>
            <a:pPr marL="171450" indent="-171450">
              <a:buFont typeface="Arial" panose="020B0604020202020204" pitchFamily="34" charset="0"/>
              <a:buChar char="•"/>
            </a:pPr>
            <a:r>
              <a:rPr lang="es-ES_tradnl" sz="800" b="1" dirty="0" smtClean="0">
                <a:solidFill>
                  <a:schemeClr val="bg1">
                    <a:lumMod val="50000"/>
                  </a:schemeClr>
                </a:solidFill>
              </a:rPr>
              <a:t>TASA /PAGO</a:t>
            </a:r>
          </a:p>
          <a:p>
            <a:pPr marL="171450" indent="-171450">
              <a:buFont typeface="Arial" panose="020B0604020202020204" pitchFamily="34" charset="0"/>
              <a:buChar char="•"/>
            </a:pPr>
            <a:r>
              <a:rPr lang="es-ES_tradnl" sz="800" b="1" dirty="0" smtClean="0">
                <a:solidFill>
                  <a:schemeClr val="bg1">
                    <a:lumMod val="50000"/>
                  </a:schemeClr>
                </a:solidFill>
              </a:rPr>
              <a:t>REGISTRO</a:t>
            </a:r>
          </a:p>
        </p:txBody>
      </p:sp>
      <p:pic>
        <p:nvPicPr>
          <p:cNvPr id="14" name="Imagen 13"/>
          <p:cNvPicPr>
            <a:picLocks noChangeAspect="1"/>
          </p:cNvPicPr>
          <p:nvPr/>
        </p:nvPicPr>
        <p:blipFill>
          <a:blip r:embed="rId4"/>
          <a:stretch>
            <a:fillRect/>
          </a:stretch>
        </p:blipFill>
        <p:spPr>
          <a:xfrm>
            <a:off x="649960" y="3095512"/>
            <a:ext cx="2228946" cy="1154451"/>
          </a:xfrm>
          <a:prstGeom prst="rect">
            <a:avLst/>
          </a:prstGeom>
        </p:spPr>
      </p:pic>
      <p:sp>
        <p:nvSpPr>
          <p:cNvPr id="22" name="Rectángulo 21"/>
          <p:cNvSpPr/>
          <p:nvPr/>
        </p:nvSpPr>
        <p:spPr>
          <a:xfrm>
            <a:off x="802855" y="5212456"/>
            <a:ext cx="7799279" cy="430887"/>
          </a:xfrm>
          <a:prstGeom prst="rect">
            <a:avLst/>
          </a:prstGeom>
        </p:spPr>
        <p:txBody>
          <a:bodyPr wrap="square">
            <a:spAutoFit/>
          </a:bodyPr>
          <a:lstStyle/>
          <a:p>
            <a:pPr>
              <a:spcAft>
                <a:spcPts val="0"/>
              </a:spcAft>
            </a:pPr>
            <a:r>
              <a:rPr lang="es-ES" sz="1100" u="sng" dirty="0">
                <a:solidFill>
                  <a:srgbClr val="1F497D"/>
                </a:solidFill>
                <a:latin typeface="Calibri" panose="020F0502020204030204" pitchFamily="34" charset="0"/>
                <a:ea typeface="Calibri" panose="020F0502020204030204" pitchFamily="34" charset="0"/>
                <a:cs typeface="Times New Roman" panose="02020603050405020304" pitchFamily="18" charset="0"/>
                <a:hlinkClick r:id="rId5"/>
              </a:rPr>
              <a:t>https://presentador-pru.carm.es/presentador/?proc=867&amp;sol=PRUEBA00000000000001&amp;guid=4b100789-0512-adef-914140428240</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ES" sz="1100" u="sng" dirty="0">
                <a:solidFill>
                  <a:srgbClr val="1F497D"/>
                </a:solidFill>
                <a:latin typeface="Calibri" panose="020F0502020204030204" pitchFamily="34" charset="0"/>
                <a:ea typeface="Calibri" panose="020F0502020204030204" pitchFamily="34" charset="0"/>
                <a:cs typeface="Times New Roman" panose="02020603050405020304" pitchFamily="18" charset="0"/>
                <a:hlinkClick r:id="rId6"/>
              </a:rPr>
              <a:t>https://presentador-pru.carm.es/presentador/?proc=867&amp;sol=PRUEBA00000000000002&amp;guid=4b12fc15-0512-7a39-241145936118</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Rectángulo 38"/>
          <p:cNvSpPr/>
          <p:nvPr/>
        </p:nvSpPr>
        <p:spPr>
          <a:xfrm>
            <a:off x="468117" y="2596121"/>
            <a:ext cx="2700611" cy="461665"/>
          </a:xfrm>
          <a:prstGeom prst="rect">
            <a:avLst/>
          </a:prstGeom>
        </p:spPr>
        <p:txBody>
          <a:bodyPr wrap="none">
            <a:spAutoFit/>
          </a:bodyPr>
          <a:lstStyle/>
          <a:p>
            <a:pPr algn="ctr"/>
            <a:r>
              <a:rPr lang="es-ES_tradnl" sz="1200" b="1" dirty="0" smtClean="0">
                <a:solidFill>
                  <a:schemeClr val="bg1">
                    <a:lumMod val="50000"/>
                  </a:schemeClr>
                </a:solidFill>
              </a:rPr>
              <a:t>FORMULARIO ESPECIFICO O GENERICO </a:t>
            </a:r>
          </a:p>
          <a:p>
            <a:pPr algn="ctr"/>
            <a:r>
              <a:rPr lang="es-ES_tradnl" sz="1200" b="1" dirty="0" smtClean="0">
                <a:solidFill>
                  <a:schemeClr val="bg1">
                    <a:lumMod val="50000"/>
                  </a:schemeClr>
                </a:solidFill>
              </a:rPr>
              <a:t>(SEDE)</a:t>
            </a:r>
            <a:endParaRPr lang="es-ES" sz="1200" dirty="0">
              <a:solidFill>
                <a:schemeClr val="bg1">
                  <a:lumMod val="50000"/>
                </a:schemeClr>
              </a:solidFill>
            </a:endParaRPr>
          </a:p>
        </p:txBody>
      </p:sp>
      <p:grpSp>
        <p:nvGrpSpPr>
          <p:cNvPr id="42" name="Grupo 41"/>
          <p:cNvGrpSpPr/>
          <p:nvPr/>
        </p:nvGrpSpPr>
        <p:grpSpPr>
          <a:xfrm>
            <a:off x="2000312" y="1218077"/>
            <a:ext cx="1210654" cy="459671"/>
            <a:chOff x="3015330" y="4385770"/>
            <a:chExt cx="821007" cy="304948"/>
          </a:xfrm>
        </p:grpSpPr>
        <p:sp>
          <p:nvSpPr>
            <p:cNvPr id="43" name="CuadroTexto 42"/>
            <p:cNvSpPr txBox="1"/>
            <p:nvPr/>
          </p:nvSpPr>
          <p:spPr>
            <a:xfrm>
              <a:off x="3015330" y="4385770"/>
              <a:ext cx="821007" cy="304948"/>
            </a:xfrm>
            <a:prstGeom prst="rect">
              <a:avLst/>
            </a:prstGeom>
            <a:solidFill>
              <a:schemeClr val="bg1"/>
            </a:solidFill>
            <a:ln w="12700">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endParaRPr lang="es-ES" sz="825" dirty="0">
                <a:solidFill>
                  <a:schemeClr val="bg2">
                    <a:lumMod val="25000"/>
                  </a:schemeClr>
                </a:solidFill>
              </a:endParaRPr>
            </a:p>
          </p:txBody>
        </p:sp>
        <p:pic>
          <p:nvPicPr>
            <p:cNvPr id="44" name="Picture 16" descr="Sistema de Información Administrativ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52421" y="4421026"/>
              <a:ext cx="734497" cy="2267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6" name="Grupo 45"/>
          <p:cNvGrpSpPr/>
          <p:nvPr/>
        </p:nvGrpSpPr>
        <p:grpSpPr>
          <a:xfrm>
            <a:off x="468117" y="1057045"/>
            <a:ext cx="1428750" cy="934797"/>
            <a:chOff x="1725498" y="721645"/>
            <a:chExt cx="1428750" cy="934797"/>
          </a:xfrm>
        </p:grpSpPr>
        <p:sp>
          <p:nvSpPr>
            <p:cNvPr id="45" name="Rectángulo 44"/>
            <p:cNvSpPr/>
            <p:nvPr/>
          </p:nvSpPr>
          <p:spPr>
            <a:xfrm>
              <a:off x="1764013" y="721645"/>
              <a:ext cx="1351720" cy="830997"/>
            </a:xfrm>
            <a:prstGeom prst="rect">
              <a:avLst/>
            </a:prstGeom>
            <a:solidFill>
              <a:srgbClr val="C00000"/>
            </a:solidFill>
          </p:spPr>
          <p:txBody>
            <a:bodyPr wrap="square">
              <a:spAutoFit/>
            </a:bodyPr>
            <a:lstStyle/>
            <a:p>
              <a:r>
                <a:rPr lang="es-ES" sz="800" b="1" dirty="0" smtClean="0">
                  <a:solidFill>
                    <a:schemeClr val="bg1"/>
                  </a:solidFill>
                  <a:latin typeface="Arial" panose="020B0604020202020204" pitchFamily="34" charset="0"/>
                </a:rPr>
                <a:t>GUÍA DE PROCEDIMIENTOS Y SERVICIOS</a:t>
              </a:r>
            </a:p>
            <a:p>
              <a:r>
                <a:rPr lang="es-ES" sz="1200" dirty="0">
                  <a:solidFill>
                    <a:schemeClr val="bg1"/>
                  </a:solidFill>
                  <a:latin typeface="Verdana" panose="020B0604030504040204" pitchFamily="34" charset="0"/>
                </a:rPr>
                <a:t/>
              </a:r>
              <a:br>
                <a:rPr lang="es-ES" sz="1200" dirty="0">
                  <a:solidFill>
                    <a:schemeClr val="bg1"/>
                  </a:solidFill>
                  <a:latin typeface="Verdana" panose="020B0604030504040204" pitchFamily="34" charset="0"/>
                </a:rPr>
              </a:br>
              <a:endParaRPr lang="es-ES" sz="1200" dirty="0">
                <a:solidFill>
                  <a:schemeClr val="bg1"/>
                </a:solidFill>
              </a:endParaRPr>
            </a:p>
          </p:txBody>
        </p:sp>
        <p:pic>
          <p:nvPicPr>
            <p:cNvPr id="2050" name="Picture 2" descr="CARM.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25498" y="951591"/>
              <a:ext cx="1428750" cy="704851"/>
            </a:xfrm>
            <a:prstGeom prst="rect">
              <a:avLst/>
            </a:prstGeom>
            <a:noFill/>
            <a:extLst>
              <a:ext uri="{909E8E84-426E-40DD-AFC4-6F175D3DCCD1}">
                <a14:hiddenFill xmlns:a14="http://schemas.microsoft.com/office/drawing/2010/main">
                  <a:solidFill>
                    <a:srgbClr val="FFFFFF"/>
                  </a:solidFill>
                </a14:hiddenFill>
              </a:ext>
            </a:extLst>
          </p:spPr>
        </p:pic>
      </p:grpSp>
      <p:sp>
        <p:nvSpPr>
          <p:cNvPr id="47" name="Flecha abajo 46"/>
          <p:cNvSpPr/>
          <p:nvPr/>
        </p:nvSpPr>
        <p:spPr>
          <a:xfrm>
            <a:off x="1628570" y="1984214"/>
            <a:ext cx="478106" cy="508320"/>
          </a:xfrm>
          <a:prstGeom prst="downArrow">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9" name="Rectángulo 48"/>
          <p:cNvSpPr/>
          <p:nvPr/>
        </p:nvSpPr>
        <p:spPr>
          <a:xfrm>
            <a:off x="5969589" y="1416290"/>
            <a:ext cx="829144" cy="351680"/>
          </a:xfrm>
          <a:prstGeom prst="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S_tradnl" sz="1600" b="1" dirty="0" smtClean="0">
                <a:solidFill>
                  <a:srgbClr val="FF0000"/>
                </a:solidFill>
              </a:rPr>
              <a:t>DEXEL</a:t>
            </a:r>
            <a:endParaRPr lang="es-ES_tradnl" sz="1600" dirty="0" smtClean="0">
              <a:solidFill>
                <a:schemeClr val="bg1">
                  <a:lumMod val="50000"/>
                </a:schemeClr>
              </a:solidFill>
            </a:endParaRPr>
          </a:p>
        </p:txBody>
      </p:sp>
      <p:sp>
        <p:nvSpPr>
          <p:cNvPr id="48" name="Flecha derecha 47"/>
          <p:cNvSpPr/>
          <p:nvPr/>
        </p:nvSpPr>
        <p:spPr>
          <a:xfrm>
            <a:off x="3342368" y="3373593"/>
            <a:ext cx="491067" cy="364396"/>
          </a:xfrm>
          <a:prstGeom prst="rightArrow">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0" name="Flecha derecha 49"/>
          <p:cNvSpPr/>
          <p:nvPr/>
        </p:nvSpPr>
        <p:spPr>
          <a:xfrm>
            <a:off x="5834122" y="3373593"/>
            <a:ext cx="626534" cy="410813"/>
          </a:xfrm>
          <a:prstGeom prst="rightArrow">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52" name="Conector recto de flecha 51"/>
          <p:cNvCxnSpPr/>
          <p:nvPr/>
        </p:nvCxnSpPr>
        <p:spPr>
          <a:xfrm flipH="1" flipV="1">
            <a:off x="3454400" y="1567071"/>
            <a:ext cx="2455333" cy="20092"/>
          </a:xfrm>
          <a:prstGeom prst="straightConnector1">
            <a:avLst/>
          </a:prstGeom>
          <a:ln>
            <a:solidFill>
              <a:schemeClr val="bg2">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4" name="Conector recto de flecha 53"/>
          <p:cNvCxnSpPr/>
          <p:nvPr/>
        </p:nvCxnSpPr>
        <p:spPr>
          <a:xfrm flipH="1">
            <a:off x="5240868" y="1769332"/>
            <a:ext cx="935930" cy="1067267"/>
          </a:xfrm>
          <a:prstGeom prst="straightConnector1">
            <a:avLst/>
          </a:prstGeom>
          <a:ln>
            <a:solidFill>
              <a:schemeClr val="bg2">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6" name="Conector recto de flecha 55"/>
          <p:cNvCxnSpPr/>
          <p:nvPr/>
        </p:nvCxnSpPr>
        <p:spPr>
          <a:xfrm>
            <a:off x="6612150" y="1767970"/>
            <a:ext cx="542183" cy="733160"/>
          </a:xfrm>
          <a:prstGeom prst="straightConnector1">
            <a:avLst/>
          </a:prstGeom>
          <a:ln>
            <a:solidFill>
              <a:schemeClr val="bg2">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2" name="Conector recto de flecha 61"/>
          <p:cNvCxnSpPr/>
          <p:nvPr/>
        </p:nvCxnSpPr>
        <p:spPr>
          <a:xfrm flipH="1">
            <a:off x="3355864" y="1721793"/>
            <a:ext cx="2570645" cy="866641"/>
          </a:xfrm>
          <a:prstGeom prst="straightConnector1">
            <a:avLst/>
          </a:prstGeom>
          <a:ln>
            <a:solidFill>
              <a:schemeClr val="bg2">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0285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964734" y="524826"/>
            <a:ext cx="6378497" cy="573727"/>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_tradnl" sz="2800" dirty="0" smtClean="0">
                <a:ln w="0"/>
                <a:solidFill>
                  <a:schemeClr val="accent1">
                    <a:lumMod val="75000"/>
                  </a:schemeClr>
                </a:solidFill>
                <a:effectLst>
                  <a:outerShdw blurRad="38100" dist="19050" dir="2700000" algn="tl" rotWithShape="0">
                    <a:schemeClr val="dk1">
                      <a:alpha val="40000"/>
                    </a:schemeClr>
                  </a:outerShdw>
                </a:effectLst>
              </a:rPr>
              <a:t>DEXEL</a:t>
            </a:r>
            <a:endParaRPr lang="es-ES" sz="2800" dirty="0">
              <a:solidFill>
                <a:schemeClr val="accent1">
                  <a:lumMod val="75000"/>
                </a:schemeClr>
              </a:solidFill>
            </a:endParaRPr>
          </a:p>
        </p:txBody>
      </p:sp>
      <p:sp>
        <p:nvSpPr>
          <p:cNvPr id="11" name="Título 10"/>
          <p:cNvSpPr>
            <a:spLocks noGrp="1"/>
          </p:cNvSpPr>
          <p:nvPr>
            <p:ph type="title"/>
          </p:nvPr>
        </p:nvSpPr>
        <p:spPr/>
        <p:txBody>
          <a:bodyPr/>
          <a:lstStyle/>
          <a:p>
            <a:r>
              <a:rPr lang="es-ES_tradnl" dirty="0"/>
              <a:t>Plan Estratégico de Administración Electrónica de la CARM (PAECARM)</a:t>
            </a:r>
            <a:endParaRPr lang="es-ES" dirty="0"/>
          </a:p>
        </p:txBody>
      </p:sp>
      <p:sp>
        <p:nvSpPr>
          <p:cNvPr id="2" name="Rectángulo 1"/>
          <p:cNvSpPr/>
          <p:nvPr/>
        </p:nvSpPr>
        <p:spPr>
          <a:xfrm>
            <a:off x="500744" y="955596"/>
            <a:ext cx="7746750" cy="338554"/>
          </a:xfrm>
          <a:prstGeom prst="rect">
            <a:avLst/>
          </a:prstGeom>
        </p:spPr>
        <p:txBody>
          <a:bodyPr wrap="square">
            <a:spAutoFit/>
          </a:bodyPr>
          <a:lstStyle/>
          <a:p>
            <a:r>
              <a:rPr lang="es-ES_tradnl" sz="1600" dirty="0" smtClean="0"/>
              <a:t>Acceso </a:t>
            </a:r>
            <a:r>
              <a:rPr lang="es-ES_tradnl" sz="1600" dirty="0"/>
              <a:t>por https://</a:t>
            </a:r>
            <a:r>
              <a:rPr lang="es-ES_tradnl" sz="1600" dirty="0" smtClean="0"/>
              <a:t>dexel-pru.carm.es</a:t>
            </a:r>
            <a:r>
              <a:rPr lang="es-ES_tradnl" sz="1600" dirty="0"/>
              <a:t>/</a:t>
            </a:r>
            <a:endParaRPr lang="es-ES_tradnl" sz="1600" dirty="0" smtClean="0"/>
          </a:p>
        </p:txBody>
      </p:sp>
      <p:pic>
        <p:nvPicPr>
          <p:cNvPr id="6" name="Imagen 5"/>
          <p:cNvPicPr>
            <a:picLocks noChangeAspect="1"/>
          </p:cNvPicPr>
          <p:nvPr/>
        </p:nvPicPr>
        <p:blipFill>
          <a:blip r:embed="rId3"/>
          <a:stretch>
            <a:fillRect/>
          </a:stretch>
        </p:blipFill>
        <p:spPr>
          <a:xfrm>
            <a:off x="1697491" y="1424633"/>
            <a:ext cx="5944280" cy="4281371"/>
          </a:xfrm>
          <a:prstGeom prst="rect">
            <a:avLst/>
          </a:prstGeom>
        </p:spPr>
      </p:pic>
    </p:spTree>
    <p:extLst>
      <p:ext uri="{BB962C8B-B14F-4D97-AF65-F5344CB8AC3E}">
        <p14:creationId xmlns:p14="http://schemas.microsoft.com/office/powerpoint/2010/main" val="39422959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77334" y="540000"/>
            <a:ext cx="1490599" cy="573727"/>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_tradnl" sz="2800" dirty="0" smtClean="0">
                <a:ln w="0"/>
                <a:solidFill>
                  <a:schemeClr val="accent1">
                    <a:lumMod val="75000"/>
                  </a:schemeClr>
                </a:solidFill>
                <a:effectLst>
                  <a:outerShdw blurRad="38100" dist="19050" dir="2700000" algn="tl" rotWithShape="0">
                    <a:schemeClr val="dk1">
                      <a:alpha val="40000"/>
                    </a:schemeClr>
                  </a:outerShdw>
                </a:effectLst>
              </a:rPr>
              <a:t>DEXEL</a:t>
            </a:r>
            <a:endParaRPr lang="es-ES" sz="2800" dirty="0">
              <a:solidFill>
                <a:schemeClr val="accent1">
                  <a:lumMod val="75000"/>
                </a:schemeClr>
              </a:solidFill>
            </a:endParaRPr>
          </a:p>
        </p:txBody>
      </p:sp>
      <p:sp>
        <p:nvSpPr>
          <p:cNvPr id="11" name="Título 10"/>
          <p:cNvSpPr>
            <a:spLocks noGrp="1"/>
          </p:cNvSpPr>
          <p:nvPr>
            <p:ph type="title"/>
          </p:nvPr>
        </p:nvSpPr>
        <p:spPr/>
        <p:txBody>
          <a:bodyPr/>
          <a:lstStyle/>
          <a:p>
            <a:r>
              <a:rPr lang="es-ES_tradnl" dirty="0"/>
              <a:t>Plan Estratégico de Administración Electrónica de la CARM (PAECARM)</a:t>
            </a:r>
            <a:endParaRPr lang="es-ES" dirty="0"/>
          </a:p>
        </p:txBody>
      </p:sp>
      <p:pic>
        <p:nvPicPr>
          <p:cNvPr id="3" name="Imagen 2"/>
          <p:cNvPicPr>
            <a:picLocks noChangeAspect="1"/>
          </p:cNvPicPr>
          <p:nvPr/>
        </p:nvPicPr>
        <p:blipFill>
          <a:blip r:embed="rId3">
            <a:clrChange>
              <a:clrFrom>
                <a:srgbClr val="FFFFFF"/>
              </a:clrFrom>
              <a:clrTo>
                <a:srgbClr val="FFFFFF">
                  <a:alpha val="0"/>
                </a:srgbClr>
              </a:clrTo>
            </a:clrChange>
          </a:blip>
          <a:stretch>
            <a:fillRect/>
          </a:stretch>
        </p:blipFill>
        <p:spPr>
          <a:xfrm>
            <a:off x="2018491" y="680035"/>
            <a:ext cx="5330576" cy="1442116"/>
          </a:xfrm>
          <a:prstGeom prst="rect">
            <a:avLst/>
          </a:prstGeom>
        </p:spPr>
      </p:pic>
      <p:pic>
        <p:nvPicPr>
          <p:cNvPr id="1026" name="Imagen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1834" y="2061670"/>
            <a:ext cx="5400675"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94690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964734" y="524826"/>
            <a:ext cx="6378497" cy="573727"/>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_tradnl" sz="2800" dirty="0" smtClean="0">
                <a:ln w="0"/>
                <a:solidFill>
                  <a:schemeClr val="accent1">
                    <a:lumMod val="75000"/>
                  </a:schemeClr>
                </a:solidFill>
                <a:effectLst>
                  <a:outerShdw blurRad="38100" dist="19050" dir="2700000" algn="tl" rotWithShape="0">
                    <a:schemeClr val="dk1">
                      <a:alpha val="40000"/>
                    </a:schemeClr>
                  </a:outerShdw>
                </a:effectLst>
              </a:rPr>
              <a:t>DEXEL</a:t>
            </a:r>
            <a:endParaRPr lang="es-ES" sz="2800" dirty="0">
              <a:solidFill>
                <a:schemeClr val="accent1">
                  <a:lumMod val="75000"/>
                </a:schemeClr>
              </a:solidFill>
            </a:endParaRPr>
          </a:p>
        </p:txBody>
      </p:sp>
      <p:sp>
        <p:nvSpPr>
          <p:cNvPr id="11" name="Título 10"/>
          <p:cNvSpPr>
            <a:spLocks noGrp="1"/>
          </p:cNvSpPr>
          <p:nvPr>
            <p:ph type="title"/>
          </p:nvPr>
        </p:nvSpPr>
        <p:spPr/>
        <p:txBody>
          <a:bodyPr/>
          <a:lstStyle/>
          <a:p>
            <a:r>
              <a:rPr lang="es-ES_tradnl" dirty="0"/>
              <a:t>Plan Estratégico de Administración Electrónica de la CARM (PAECARM)</a:t>
            </a:r>
            <a:endParaRPr lang="es-ES" dirty="0"/>
          </a:p>
        </p:txBody>
      </p:sp>
      <p:pic>
        <p:nvPicPr>
          <p:cNvPr id="2" name="Imagen 1"/>
          <p:cNvPicPr>
            <a:picLocks noChangeAspect="1"/>
          </p:cNvPicPr>
          <p:nvPr/>
        </p:nvPicPr>
        <p:blipFill>
          <a:blip r:embed="rId3"/>
          <a:stretch>
            <a:fillRect/>
          </a:stretch>
        </p:blipFill>
        <p:spPr>
          <a:xfrm>
            <a:off x="1471862" y="971693"/>
            <a:ext cx="5871369" cy="4738889"/>
          </a:xfrm>
          <a:prstGeom prst="rect">
            <a:avLst/>
          </a:prstGeom>
        </p:spPr>
      </p:pic>
    </p:spTree>
    <p:extLst>
      <p:ext uri="{BB962C8B-B14F-4D97-AF65-F5344CB8AC3E}">
        <p14:creationId xmlns:p14="http://schemas.microsoft.com/office/powerpoint/2010/main" val="31991404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964734" y="524826"/>
            <a:ext cx="6378497" cy="573727"/>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_tradnl" sz="2800" dirty="0" smtClean="0">
                <a:ln w="0"/>
                <a:solidFill>
                  <a:schemeClr val="accent1">
                    <a:lumMod val="75000"/>
                  </a:schemeClr>
                </a:solidFill>
                <a:effectLst>
                  <a:outerShdw blurRad="38100" dist="19050" dir="2700000" algn="tl" rotWithShape="0">
                    <a:schemeClr val="dk1">
                      <a:alpha val="40000"/>
                    </a:schemeClr>
                  </a:outerShdw>
                </a:effectLst>
              </a:rPr>
              <a:t>DEXEL</a:t>
            </a:r>
            <a:endParaRPr lang="es-ES" sz="2800" dirty="0">
              <a:solidFill>
                <a:schemeClr val="accent1">
                  <a:lumMod val="75000"/>
                </a:schemeClr>
              </a:solidFill>
            </a:endParaRPr>
          </a:p>
        </p:txBody>
      </p:sp>
      <p:sp>
        <p:nvSpPr>
          <p:cNvPr id="11" name="Título 10"/>
          <p:cNvSpPr>
            <a:spLocks noGrp="1"/>
          </p:cNvSpPr>
          <p:nvPr>
            <p:ph type="title"/>
          </p:nvPr>
        </p:nvSpPr>
        <p:spPr/>
        <p:txBody>
          <a:bodyPr/>
          <a:lstStyle/>
          <a:p>
            <a:r>
              <a:rPr lang="es-ES_tradnl" dirty="0"/>
              <a:t>Plan Estratégico de Administración Electrónica de la CARM (PAECARM)</a:t>
            </a:r>
            <a:endParaRPr lang="es-ES" dirty="0"/>
          </a:p>
        </p:txBody>
      </p:sp>
      <p:sp>
        <p:nvSpPr>
          <p:cNvPr id="5" name="CuadroTexto 4"/>
          <p:cNvSpPr txBox="1"/>
          <p:nvPr/>
        </p:nvSpPr>
        <p:spPr>
          <a:xfrm>
            <a:off x="260894" y="2299523"/>
            <a:ext cx="1677434" cy="2400657"/>
          </a:xfrm>
          <a:prstGeom prst="rect">
            <a:avLst/>
          </a:prstGeom>
          <a:noFill/>
        </p:spPr>
        <p:txBody>
          <a:bodyPr wrap="square" rtlCol="0">
            <a:spAutoFit/>
          </a:bodyPr>
          <a:lstStyle/>
          <a:p>
            <a:pPr marL="171450" indent="-171450">
              <a:spcBef>
                <a:spcPts val="600"/>
              </a:spcBef>
              <a:buFont typeface="Arial" panose="020B0604020202020204" pitchFamily="34" charset="0"/>
              <a:buChar char="•"/>
            </a:pPr>
            <a:r>
              <a:rPr lang="es-ES_tradnl" sz="1200" dirty="0" err="1" smtClean="0"/>
              <a:t>Descripcion</a:t>
            </a:r>
            <a:r>
              <a:rPr lang="es-ES_tradnl" sz="1200" dirty="0" smtClean="0"/>
              <a:t> del procedimiento</a:t>
            </a:r>
          </a:p>
          <a:p>
            <a:pPr marL="171450" indent="-171450">
              <a:spcBef>
                <a:spcPts val="600"/>
              </a:spcBef>
              <a:buFont typeface="Arial" panose="020B0604020202020204" pitchFamily="34" charset="0"/>
              <a:buChar char="•"/>
            </a:pPr>
            <a:r>
              <a:rPr lang="es-ES_tradnl" sz="1200" dirty="0" smtClean="0"/>
              <a:t>Tipo</a:t>
            </a:r>
          </a:p>
          <a:p>
            <a:pPr marL="171450" indent="-171450">
              <a:spcBef>
                <a:spcPts val="600"/>
              </a:spcBef>
              <a:buFont typeface="Arial" panose="020B0604020202020204" pitchFamily="34" charset="0"/>
              <a:buChar char="•"/>
            </a:pPr>
            <a:r>
              <a:rPr lang="es-ES_tradnl" sz="1200" dirty="0" err="1" smtClean="0"/>
              <a:t>Ambito</a:t>
            </a:r>
            <a:endParaRPr lang="es-ES_tradnl" sz="1200" dirty="0" smtClean="0"/>
          </a:p>
          <a:p>
            <a:pPr marL="171450" indent="-171450">
              <a:spcBef>
                <a:spcPts val="600"/>
              </a:spcBef>
              <a:buFont typeface="Arial" panose="020B0604020202020204" pitchFamily="34" charset="0"/>
              <a:buChar char="•"/>
            </a:pPr>
            <a:r>
              <a:rPr lang="es-ES_tradnl" sz="1200" dirty="0" smtClean="0"/>
              <a:t>Departamento Responsable</a:t>
            </a:r>
          </a:p>
          <a:p>
            <a:pPr marL="171450" indent="-171450">
              <a:spcBef>
                <a:spcPts val="600"/>
              </a:spcBef>
              <a:buFont typeface="Arial" panose="020B0604020202020204" pitchFamily="34" charset="0"/>
              <a:buChar char="•"/>
            </a:pPr>
            <a:r>
              <a:rPr lang="es-ES_tradnl" sz="1200" dirty="0" smtClean="0"/>
              <a:t>Departamento Tramitador</a:t>
            </a:r>
          </a:p>
          <a:p>
            <a:pPr marL="171450" indent="-171450">
              <a:spcBef>
                <a:spcPts val="600"/>
              </a:spcBef>
              <a:buFont typeface="Arial" panose="020B0604020202020204" pitchFamily="34" charset="0"/>
              <a:buChar char="•"/>
            </a:pPr>
            <a:r>
              <a:rPr lang="es-ES_tradnl" sz="1200" dirty="0" smtClean="0"/>
              <a:t>Archivo</a:t>
            </a:r>
          </a:p>
          <a:p>
            <a:pPr marL="171450" indent="-171450">
              <a:spcBef>
                <a:spcPts val="600"/>
              </a:spcBef>
              <a:buFont typeface="Arial" panose="020B0604020202020204" pitchFamily="34" charset="0"/>
              <a:buChar char="•"/>
            </a:pPr>
            <a:r>
              <a:rPr lang="es-ES_tradnl" sz="1200" dirty="0" smtClean="0"/>
              <a:t>Normativa</a:t>
            </a:r>
            <a:endParaRPr lang="es-ES" sz="1200" dirty="0"/>
          </a:p>
        </p:txBody>
      </p:sp>
      <p:sp>
        <p:nvSpPr>
          <p:cNvPr id="7" name="CuadroTexto 6"/>
          <p:cNvSpPr txBox="1"/>
          <p:nvPr/>
        </p:nvSpPr>
        <p:spPr>
          <a:xfrm>
            <a:off x="2003438" y="2262246"/>
            <a:ext cx="1561033" cy="1508105"/>
          </a:xfrm>
          <a:prstGeom prst="rect">
            <a:avLst/>
          </a:prstGeom>
          <a:noFill/>
        </p:spPr>
        <p:txBody>
          <a:bodyPr wrap="square" rtlCol="0">
            <a:spAutoFit/>
          </a:bodyPr>
          <a:lstStyle/>
          <a:p>
            <a:pPr marL="171450" indent="-171450">
              <a:spcBef>
                <a:spcPts val="600"/>
              </a:spcBef>
              <a:buFont typeface="Arial" panose="020B0604020202020204" pitchFamily="34" charset="0"/>
              <a:buChar char="•"/>
            </a:pPr>
            <a:r>
              <a:rPr lang="es-ES_tradnl" sz="1200" dirty="0" smtClean="0"/>
              <a:t>Formulario</a:t>
            </a:r>
          </a:p>
          <a:p>
            <a:pPr marL="171450" indent="-171450">
              <a:spcBef>
                <a:spcPts val="600"/>
              </a:spcBef>
              <a:buFont typeface="Arial" panose="020B0604020202020204" pitchFamily="34" charset="0"/>
              <a:buChar char="•"/>
            </a:pPr>
            <a:r>
              <a:rPr lang="es-ES_tradnl" sz="1200" dirty="0" smtClean="0"/>
              <a:t>Anexos</a:t>
            </a:r>
          </a:p>
          <a:p>
            <a:pPr marL="171450" indent="-171450">
              <a:spcBef>
                <a:spcPts val="600"/>
              </a:spcBef>
              <a:buFont typeface="Arial" panose="020B0604020202020204" pitchFamily="34" charset="0"/>
              <a:buChar char="•"/>
            </a:pPr>
            <a:r>
              <a:rPr lang="es-ES_tradnl" sz="1200" dirty="0" smtClean="0"/>
              <a:t>Certificados</a:t>
            </a:r>
          </a:p>
          <a:p>
            <a:pPr marL="171450" indent="-171450">
              <a:spcBef>
                <a:spcPts val="600"/>
              </a:spcBef>
              <a:buFont typeface="Arial" panose="020B0604020202020204" pitchFamily="34" charset="0"/>
              <a:buChar char="•"/>
            </a:pPr>
            <a:r>
              <a:rPr lang="es-ES_tradnl" sz="1200" dirty="0" smtClean="0"/>
              <a:t>Modelos Presenciales</a:t>
            </a:r>
          </a:p>
          <a:p>
            <a:pPr marL="171450" indent="-171450">
              <a:spcBef>
                <a:spcPts val="600"/>
              </a:spcBef>
              <a:buFont typeface="Arial" panose="020B0604020202020204" pitchFamily="34" charset="0"/>
              <a:buChar char="•"/>
            </a:pPr>
            <a:endParaRPr lang="es-ES" sz="1200" dirty="0"/>
          </a:p>
        </p:txBody>
      </p:sp>
      <p:sp>
        <p:nvSpPr>
          <p:cNvPr id="8" name="CuadroTexto 7"/>
          <p:cNvSpPr txBox="1"/>
          <p:nvPr/>
        </p:nvSpPr>
        <p:spPr>
          <a:xfrm>
            <a:off x="3595181" y="2299945"/>
            <a:ext cx="1986978" cy="1169551"/>
          </a:xfrm>
          <a:prstGeom prst="rect">
            <a:avLst/>
          </a:prstGeom>
          <a:noFill/>
        </p:spPr>
        <p:txBody>
          <a:bodyPr wrap="square" rtlCol="0">
            <a:spAutoFit/>
          </a:bodyPr>
          <a:lstStyle/>
          <a:p>
            <a:pPr marL="171450" indent="-171450">
              <a:spcBef>
                <a:spcPts val="600"/>
              </a:spcBef>
              <a:buFont typeface="Arial" panose="020B0604020202020204" pitchFamily="34" charset="0"/>
              <a:buChar char="•"/>
            </a:pPr>
            <a:r>
              <a:rPr lang="es-ES_tradnl" sz="1200" dirty="0" smtClean="0"/>
              <a:t>Documentos Interesado</a:t>
            </a:r>
          </a:p>
          <a:p>
            <a:pPr marL="171450" indent="-171450">
              <a:spcBef>
                <a:spcPts val="600"/>
              </a:spcBef>
              <a:buFont typeface="Arial" panose="020B0604020202020204" pitchFamily="34" charset="0"/>
              <a:buChar char="•"/>
            </a:pPr>
            <a:r>
              <a:rPr lang="es-ES_tradnl" sz="1200" dirty="0" smtClean="0"/>
              <a:t>Documentos Administración</a:t>
            </a:r>
          </a:p>
          <a:p>
            <a:pPr marL="171450" indent="-171450">
              <a:spcBef>
                <a:spcPts val="600"/>
              </a:spcBef>
              <a:buFont typeface="Arial" panose="020B0604020202020204" pitchFamily="34" charset="0"/>
              <a:buChar char="•"/>
            </a:pPr>
            <a:r>
              <a:rPr lang="es-ES_tradnl" sz="1200" dirty="0" smtClean="0"/>
              <a:t>Otros Documentos Propios</a:t>
            </a:r>
            <a:endParaRPr lang="es-ES_tradnl" sz="1200" dirty="0"/>
          </a:p>
        </p:txBody>
      </p:sp>
      <p:sp>
        <p:nvSpPr>
          <p:cNvPr id="9" name="CuadroTexto 8"/>
          <p:cNvSpPr txBox="1"/>
          <p:nvPr/>
        </p:nvSpPr>
        <p:spPr>
          <a:xfrm>
            <a:off x="5647269" y="2202966"/>
            <a:ext cx="1695962" cy="2323713"/>
          </a:xfrm>
          <a:prstGeom prst="rect">
            <a:avLst/>
          </a:prstGeom>
          <a:noFill/>
        </p:spPr>
        <p:txBody>
          <a:bodyPr wrap="square" rtlCol="0">
            <a:spAutoFit/>
          </a:bodyPr>
          <a:lstStyle/>
          <a:p>
            <a:pPr marL="171450" indent="-171450">
              <a:spcBef>
                <a:spcPts val="600"/>
              </a:spcBef>
              <a:buFont typeface="Arial" panose="020B0604020202020204" pitchFamily="34" charset="0"/>
              <a:buChar char="•"/>
            </a:pPr>
            <a:r>
              <a:rPr lang="es-ES_tradnl" sz="1200" dirty="0" smtClean="0"/>
              <a:t>Información adicional</a:t>
            </a:r>
          </a:p>
          <a:p>
            <a:pPr marL="171450" indent="-171450">
              <a:spcBef>
                <a:spcPts val="600"/>
              </a:spcBef>
              <a:buFont typeface="Arial" panose="020B0604020202020204" pitchFamily="34" charset="0"/>
              <a:buChar char="•"/>
            </a:pPr>
            <a:r>
              <a:rPr lang="es-ES_tradnl" sz="1200" dirty="0" smtClean="0"/>
              <a:t>Datos para los informadores</a:t>
            </a:r>
          </a:p>
          <a:p>
            <a:pPr marL="171450" indent="-171450">
              <a:spcBef>
                <a:spcPts val="600"/>
              </a:spcBef>
              <a:buFont typeface="Arial" panose="020B0604020202020204" pitchFamily="34" charset="0"/>
              <a:buChar char="•"/>
            </a:pPr>
            <a:r>
              <a:rPr lang="es-ES_tradnl" sz="1200" dirty="0" smtClean="0"/>
              <a:t>Lugares </a:t>
            </a:r>
            <a:r>
              <a:rPr lang="es-ES_tradnl" sz="1200" dirty="0" err="1" smtClean="0"/>
              <a:t>Presentacion</a:t>
            </a:r>
            <a:endParaRPr lang="es-ES_tradnl" sz="1200" dirty="0" smtClean="0"/>
          </a:p>
          <a:p>
            <a:pPr marL="171450" indent="-171450">
              <a:spcBef>
                <a:spcPts val="600"/>
              </a:spcBef>
              <a:buFont typeface="Arial" panose="020B0604020202020204" pitchFamily="34" charset="0"/>
              <a:buChar char="•"/>
            </a:pPr>
            <a:r>
              <a:rPr lang="es-ES_tradnl" sz="1200" dirty="0" err="1" smtClean="0"/>
              <a:t>Informacion</a:t>
            </a:r>
            <a:r>
              <a:rPr lang="es-ES_tradnl" sz="1200" dirty="0" smtClean="0"/>
              <a:t> Recursos</a:t>
            </a:r>
          </a:p>
          <a:p>
            <a:pPr marL="171450" indent="-171450">
              <a:spcBef>
                <a:spcPts val="600"/>
              </a:spcBef>
              <a:buFont typeface="Arial" panose="020B0604020202020204" pitchFamily="34" charset="0"/>
              <a:buChar char="•"/>
            </a:pPr>
            <a:r>
              <a:rPr lang="es-ES_tradnl" sz="1200" dirty="0"/>
              <a:t>Comentarios plazos de </a:t>
            </a:r>
            <a:r>
              <a:rPr lang="es-ES_tradnl" sz="1200" dirty="0" smtClean="0"/>
              <a:t>presentación</a:t>
            </a:r>
          </a:p>
          <a:p>
            <a:pPr marL="171450" indent="-171450">
              <a:spcBef>
                <a:spcPts val="600"/>
              </a:spcBef>
              <a:buFont typeface="Arial" panose="020B0604020202020204" pitchFamily="34" charset="0"/>
              <a:buChar char="•"/>
            </a:pPr>
            <a:r>
              <a:rPr lang="es-ES" sz="1200" dirty="0"/>
              <a:t>Datos Servicio de Atención al Ciudadano</a:t>
            </a:r>
          </a:p>
        </p:txBody>
      </p:sp>
      <p:sp>
        <p:nvSpPr>
          <p:cNvPr id="10" name="CuadroTexto 9"/>
          <p:cNvSpPr txBox="1"/>
          <p:nvPr/>
        </p:nvSpPr>
        <p:spPr>
          <a:xfrm>
            <a:off x="7343232" y="2153420"/>
            <a:ext cx="1697016" cy="2277547"/>
          </a:xfrm>
          <a:prstGeom prst="rect">
            <a:avLst/>
          </a:prstGeom>
          <a:noFill/>
        </p:spPr>
        <p:txBody>
          <a:bodyPr wrap="square" rtlCol="0">
            <a:spAutoFit/>
          </a:bodyPr>
          <a:lstStyle/>
          <a:p>
            <a:pPr marL="171450" indent="-171450">
              <a:spcBef>
                <a:spcPts val="600"/>
              </a:spcBef>
              <a:buFont typeface="Arial" panose="020B0604020202020204" pitchFamily="34" charset="0"/>
              <a:buChar char="•"/>
            </a:pPr>
            <a:r>
              <a:rPr lang="es-ES_tradnl" sz="1200" dirty="0" smtClean="0"/>
              <a:t>Inicialmente presentaciones en papel y </a:t>
            </a:r>
            <a:r>
              <a:rPr lang="es-ES_tradnl" sz="1200" dirty="0" err="1" smtClean="0"/>
              <a:t>electronicas</a:t>
            </a:r>
            <a:r>
              <a:rPr lang="es-ES_tradnl" sz="1200" dirty="0" smtClean="0"/>
              <a:t> por año</a:t>
            </a:r>
          </a:p>
          <a:p>
            <a:pPr marL="171450" indent="-171450">
              <a:spcBef>
                <a:spcPts val="600"/>
              </a:spcBef>
              <a:buFont typeface="Arial" panose="020B0604020202020204" pitchFamily="34" charset="0"/>
              <a:buChar char="•"/>
            </a:pPr>
            <a:r>
              <a:rPr lang="es-ES_tradnl" sz="1200" dirty="0" smtClean="0"/>
              <a:t>Presentaciones, subsanaciones, notificaciones, </a:t>
            </a:r>
            <a:r>
              <a:rPr lang="es-ES_tradnl" sz="1200" dirty="0" err="1" smtClean="0"/>
              <a:t>etc</a:t>
            </a:r>
            <a:r>
              <a:rPr lang="es-ES_tradnl" sz="1200" dirty="0" smtClean="0"/>
              <a:t> por año y mes</a:t>
            </a:r>
          </a:p>
          <a:p>
            <a:pPr marL="171450" indent="-171450">
              <a:spcBef>
                <a:spcPts val="600"/>
              </a:spcBef>
              <a:buFont typeface="Arial" panose="020B0604020202020204" pitchFamily="34" charset="0"/>
              <a:buChar char="•"/>
            </a:pPr>
            <a:r>
              <a:rPr lang="es-ES_tradnl" sz="1200" dirty="0" smtClean="0"/>
              <a:t>Otra </a:t>
            </a:r>
            <a:r>
              <a:rPr lang="es-ES_tradnl" sz="1200" dirty="0" err="1" smtClean="0"/>
              <a:t>Informacion</a:t>
            </a:r>
            <a:r>
              <a:rPr lang="es-ES_tradnl" sz="1200" dirty="0" smtClean="0"/>
              <a:t>: duración media (apertura-cierre)</a:t>
            </a:r>
            <a:endParaRPr lang="es-ES_tradnl" sz="1200" dirty="0"/>
          </a:p>
        </p:txBody>
      </p:sp>
      <p:cxnSp>
        <p:nvCxnSpPr>
          <p:cNvPr id="13" name="Conector recto 12"/>
          <p:cNvCxnSpPr/>
          <p:nvPr/>
        </p:nvCxnSpPr>
        <p:spPr>
          <a:xfrm>
            <a:off x="1981202" y="2116664"/>
            <a:ext cx="0" cy="3039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a:off x="3572945" y="2116664"/>
            <a:ext cx="0" cy="3039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a:off x="5647269" y="2116662"/>
            <a:ext cx="0" cy="3039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a:off x="7343231" y="2116663"/>
            <a:ext cx="0" cy="3039533"/>
          </a:xfrm>
          <a:prstGeom prst="line">
            <a:avLst/>
          </a:prstGeom>
        </p:spPr>
        <p:style>
          <a:lnRef idx="1">
            <a:schemeClr val="accent1"/>
          </a:lnRef>
          <a:fillRef idx="0">
            <a:schemeClr val="accent1"/>
          </a:fillRef>
          <a:effectRef idx="0">
            <a:schemeClr val="accent1"/>
          </a:effectRef>
          <a:fontRef idx="minor">
            <a:schemeClr val="tx1"/>
          </a:fontRef>
        </p:style>
      </p:cxnSp>
      <p:pic>
        <p:nvPicPr>
          <p:cNvPr id="17" name="Imagen 16"/>
          <p:cNvPicPr>
            <a:picLocks noChangeAspect="1"/>
          </p:cNvPicPr>
          <p:nvPr/>
        </p:nvPicPr>
        <p:blipFill>
          <a:blip r:embed="rId3"/>
          <a:stretch>
            <a:fillRect/>
          </a:stretch>
        </p:blipFill>
        <p:spPr>
          <a:xfrm>
            <a:off x="320146" y="1630890"/>
            <a:ext cx="8639175" cy="485775"/>
          </a:xfrm>
          <a:prstGeom prst="rect">
            <a:avLst/>
          </a:prstGeom>
        </p:spPr>
      </p:pic>
    </p:spTree>
    <p:extLst>
      <p:ext uri="{BB962C8B-B14F-4D97-AF65-F5344CB8AC3E}">
        <p14:creationId xmlns:p14="http://schemas.microsoft.com/office/powerpoint/2010/main" val="41951544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964734" y="524826"/>
            <a:ext cx="6378497" cy="573727"/>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_tradnl" sz="2800" dirty="0" smtClean="0">
                <a:ln w="0"/>
                <a:solidFill>
                  <a:schemeClr val="accent1">
                    <a:lumMod val="75000"/>
                  </a:schemeClr>
                </a:solidFill>
                <a:effectLst>
                  <a:outerShdw blurRad="38100" dist="19050" dir="2700000" algn="tl" rotWithShape="0">
                    <a:schemeClr val="dk1">
                      <a:alpha val="40000"/>
                    </a:schemeClr>
                  </a:outerShdw>
                </a:effectLst>
              </a:rPr>
              <a:t>DEXEL</a:t>
            </a:r>
            <a:endParaRPr lang="es-ES" sz="2800" dirty="0">
              <a:solidFill>
                <a:schemeClr val="accent1">
                  <a:lumMod val="75000"/>
                </a:schemeClr>
              </a:solidFill>
            </a:endParaRPr>
          </a:p>
        </p:txBody>
      </p:sp>
      <p:sp>
        <p:nvSpPr>
          <p:cNvPr id="11" name="Título 10"/>
          <p:cNvSpPr>
            <a:spLocks noGrp="1"/>
          </p:cNvSpPr>
          <p:nvPr>
            <p:ph type="title"/>
          </p:nvPr>
        </p:nvSpPr>
        <p:spPr/>
        <p:txBody>
          <a:bodyPr/>
          <a:lstStyle/>
          <a:p>
            <a:r>
              <a:rPr lang="es-ES_tradnl" dirty="0"/>
              <a:t>Plan Estratégico de Administración Electrónica de la CARM (PAECARM)</a:t>
            </a:r>
            <a:endParaRPr lang="es-ES" dirty="0"/>
          </a:p>
        </p:txBody>
      </p:sp>
      <p:sp>
        <p:nvSpPr>
          <p:cNvPr id="3" name="Rectángulo 2"/>
          <p:cNvSpPr/>
          <p:nvPr/>
        </p:nvSpPr>
        <p:spPr>
          <a:xfrm>
            <a:off x="613833" y="2591138"/>
            <a:ext cx="7916334" cy="1200329"/>
          </a:xfrm>
          <a:prstGeom prst="rect">
            <a:avLst/>
          </a:prstGeom>
        </p:spPr>
        <p:txBody>
          <a:bodyPr wrap="square">
            <a:spAutoFit/>
          </a:bodyPr>
          <a:lstStyle/>
          <a:p>
            <a:r>
              <a:rPr lang="es-ES" dirty="0"/>
              <a:t>Orden de 12 de julio de 2017 de las Consejerías de Hacienda y Administraciones Públicas y de Turismo, Cultura y Medio Ambiente, por la que se aprueba la política de gestión y archivo de documentos electrónicos de la Administración Pública de la Comunidad Autónoma de la Región de Murcia.</a:t>
            </a:r>
          </a:p>
        </p:txBody>
      </p:sp>
      <p:graphicFrame>
        <p:nvGraphicFramePr>
          <p:cNvPr id="6" name="Objeto 5"/>
          <p:cNvGraphicFramePr>
            <a:graphicFrameLocks noChangeAspect="1"/>
          </p:cNvGraphicFramePr>
          <p:nvPr>
            <p:extLst/>
          </p:nvPr>
        </p:nvGraphicFramePr>
        <p:xfrm>
          <a:off x="3739621" y="3995728"/>
          <a:ext cx="1266825" cy="525463"/>
        </p:xfrm>
        <a:graphic>
          <a:graphicData uri="http://schemas.openxmlformats.org/presentationml/2006/ole">
            <mc:AlternateContent xmlns:mc="http://schemas.openxmlformats.org/markup-compatibility/2006">
              <mc:Choice xmlns:v="urn:schemas-microsoft-com:vml" Requires="v">
                <p:oleObj spid="_x0000_s1026" name="Objeto empaquetador del shell" showAsIcon="1" r:id="rId4" imgW="1267200" imgH="525600" progId="Package">
                  <p:embed/>
                </p:oleObj>
              </mc:Choice>
              <mc:Fallback>
                <p:oleObj name="Objeto empaquetador del shell" showAsIcon="1" r:id="rId4" imgW="1267200" imgH="525600" progId="Package">
                  <p:embed/>
                  <p:pic>
                    <p:nvPicPr>
                      <p:cNvPr id="0" name=""/>
                      <p:cNvPicPr/>
                      <p:nvPr/>
                    </p:nvPicPr>
                    <p:blipFill>
                      <a:blip r:embed="rId5"/>
                      <a:stretch>
                        <a:fillRect/>
                      </a:stretch>
                    </p:blipFill>
                    <p:spPr>
                      <a:xfrm>
                        <a:off x="3739621" y="3995728"/>
                        <a:ext cx="1266825" cy="525463"/>
                      </a:xfrm>
                      <a:prstGeom prst="rect">
                        <a:avLst/>
                      </a:prstGeom>
                    </p:spPr>
                  </p:pic>
                </p:oleObj>
              </mc:Fallback>
            </mc:AlternateContent>
          </a:graphicData>
        </a:graphic>
      </p:graphicFrame>
      <p:pic>
        <p:nvPicPr>
          <p:cNvPr id="12" name="Imagen 11"/>
          <p:cNvPicPr>
            <a:picLocks noChangeAspect="1"/>
          </p:cNvPicPr>
          <p:nvPr/>
        </p:nvPicPr>
        <p:blipFill>
          <a:blip r:embed="rId6"/>
          <a:stretch>
            <a:fillRect/>
          </a:stretch>
        </p:blipFill>
        <p:spPr>
          <a:xfrm>
            <a:off x="510669" y="1692972"/>
            <a:ext cx="7286625" cy="514350"/>
          </a:xfrm>
          <a:prstGeom prst="rect">
            <a:avLst/>
          </a:prstGeom>
        </p:spPr>
      </p:pic>
    </p:spTree>
    <p:extLst>
      <p:ext uri="{BB962C8B-B14F-4D97-AF65-F5344CB8AC3E}">
        <p14:creationId xmlns:p14="http://schemas.microsoft.com/office/powerpoint/2010/main" val="22302983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12595" y="3242198"/>
            <a:ext cx="8318810" cy="794543"/>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_tradnl" sz="2800" dirty="0">
                <a:ln w="0"/>
                <a:solidFill>
                  <a:schemeClr val="accent5">
                    <a:lumMod val="75000"/>
                  </a:schemeClr>
                </a:solidFill>
                <a:effectLst>
                  <a:outerShdw blurRad="38100" dist="19050" dir="2700000" algn="tl" rotWithShape="0">
                    <a:schemeClr val="dk1">
                      <a:alpha val="40000"/>
                    </a:schemeClr>
                  </a:outerShdw>
                </a:effectLst>
              </a:rPr>
              <a:t>VISIÓN GENERAL DE LA ADMINISTRACIÓN ELECTRÓNICA</a:t>
            </a:r>
            <a:endParaRPr lang="es-ES" sz="2800" dirty="0">
              <a:solidFill>
                <a:schemeClr val="accent5">
                  <a:lumMod val="75000"/>
                </a:schemeClr>
              </a:solidFill>
            </a:endParaRPr>
          </a:p>
          <a:p>
            <a:pPr algn="ctr"/>
            <a:endParaRPr lang="es-ES_tradnl" sz="2800" dirty="0" smtClean="0">
              <a:ln w="0"/>
              <a:solidFill>
                <a:schemeClr val="accent1">
                  <a:lumMod val="75000"/>
                </a:schemeClr>
              </a:solidFill>
              <a:effectLst>
                <a:outerShdw blurRad="38100" dist="19050" dir="2700000" algn="tl" rotWithShape="0">
                  <a:schemeClr val="dk1">
                    <a:alpha val="40000"/>
                  </a:schemeClr>
                </a:outerShdw>
              </a:effectLst>
            </a:endParaRPr>
          </a:p>
          <a:p>
            <a:pPr algn="ctr"/>
            <a:endParaRPr lang="es-ES_tradnl" sz="2800" dirty="0">
              <a:ln w="0"/>
              <a:solidFill>
                <a:schemeClr val="accent1">
                  <a:lumMod val="75000"/>
                </a:schemeClr>
              </a:solidFill>
              <a:effectLst>
                <a:outerShdw blurRad="38100" dist="19050" dir="2700000" algn="tl" rotWithShape="0">
                  <a:schemeClr val="dk1">
                    <a:alpha val="40000"/>
                  </a:schemeClr>
                </a:outerShdw>
              </a:effectLst>
            </a:endParaRPr>
          </a:p>
          <a:p>
            <a:pPr algn="ctr"/>
            <a:endParaRPr lang="es-ES_tradnl" sz="2800" dirty="0" smtClean="0">
              <a:ln w="0"/>
              <a:solidFill>
                <a:schemeClr val="accent1">
                  <a:lumMod val="75000"/>
                </a:schemeClr>
              </a:solidFill>
              <a:effectLst>
                <a:outerShdw blurRad="38100" dist="19050" dir="2700000" algn="tl" rotWithShape="0">
                  <a:schemeClr val="dk1">
                    <a:alpha val="40000"/>
                  </a:schemeClr>
                </a:outerShdw>
              </a:effectLst>
            </a:endParaRPr>
          </a:p>
          <a:p>
            <a:pPr algn="ctr"/>
            <a:endParaRPr lang="es-ES_tradnl" sz="2800" dirty="0">
              <a:ln w="0"/>
              <a:solidFill>
                <a:schemeClr val="accent1">
                  <a:lumMod val="75000"/>
                </a:schemeClr>
              </a:solidFill>
              <a:effectLst>
                <a:outerShdw blurRad="38100" dist="19050" dir="2700000" algn="tl" rotWithShape="0">
                  <a:schemeClr val="dk1">
                    <a:alpha val="40000"/>
                  </a:schemeClr>
                </a:outerShdw>
              </a:effectLst>
            </a:endParaRPr>
          </a:p>
          <a:p>
            <a:pPr algn="ctr"/>
            <a:endParaRPr lang="es-ES_tradnl" sz="2800" dirty="0" smtClean="0">
              <a:ln w="0"/>
              <a:solidFill>
                <a:schemeClr val="accent1">
                  <a:lumMod val="75000"/>
                </a:schemeClr>
              </a:solidFill>
              <a:effectLst>
                <a:outerShdw blurRad="38100" dist="19050" dir="2700000" algn="tl" rotWithShape="0">
                  <a:schemeClr val="dk1">
                    <a:alpha val="40000"/>
                  </a:schemeClr>
                </a:outerShdw>
              </a:effectLst>
            </a:endParaRPr>
          </a:p>
        </p:txBody>
      </p:sp>
      <p:sp>
        <p:nvSpPr>
          <p:cNvPr id="11" name="Título 10"/>
          <p:cNvSpPr>
            <a:spLocks noGrp="1"/>
          </p:cNvSpPr>
          <p:nvPr>
            <p:ph type="title"/>
          </p:nvPr>
        </p:nvSpPr>
        <p:spPr/>
        <p:txBody>
          <a:bodyPr/>
          <a:lstStyle/>
          <a:p>
            <a:r>
              <a:rPr lang="es-ES_tradnl" dirty="0"/>
              <a:t>Plan Estratégico de Administración Electrónica de la CARM (PAECARM)</a:t>
            </a:r>
            <a:endParaRPr lang="es-ES" dirty="0"/>
          </a:p>
        </p:txBody>
      </p:sp>
      <p:sp>
        <p:nvSpPr>
          <p:cNvPr id="9" name="Rectángulo 8"/>
          <p:cNvSpPr/>
          <p:nvPr/>
        </p:nvSpPr>
        <p:spPr>
          <a:xfrm>
            <a:off x="677334" y="1429434"/>
            <a:ext cx="5435599" cy="923330"/>
          </a:xfrm>
          <a:prstGeom prst="rect">
            <a:avLst/>
          </a:prstGeom>
        </p:spPr>
        <p:txBody>
          <a:bodyPr wrap="square">
            <a:spAutoFit/>
          </a:bodyPr>
          <a:lstStyle/>
          <a:p>
            <a:pPr marL="285750" indent="-285750">
              <a:buFont typeface="Arial" panose="020B0604020202020204" pitchFamily="34" charset="0"/>
              <a:buChar char="•"/>
            </a:pPr>
            <a:endParaRPr lang="es-ES_tradnl" b="1" dirty="0"/>
          </a:p>
          <a:p>
            <a:pPr marL="285750" indent="-285750">
              <a:buFont typeface="Arial" panose="020B0604020202020204" pitchFamily="34" charset="0"/>
              <a:buChar char="•"/>
            </a:pPr>
            <a:endParaRPr lang="es-ES_tradnl" b="1" dirty="0">
              <a:solidFill>
                <a:srgbClr val="000000"/>
              </a:solidFill>
              <a:latin typeface="verdana" panose="020B0604030504040204" pitchFamily="34" charset="0"/>
            </a:endParaRPr>
          </a:p>
          <a:p>
            <a:pPr marL="285750" indent="-285750">
              <a:buFont typeface="Arial" panose="020B0604020202020204" pitchFamily="34" charset="0"/>
              <a:buChar char="•"/>
            </a:pPr>
            <a:endParaRPr lang="es-ES" b="1" dirty="0"/>
          </a:p>
        </p:txBody>
      </p:sp>
    </p:spTree>
    <p:extLst>
      <p:ext uri="{BB962C8B-B14F-4D97-AF65-F5344CB8AC3E}">
        <p14:creationId xmlns:p14="http://schemas.microsoft.com/office/powerpoint/2010/main" val="30882664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472735" y="439098"/>
            <a:ext cx="5029666" cy="468835"/>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_tradnl" sz="2800" dirty="0" smtClean="0">
                <a:ln w="0"/>
                <a:solidFill>
                  <a:schemeClr val="accent1">
                    <a:lumMod val="75000"/>
                  </a:schemeClr>
                </a:solidFill>
                <a:effectLst>
                  <a:outerShdw blurRad="38100" dist="19050" dir="2700000" algn="tl" rotWithShape="0">
                    <a:schemeClr val="dk1">
                      <a:alpha val="40000"/>
                    </a:schemeClr>
                  </a:outerShdw>
                </a:effectLst>
              </a:rPr>
              <a:t>DEXEL</a:t>
            </a:r>
            <a:endParaRPr lang="es-ES" sz="2800" dirty="0">
              <a:solidFill>
                <a:schemeClr val="accent1">
                  <a:lumMod val="75000"/>
                </a:schemeClr>
              </a:solidFill>
            </a:endParaRPr>
          </a:p>
        </p:txBody>
      </p:sp>
      <p:sp>
        <p:nvSpPr>
          <p:cNvPr id="11" name="Título 10"/>
          <p:cNvSpPr>
            <a:spLocks noGrp="1"/>
          </p:cNvSpPr>
          <p:nvPr>
            <p:ph type="title"/>
          </p:nvPr>
        </p:nvSpPr>
        <p:spPr/>
        <p:txBody>
          <a:bodyPr/>
          <a:lstStyle/>
          <a:p>
            <a:r>
              <a:rPr lang="es-ES_tradnl" dirty="0"/>
              <a:t>Plan Estratégico de Administración Electrónica de la CARM (PAECARM)</a:t>
            </a:r>
            <a:endParaRPr lang="es-ES" dirty="0"/>
          </a:p>
        </p:txBody>
      </p:sp>
      <p:pic>
        <p:nvPicPr>
          <p:cNvPr id="12" name="Imagen 11"/>
          <p:cNvPicPr>
            <a:picLocks noChangeAspect="1"/>
          </p:cNvPicPr>
          <p:nvPr/>
        </p:nvPicPr>
        <p:blipFill>
          <a:blip r:embed="rId3"/>
          <a:stretch>
            <a:fillRect/>
          </a:stretch>
        </p:blipFill>
        <p:spPr>
          <a:xfrm>
            <a:off x="344255" y="961923"/>
            <a:ext cx="7286625" cy="514350"/>
          </a:xfrm>
          <a:prstGeom prst="rect">
            <a:avLst/>
          </a:prstGeom>
        </p:spPr>
      </p:pic>
      <p:sp>
        <p:nvSpPr>
          <p:cNvPr id="2" name="Rectángulo 1"/>
          <p:cNvSpPr/>
          <p:nvPr/>
        </p:nvSpPr>
        <p:spPr>
          <a:xfrm>
            <a:off x="468336" y="1425371"/>
            <a:ext cx="8353931" cy="3970318"/>
          </a:xfrm>
          <a:prstGeom prst="rect">
            <a:avLst/>
          </a:prstGeom>
        </p:spPr>
        <p:txBody>
          <a:bodyPr wrap="square">
            <a:spAutoFit/>
          </a:bodyPr>
          <a:lstStyle/>
          <a:p>
            <a:r>
              <a:rPr lang="es-ES_tradnl" sz="1200" dirty="0" smtClean="0">
                <a:solidFill>
                  <a:srgbClr val="333333"/>
                </a:solidFill>
                <a:latin typeface="Helvetica Neue"/>
              </a:rPr>
              <a:t>Permite la definición de expedientes:</a:t>
            </a:r>
          </a:p>
          <a:p>
            <a:endParaRPr lang="es-ES" sz="1200" dirty="0">
              <a:solidFill>
                <a:srgbClr val="333333"/>
              </a:solidFill>
              <a:latin typeface="Helvetica Neue"/>
            </a:endParaRPr>
          </a:p>
          <a:p>
            <a:r>
              <a:rPr lang="es-ES" sz="1200" dirty="0">
                <a:solidFill>
                  <a:srgbClr val="333333"/>
                </a:solidFill>
                <a:latin typeface="Helvetica Neue"/>
              </a:rPr>
              <a:t>Los expedientes están definidos en el artículo 70 de la Ley 39/2015 como el conjunto ordenado de documentos y actuaciones que sirven de antecedente y fundamento a la resolución administrativa, así como las diligencias encaminadas a ejecutarla, indicando que tendrán formato electrónico y se formarán mediante la agregación ordenada de cuantos documentos, pruebas, dictámenes, informes, acuerdos, notificaciones de formar parte de un expediente, tendrán siempre asociada al menos una firma electrónica de acuerdo con la normativa aplicable y demás diligencias deban integrarlos, así como un índice numerado de todos los documentos que contenga cuando se remita. </a:t>
            </a:r>
            <a:endParaRPr lang="es-ES" sz="1200" dirty="0" smtClean="0">
              <a:solidFill>
                <a:srgbClr val="333333"/>
              </a:solidFill>
              <a:latin typeface="Helvetica Neue"/>
            </a:endParaRPr>
          </a:p>
          <a:p>
            <a:r>
              <a:rPr lang="es-ES" sz="1200" b="1" dirty="0" smtClean="0">
                <a:solidFill>
                  <a:srgbClr val="333333"/>
                </a:solidFill>
                <a:latin typeface="Helvetica Neue"/>
              </a:rPr>
              <a:t>Asimismo</a:t>
            </a:r>
            <a:r>
              <a:rPr lang="es-ES" sz="1200" b="1" dirty="0">
                <a:solidFill>
                  <a:srgbClr val="333333"/>
                </a:solidFill>
                <a:latin typeface="Helvetica Neue"/>
              </a:rPr>
              <a:t>, deberá constar en el expediente copia electrónica certificada de la resolución adoptada.</a:t>
            </a:r>
          </a:p>
          <a:p>
            <a:endParaRPr lang="es-ES" sz="1200" dirty="0" smtClean="0">
              <a:solidFill>
                <a:srgbClr val="333333"/>
              </a:solidFill>
              <a:latin typeface="Helvetica Neue"/>
            </a:endParaRPr>
          </a:p>
          <a:p>
            <a:r>
              <a:rPr lang="es-ES" sz="1200" dirty="0" smtClean="0">
                <a:solidFill>
                  <a:srgbClr val="333333"/>
                </a:solidFill>
                <a:latin typeface="Helvetica Neue"/>
              </a:rPr>
              <a:t>Según </a:t>
            </a:r>
            <a:r>
              <a:rPr lang="es-ES" sz="1200" dirty="0">
                <a:solidFill>
                  <a:srgbClr val="333333"/>
                </a:solidFill>
                <a:latin typeface="Helvetica Neue"/>
              </a:rPr>
              <a:t>el artículo 41.2 del Real Decreto 1671/2009 y el Apartado IV de la Norma Técnica de Interoperabilidad de Documento electrónico, los documentos administrativos electrónicos, y aquellos susceptibles de formar parte de un expediente, tendrán siempre asociada al menos una </a:t>
            </a:r>
            <a:r>
              <a:rPr lang="es-ES" sz="1200" b="1" dirty="0">
                <a:solidFill>
                  <a:srgbClr val="333333"/>
                </a:solidFill>
                <a:latin typeface="Helvetica Neue"/>
              </a:rPr>
              <a:t>firma electrónica </a:t>
            </a:r>
            <a:r>
              <a:rPr lang="es-ES" sz="1200" dirty="0">
                <a:solidFill>
                  <a:srgbClr val="333333"/>
                </a:solidFill>
                <a:latin typeface="Helvetica Neue"/>
              </a:rPr>
              <a:t>de acuerdo con la normativa aplicable</a:t>
            </a:r>
            <a:r>
              <a:rPr lang="es-ES" sz="1200" dirty="0" smtClean="0">
                <a:solidFill>
                  <a:srgbClr val="333333"/>
                </a:solidFill>
                <a:latin typeface="Helvetica Neue"/>
              </a:rPr>
              <a:t>.</a:t>
            </a:r>
          </a:p>
          <a:p>
            <a:endParaRPr lang="es-ES" sz="1200" dirty="0">
              <a:solidFill>
                <a:srgbClr val="333333"/>
              </a:solidFill>
              <a:latin typeface="Helvetica Neue"/>
            </a:endParaRPr>
          </a:p>
          <a:p>
            <a:r>
              <a:rPr lang="es-ES" sz="1200" dirty="0">
                <a:solidFill>
                  <a:srgbClr val="333333"/>
                </a:solidFill>
                <a:latin typeface="Helvetica Neue"/>
              </a:rPr>
              <a:t>En el expediente electrónico se integran aquellos documentos, administrativos o no, que deban formar parte del mismo por ser el resultado de las actuaciones de la Administración encaminadas a la resolución administrativa de un asunto. </a:t>
            </a:r>
            <a:endParaRPr lang="es-ES" sz="1200" dirty="0" smtClean="0">
              <a:solidFill>
                <a:srgbClr val="333333"/>
              </a:solidFill>
              <a:latin typeface="Helvetica Neue"/>
            </a:endParaRPr>
          </a:p>
          <a:p>
            <a:endParaRPr lang="es-ES" sz="1200" dirty="0">
              <a:solidFill>
                <a:srgbClr val="333333"/>
              </a:solidFill>
              <a:latin typeface="Helvetica Neue"/>
            </a:endParaRPr>
          </a:p>
          <a:p>
            <a:r>
              <a:rPr lang="es-ES" sz="1200" dirty="0" smtClean="0">
                <a:solidFill>
                  <a:srgbClr val="333333"/>
                </a:solidFill>
                <a:latin typeface="Helvetica Neue"/>
              </a:rPr>
              <a:t>No </a:t>
            </a:r>
            <a:r>
              <a:rPr lang="es-ES" sz="1200" dirty="0">
                <a:solidFill>
                  <a:srgbClr val="333333"/>
                </a:solidFill>
                <a:latin typeface="Helvetica Neue"/>
              </a:rPr>
              <a:t>se integrarán en el expediente las versiones de documentos salvo que deban figurar por razón de su normativa específica, en cuyo caso deberán firmarse electrónicamente</a:t>
            </a:r>
            <a:r>
              <a:rPr lang="es-ES" sz="1200" dirty="0" smtClean="0">
                <a:solidFill>
                  <a:srgbClr val="333333"/>
                </a:solidFill>
                <a:latin typeface="Helvetica Neue"/>
              </a:rPr>
              <a:t>.</a:t>
            </a:r>
          </a:p>
          <a:p>
            <a:endParaRPr lang="es-ES" sz="1200" dirty="0">
              <a:solidFill>
                <a:srgbClr val="333333"/>
              </a:solidFill>
              <a:latin typeface="Helvetica Neue"/>
            </a:endParaRPr>
          </a:p>
          <a:p>
            <a:r>
              <a:rPr lang="es-ES" sz="1200" dirty="0">
                <a:solidFill>
                  <a:srgbClr val="333333"/>
                </a:solidFill>
                <a:latin typeface="Helvetica Neue"/>
              </a:rPr>
              <a:t>En el caso de documentos con anexos, se tratarán, a efectos de validación o firma, como un único documento.</a:t>
            </a:r>
            <a:endParaRPr lang="es-ES" sz="1200" b="0" i="0" dirty="0">
              <a:solidFill>
                <a:srgbClr val="333333"/>
              </a:solidFill>
              <a:effectLst/>
              <a:latin typeface="Helvetica Neue"/>
            </a:endParaRPr>
          </a:p>
        </p:txBody>
      </p:sp>
      <p:sp>
        <p:nvSpPr>
          <p:cNvPr id="5" name="Rectángulo 4"/>
          <p:cNvSpPr/>
          <p:nvPr/>
        </p:nvSpPr>
        <p:spPr>
          <a:xfrm>
            <a:off x="468336" y="961923"/>
            <a:ext cx="1555197" cy="367344"/>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6467243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472735" y="439098"/>
            <a:ext cx="5029666" cy="468835"/>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_tradnl" sz="2800" dirty="0" smtClean="0">
                <a:ln w="0"/>
                <a:solidFill>
                  <a:schemeClr val="accent1">
                    <a:lumMod val="75000"/>
                  </a:schemeClr>
                </a:solidFill>
                <a:effectLst>
                  <a:outerShdw blurRad="38100" dist="19050" dir="2700000" algn="tl" rotWithShape="0">
                    <a:schemeClr val="dk1">
                      <a:alpha val="40000"/>
                    </a:schemeClr>
                  </a:outerShdw>
                </a:effectLst>
              </a:rPr>
              <a:t>DEXEL</a:t>
            </a:r>
            <a:endParaRPr lang="es-ES" sz="2800" dirty="0">
              <a:solidFill>
                <a:schemeClr val="accent1">
                  <a:lumMod val="75000"/>
                </a:schemeClr>
              </a:solidFill>
            </a:endParaRPr>
          </a:p>
        </p:txBody>
      </p:sp>
      <p:sp>
        <p:nvSpPr>
          <p:cNvPr id="11" name="Título 10"/>
          <p:cNvSpPr>
            <a:spLocks noGrp="1"/>
          </p:cNvSpPr>
          <p:nvPr>
            <p:ph type="title"/>
          </p:nvPr>
        </p:nvSpPr>
        <p:spPr/>
        <p:txBody>
          <a:bodyPr/>
          <a:lstStyle/>
          <a:p>
            <a:r>
              <a:rPr lang="es-ES_tradnl" dirty="0"/>
              <a:t>Plan Estratégico de Administración Electrónica de la CARM (PAECARM)</a:t>
            </a:r>
            <a:endParaRPr lang="es-ES" dirty="0"/>
          </a:p>
        </p:txBody>
      </p:sp>
      <p:pic>
        <p:nvPicPr>
          <p:cNvPr id="3" name="Imagen 2"/>
          <p:cNvPicPr>
            <a:picLocks noChangeAspect="1"/>
          </p:cNvPicPr>
          <p:nvPr/>
        </p:nvPicPr>
        <p:blipFill>
          <a:blip r:embed="rId3"/>
          <a:stretch>
            <a:fillRect/>
          </a:stretch>
        </p:blipFill>
        <p:spPr>
          <a:xfrm>
            <a:off x="677630" y="1023181"/>
            <a:ext cx="6619875" cy="323850"/>
          </a:xfrm>
          <a:prstGeom prst="rect">
            <a:avLst/>
          </a:prstGeom>
        </p:spPr>
      </p:pic>
      <p:sp>
        <p:nvSpPr>
          <p:cNvPr id="6" name="Rectángulo 5"/>
          <p:cNvSpPr/>
          <p:nvPr/>
        </p:nvSpPr>
        <p:spPr>
          <a:xfrm>
            <a:off x="698500" y="1465206"/>
            <a:ext cx="8166100" cy="4239622"/>
          </a:xfrm>
          <a:prstGeom prst="rect">
            <a:avLst/>
          </a:prstGeom>
        </p:spPr>
        <p:txBody>
          <a:bodyPr wrap="square">
            <a:spAutoFit/>
          </a:bodyPr>
          <a:lstStyle/>
          <a:p>
            <a:r>
              <a:rPr lang="es-ES" sz="1200" dirty="0">
                <a:solidFill>
                  <a:srgbClr val="333333"/>
                </a:solidFill>
                <a:latin typeface="Helvetica Neue"/>
              </a:rPr>
              <a:t>Permite la definición de agrupaciones documentales asociadas al servicio</a:t>
            </a:r>
            <a:r>
              <a:rPr lang="es-ES" sz="1200" dirty="0" smtClean="0">
                <a:solidFill>
                  <a:srgbClr val="333333"/>
                </a:solidFill>
                <a:latin typeface="Helvetica Neue"/>
              </a:rPr>
              <a:t>:</a:t>
            </a:r>
          </a:p>
          <a:p>
            <a:endParaRPr lang="es-ES" sz="1200" dirty="0">
              <a:solidFill>
                <a:srgbClr val="333333"/>
              </a:solidFill>
              <a:latin typeface="Helvetica Neue"/>
            </a:endParaRPr>
          </a:p>
          <a:p>
            <a:r>
              <a:rPr lang="es-ES" sz="1200" dirty="0">
                <a:solidFill>
                  <a:srgbClr val="333333"/>
                </a:solidFill>
                <a:latin typeface="Helvetica Neue"/>
              </a:rPr>
              <a:t>De acuerdo con lo dispuesto en el apartado II.2 de la Norma Técnica de Interoperabilidad de Expediente electrónico, se entiende por agrupaciones documentales aquellos conjuntos de documentos electrónicos que, habiendo sido </a:t>
            </a:r>
            <a:r>
              <a:rPr lang="es-ES" sz="1200" b="1" dirty="0">
                <a:solidFill>
                  <a:srgbClr val="333333"/>
                </a:solidFill>
                <a:latin typeface="Helvetica Neue"/>
              </a:rPr>
              <a:t>creados al margen de un procedimiento reglado</a:t>
            </a:r>
            <a:r>
              <a:rPr lang="es-ES" sz="1200" dirty="0">
                <a:solidFill>
                  <a:srgbClr val="333333"/>
                </a:solidFill>
                <a:latin typeface="Helvetica Neue"/>
              </a:rPr>
              <a:t>, se hubiesen formado mediante agregación como resultado de una secuencia de actuaciones coherentes que conducen a un resultado específico. </a:t>
            </a:r>
            <a:endParaRPr lang="es-ES" sz="1200" dirty="0" smtClean="0">
              <a:solidFill>
                <a:srgbClr val="333333"/>
              </a:solidFill>
              <a:latin typeface="Helvetica Neue"/>
            </a:endParaRPr>
          </a:p>
          <a:p>
            <a:endParaRPr lang="es-ES" sz="1200" dirty="0">
              <a:solidFill>
                <a:srgbClr val="333333"/>
              </a:solidFill>
              <a:latin typeface="Helvetica Neue"/>
            </a:endParaRPr>
          </a:p>
          <a:p>
            <a:r>
              <a:rPr lang="es-ES" sz="1200" dirty="0" smtClean="0">
                <a:solidFill>
                  <a:srgbClr val="333333"/>
                </a:solidFill>
                <a:latin typeface="Helvetica Neue"/>
              </a:rPr>
              <a:t>Dado </a:t>
            </a:r>
            <a:r>
              <a:rPr lang="es-ES" sz="1200" dirty="0">
                <a:solidFill>
                  <a:srgbClr val="333333"/>
                </a:solidFill>
                <a:latin typeface="Helvetica Neue"/>
              </a:rPr>
              <a:t>que no son consecuencia de un procedimiento, podrán carecer de valor jurídico. No obstante, su tratamiento a efectos de gestión documental debería ser análogo al de los expedientes sujetos a un procedimiento, lo que exigiría que reunieran las siguientes características</a:t>
            </a:r>
            <a:r>
              <a:rPr lang="es-ES" sz="1200" dirty="0" smtClean="0">
                <a:solidFill>
                  <a:srgbClr val="333333"/>
                </a:solidFill>
                <a:latin typeface="Helvetica Neue"/>
              </a:rPr>
              <a:t>:</a:t>
            </a:r>
          </a:p>
          <a:p>
            <a:endParaRPr lang="es-ES" sz="1200" dirty="0">
              <a:solidFill>
                <a:srgbClr val="333333"/>
              </a:solidFill>
              <a:latin typeface="Helvetica Neue"/>
            </a:endParaRPr>
          </a:p>
          <a:p>
            <a:pPr marL="171450" indent="-171450">
              <a:spcBef>
                <a:spcPts val="300"/>
              </a:spcBef>
              <a:buFont typeface="Arial" panose="020B0604020202020204" pitchFamily="34" charset="0"/>
              <a:buChar char="•"/>
            </a:pPr>
            <a:r>
              <a:rPr lang="es-ES" sz="1200" dirty="0">
                <a:solidFill>
                  <a:srgbClr val="333333"/>
                </a:solidFill>
                <a:latin typeface="Helvetica Neue"/>
              </a:rPr>
              <a:t>Sólo deben integrarse en la agrupación documentos finales, se deben excluir los borradores.</a:t>
            </a:r>
          </a:p>
          <a:p>
            <a:pPr marL="171450" indent="-171450">
              <a:spcBef>
                <a:spcPts val="300"/>
              </a:spcBef>
              <a:buFont typeface="Arial" panose="020B0604020202020204" pitchFamily="34" charset="0"/>
              <a:buChar char="•"/>
            </a:pPr>
            <a:r>
              <a:rPr lang="es-ES" sz="1200" dirty="0">
                <a:solidFill>
                  <a:srgbClr val="333333"/>
                </a:solidFill>
                <a:latin typeface="Helvetica Neue"/>
              </a:rPr>
              <a:t>Los documentos deben estar dotados de un identificador único.</a:t>
            </a:r>
          </a:p>
          <a:p>
            <a:pPr marL="171450" indent="-171450">
              <a:spcBef>
                <a:spcPts val="300"/>
              </a:spcBef>
              <a:buFont typeface="Arial" panose="020B0604020202020204" pitchFamily="34" charset="0"/>
              <a:buChar char="•"/>
            </a:pPr>
            <a:r>
              <a:rPr lang="es-ES" sz="1200" dirty="0">
                <a:solidFill>
                  <a:srgbClr val="333333"/>
                </a:solidFill>
                <a:latin typeface="Helvetica Neue"/>
              </a:rPr>
              <a:t>Todos los documentos deben estar fechados.</a:t>
            </a:r>
          </a:p>
          <a:p>
            <a:pPr marL="171450" indent="-171450">
              <a:spcBef>
                <a:spcPts val="300"/>
              </a:spcBef>
              <a:buFont typeface="Arial" panose="020B0604020202020204" pitchFamily="34" charset="0"/>
              <a:buChar char="•"/>
            </a:pPr>
            <a:r>
              <a:rPr lang="es-ES" sz="1200" dirty="0">
                <a:solidFill>
                  <a:srgbClr val="333333"/>
                </a:solidFill>
                <a:latin typeface="Helvetica Neue"/>
              </a:rPr>
              <a:t>La agrupación documental debe considerarse cerrada en un momento determinado, sin admitir nuevos documentos.</a:t>
            </a:r>
          </a:p>
          <a:p>
            <a:pPr marL="171450" indent="-171450">
              <a:spcBef>
                <a:spcPts val="300"/>
              </a:spcBef>
              <a:buFont typeface="Arial" panose="020B0604020202020204" pitchFamily="34" charset="0"/>
              <a:buChar char="•"/>
            </a:pPr>
            <a:r>
              <a:rPr lang="es-ES" sz="1200" dirty="0">
                <a:solidFill>
                  <a:srgbClr val="333333"/>
                </a:solidFill>
                <a:latin typeface="Helvetica Neue"/>
              </a:rPr>
              <a:t>Los documentos deben reseñarse también en un índice electrónico. </a:t>
            </a:r>
            <a:r>
              <a:rPr lang="es-ES" sz="1200" dirty="0" smtClean="0">
                <a:solidFill>
                  <a:srgbClr val="333333"/>
                </a:solidFill>
                <a:latin typeface="Helvetica Neue"/>
              </a:rPr>
              <a:t> </a:t>
            </a:r>
            <a:r>
              <a:rPr lang="es-ES" sz="1200" dirty="0">
                <a:solidFill>
                  <a:srgbClr val="333333"/>
                </a:solidFill>
                <a:latin typeface="Helvetica Neue"/>
              </a:rPr>
              <a:t>Aunque no tengan firma, se debe obtener el hash (o algoritmo de funciones de resumen) del documento, lo que garantizaría, al menos, su integridad.</a:t>
            </a:r>
          </a:p>
          <a:p>
            <a:pPr marL="171450" indent="-171450">
              <a:spcBef>
                <a:spcPts val="300"/>
              </a:spcBef>
              <a:buFont typeface="Arial" panose="020B0604020202020204" pitchFamily="34" charset="0"/>
              <a:buChar char="•"/>
            </a:pPr>
            <a:r>
              <a:rPr lang="es-ES" sz="1200" dirty="0">
                <a:solidFill>
                  <a:srgbClr val="333333"/>
                </a:solidFill>
                <a:latin typeface="Helvetica Neue"/>
              </a:rPr>
              <a:t>El índice electrónico recopilará el identificador, la huella, la fecha de los documentos y el orden dentro de la agrupación, si es relevante.</a:t>
            </a:r>
          </a:p>
          <a:p>
            <a:pPr marL="171450" indent="-171450">
              <a:spcBef>
                <a:spcPts val="300"/>
              </a:spcBef>
              <a:buFont typeface="Arial" panose="020B0604020202020204" pitchFamily="34" charset="0"/>
              <a:buChar char="•"/>
            </a:pPr>
            <a:r>
              <a:rPr lang="es-ES" sz="1200" dirty="0">
                <a:solidFill>
                  <a:srgbClr val="333333"/>
                </a:solidFill>
                <a:latin typeface="Helvetica Neue"/>
              </a:rPr>
              <a:t>En la medida de lo posible, se asignarán metadatos análogos a los obligatorios de expediente electrónico.</a:t>
            </a:r>
            <a:endParaRPr lang="es-ES" sz="1200" b="0" i="0" dirty="0">
              <a:solidFill>
                <a:srgbClr val="333333"/>
              </a:solidFill>
              <a:effectLst/>
              <a:latin typeface="Helvetica Neue"/>
            </a:endParaRPr>
          </a:p>
        </p:txBody>
      </p:sp>
      <p:sp>
        <p:nvSpPr>
          <p:cNvPr id="9" name="Rectángulo 8"/>
          <p:cNvSpPr/>
          <p:nvPr/>
        </p:nvSpPr>
        <p:spPr>
          <a:xfrm>
            <a:off x="2347936" y="979687"/>
            <a:ext cx="1555197" cy="367344"/>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8228661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464269" y="409832"/>
            <a:ext cx="5029666" cy="468835"/>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_tradnl" sz="2800" dirty="0" smtClean="0">
                <a:ln w="0"/>
                <a:solidFill>
                  <a:schemeClr val="accent1">
                    <a:lumMod val="75000"/>
                  </a:schemeClr>
                </a:solidFill>
                <a:effectLst>
                  <a:outerShdw blurRad="38100" dist="19050" dir="2700000" algn="tl" rotWithShape="0">
                    <a:schemeClr val="dk1">
                      <a:alpha val="40000"/>
                    </a:schemeClr>
                  </a:outerShdw>
                </a:effectLst>
              </a:rPr>
              <a:t>DEXEL</a:t>
            </a:r>
            <a:endParaRPr lang="es-ES" sz="2800" dirty="0">
              <a:solidFill>
                <a:schemeClr val="accent1">
                  <a:lumMod val="75000"/>
                </a:schemeClr>
              </a:solidFill>
            </a:endParaRPr>
          </a:p>
        </p:txBody>
      </p:sp>
      <p:sp>
        <p:nvSpPr>
          <p:cNvPr id="11" name="Título 10"/>
          <p:cNvSpPr>
            <a:spLocks noGrp="1"/>
          </p:cNvSpPr>
          <p:nvPr>
            <p:ph type="title"/>
          </p:nvPr>
        </p:nvSpPr>
        <p:spPr/>
        <p:txBody>
          <a:bodyPr/>
          <a:lstStyle/>
          <a:p>
            <a:r>
              <a:rPr lang="es-ES_tradnl" dirty="0"/>
              <a:t>Plan Estratégico de Administración Electrónica de la CARM (PAECARM)</a:t>
            </a:r>
            <a:endParaRPr lang="es-ES" dirty="0"/>
          </a:p>
        </p:txBody>
      </p:sp>
      <p:pic>
        <p:nvPicPr>
          <p:cNvPr id="2" name="Imagen 1"/>
          <p:cNvPicPr>
            <a:picLocks noChangeAspect="1"/>
          </p:cNvPicPr>
          <p:nvPr/>
        </p:nvPicPr>
        <p:blipFill>
          <a:blip r:embed="rId3"/>
          <a:stretch>
            <a:fillRect/>
          </a:stretch>
        </p:blipFill>
        <p:spPr>
          <a:xfrm>
            <a:off x="744008" y="1009533"/>
            <a:ext cx="6791325" cy="361950"/>
          </a:xfrm>
          <a:prstGeom prst="rect">
            <a:avLst/>
          </a:prstGeom>
        </p:spPr>
      </p:pic>
      <p:sp>
        <p:nvSpPr>
          <p:cNvPr id="9" name="Rectángulo 8"/>
          <p:cNvSpPr/>
          <p:nvPr/>
        </p:nvSpPr>
        <p:spPr>
          <a:xfrm>
            <a:off x="4329136" y="980267"/>
            <a:ext cx="3206197" cy="367933"/>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p:cNvSpPr/>
          <p:nvPr/>
        </p:nvSpPr>
        <p:spPr>
          <a:xfrm>
            <a:off x="681566" y="1502349"/>
            <a:ext cx="7933267" cy="3462486"/>
          </a:xfrm>
          <a:prstGeom prst="rect">
            <a:avLst/>
          </a:prstGeom>
        </p:spPr>
        <p:txBody>
          <a:bodyPr wrap="square">
            <a:spAutoFit/>
          </a:bodyPr>
          <a:lstStyle/>
          <a:p>
            <a:endParaRPr lang="es-ES" sz="1200" dirty="0">
              <a:solidFill>
                <a:srgbClr val="333333"/>
              </a:solidFill>
              <a:latin typeface="Helvetica Neue"/>
            </a:endParaRPr>
          </a:p>
          <a:p>
            <a:r>
              <a:rPr lang="es-ES" sz="1200" dirty="0">
                <a:solidFill>
                  <a:srgbClr val="333333"/>
                </a:solidFill>
                <a:latin typeface="Helvetica Neue"/>
              </a:rPr>
              <a:t>No aparecerán en la Guía de procedimientos</a:t>
            </a:r>
            <a:r>
              <a:rPr lang="es-ES" sz="1200" dirty="0" smtClean="0">
                <a:solidFill>
                  <a:srgbClr val="333333"/>
                </a:solidFill>
                <a:latin typeface="Helvetica Neue"/>
              </a:rPr>
              <a:t>.</a:t>
            </a:r>
          </a:p>
          <a:p>
            <a:endParaRPr lang="es-ES" sz="1200" dirty="0">
              <a:solidFill>
                <a:srgbClr val="333333"/>
              </a:solidFill>
              <a:latin typeface="Helvetica Neue"/>
            </a:endParaRPr>
          </a:p>
          <a:p>
            <a:r>
              <a:rPr lang="es-ES" sz="1200" dirty="0">
                <a:solidFill>
                  <a:srgbClr val="333333"/>
                </a:solidFill>
                <a:latin typeface="Helvetica Neue"/>
              </a:rPr>
              <a:t>Se refiere a una agrupación de documentos de un mismo tipo (actas, convenios, etc.) que no estén integrados en un expediente electrónico ni en un servicio. </a:t>
            </a:r>
            <a:endParaRPr lang="es-ES" sz="1200" dirty="0" smtClean="0">
              <a:solidFill>
                <a:srgbClr val="333333"/>
              </a:solidFill>
              <a:latin typeface="Helvetica Neue"/>
            </a:endParaRPr>
          </a:p>
          <a:p>
            <a:endParaRPr lang="es-ES" sz="1200" dirty="0">
              <a:solidFill>
                <a:srgbClr val="333333"/>
              </a:solidFill>
              <a:latin typeface="Helvetica Neue"/>
            </a:endParaRPr>
          </a:p>
          <a:p>
            <a:r>
              <a:rPr lang="es-ES" sz="1200" dirty="0" smtClean="0">
                <a:solidFill>
                  <a:srgbClr val="333333"/>
                </a:solidFill>
                <a:latin typeface="Helvetica Neue"/>
              </a:rPr>
              <a:t>Su </a:t>
            </a:r>
            <a:r>
              <a:rPr lang="es-ES" sz="1200" dirty="0">
                <a:solidFill>
                  <a:srgbClr val="333333"/>
                </a:solidFill>
                <a:latin typeface="Helvetica Neue"/>
              </a:rPr>
              <a:t>tratamiento a efectos de gestión documental deberá reunir las características siguientes</a:t>
            </a:r>
            <a:r>
              <a:rPr lang="es-ES" sz="1200" dirty="0" smtClean="0">
                <a:solidFill>
                  <a:srgbClr val="333333"/>
                </a:solidFill>
                <a:latin typeface="Helvetica Neue"/>
              </a:rPr>
              <a:t>:</a:t>
            </a:r>
          </a:p>
          <a:p>
            <a:endParaRPr lang="es-ES" sz="1200" dirty="0">
              <a:solidFill>
                <a:srgbClr val="333333"/>
              </a:solidFill>
              <a:latin typeface="Helvetica Neue"/>
            </a:endParaRPr>
          </a:p>
          <a:p>
            <a:pPr marL="285750" indent="-285750">
              <a:spcBef>
                <a:spcPts val="300"/>
              </a:spcBef>
              <a:buFont typeface="Arial" panose="020B0604020202020204" pitchFamily="34" charset="0"/>
              <a:buChar char="•"/>
            </a:pPr>
            <a:r>
              <a:rPr lang="es-ES" sz="1200" dirty="0">
                <a:solidFill>
                  <a:srgbClr val="333333"/>
                </a:solidFill>
                <a:latin typeface="Helvetica Neue"/>
              </a:rPr>
              <a:t>Sólo se deben almacenar documentos finales, excluyendo los de otra naturaleza, como los borradores de documento.</a:t>
            </a:r>
          </a:p>
          <a:p>
            <a:pPr marL="285750" indent="-285750">
              <a:spcBef>
                <a:spcPts val="300"/>
              </a:spcBef>
              <a:buFont typeface="Arial" panose="020B0604020202020204" pitchFamily="34" charset="0"/>
              <a:buChar char="•"/>
            </a:pPr>
            <a:r>
              <a:rPr lang="es-ES" sz="1200" dirty="0">
                <a:solidFill>
                  <a:srgbClr val="333333"/>
                </a:solidFill>
                <a:latin typeface="Helvetica Neue"/>
              </a:rPr>
              <a:t>Los documentos deben estar dotados de un identificador único.</a:t>
            </a:r>
          </a:p>
          <a:p>
            <a:pPr marL="285750" indent="-285750">
              <a:spcBef>
                <a:spcPts val="300"/>
              </a:spcBef>
              <a:buFont typeface="Arial" panose="020B0604020202020204" pitchFamily="34" charset="0"/>
              <a:buChar char="•"/>
            </a:pPr>
            <a:r>
              <a:rPr lang="es-ES" sz="1200" dirty="0">
                <a:solidFill>
                  <a:srgbClr val="333333"/>
                </a:solidFill>
                <a:latin typeface="Helvetica Neue"/>
              </a:rPr>
              <a:t>Todos los documentos deben estar fechados.</a:t>
            </a:r>
          </a:p>
          <a:p>
            <a:pPr marL="285750" indent="-285750">
              <a:spcBef>
                <a:spcPts val="300"/>
              </a:spcBef>
              <a:buFont typeface="Arial" panose="020B0604020202020204" pitchFamily="34" charset="0"/>
              <a:buChar char="•"/>
            </a:pPr>
            <a:r>
              <a:rPr lang="es-ES" sz="1200" dirty="0">
                <a:solidFill>
                  <a:srgbClr val="333333"/>
                </a:solidFill>
                <a:latin typeface="Helvetica Neue"/>
              </a:rPr>
              <a:t>Todos los documentos deben estar firmados electrónicamente.</a:t>
            </a:r>
          </a:p>
          <a:p>
            <a:pPr marL="285750" indent="-285750">
              <a:spcBef>
                <a:spcPts val="300"/>
              </a:spcBef>
              <a:buFont typeface="Arial" panose="020B0604020202020204" pitchFamily="34" charset="0"/>
              <a:buChar char="•"/>
            </a:pPr>
            <a:r>
              <a:rPr lang="es-ES" sz="1200" dirty="0">
                <a:solidFill>
                  <a:srgbClr val="333333"/>
                </a:solidFill>
                <a:latin typeface="Helvetica Neue"/>
              </a:rPr>
              <a:t>En el caso de documentos con anexos, se tratan, a efectos de validación, como un único documento, o como documentos independientes, vinculados entre sí.</a:t>
            </a:r>
          </a:p>
          <a:p>
            <a:pPr marL="285750" indent="-285750">
              <a:spcBef>
                <a:spcPts val="300"/>
              </a:spcBef>
              <a:buFont typeface="Arial" panose="020B0604020202020204" pitchFamily="34" charset="0"/>
              <a:buChar char="•"/>
            </a:pPr>
            <a:r>
              <a:rPr lang="es-ES" sz="1200" dirty="0">
                <a:solidFill>
                  <a:srgbClr val="333333"/>
                </a:solidFill>
                <a:latin typeface="Helvetica Neue"/>
              </a:rPr>
              <a:t>El documento debe tener asignados los metadatos correspondientes según la Norma Técnica de Interoperabilidad de Documento electrónico.</a:t>
            </a:r>
            <a:endParaRPr lang="es-ES" sz="1200" b="0" i="0" dirty="0">
              <a:solidFill>
                <a:srgbClr val="333333"/>
              </a:solidFill>
              <a:effectLst/>
              <a:latin typeface="Helvetica Neue"/>
            </a:endParaRPr>
          </a:p>
        </p:txBody>
      </p:sp>
    </p:spTree>
    <p:extLst>
      <p:ext uri="{BB962C8B-B14F-4D97-AF65-F5344CB8AC3E}">
        <p14:creationId xmlns:p14="http://schemas.microsoft.com/office/powerpoint/2010/main" val="12742214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Elipse 70"/>
          <p:cNvSpPr/>
          <p:nvPr/>
        </p:nvSpPr>
        <p:spPr>
          <a:xfrm>
            <a:off x="2516716" y="1137622"/>
            <a:ext cx="4524375" cy="4286250"/>
          </a:xfrm>
          <a:prstGeom prst="ellipse">
            <a:avLst/>
          </a:prstGeom>
          <a:grp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lt1"/>
              </a:solidFill>
            </a:endParaRPr>
          </a:p>
        </p:txBody>
      </p:sp>
      <p:sp>
        <p:nvSpPr>
          <p:cNvPr id="4" name="CuadroTexto 3"/>
          <p:cNvSpPr txBox="1"/>
          <p:nvPr/>
        </p:nvSpPr>
        <p:spPr>
          <a:xfrm>
            <a:off x="-237066" y="566584"/>
            <a:ext cx="1952029" cy="573727"/>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_tradnl" sz="2800" dirty="0" smtClean="0">
                <a:ln w="0"/>
                <a:solidFill>
                  <a:schemeClr val="accent1">
                    <a:lumMod val="75000"/>
                  </a:schemeClr>
                </a:solidFill>
                <a:effectLst>
                  <a:outerShdw blurRad="38100" dist="19050" dir="2700000" algn="tl" rotWithShape="0">
                    <a:schemeClr val="dk1">
                      <a:alpha val="40000"/>
                    </a:schemeClr>
                  </a:outerShdw>
                </a:effectLst>
              </a:rPr>
              <a:t>DEXEL</a:t>
            </a:r>
            <a:endParaRPr lang="es-ES" sz="2800" dirty="0">
              <a:solidFill>
                <a:schemeClr val="accent1">
                  <a:lumMod val="75000"/>
                </a:schemeClr>
              </a:solidFill>
            </a:endParaRPr>
          </a:p>
        </p:txBody>
      </p:sp>
      <p:sp>
        <p:nvSpPr>
          <p:cNvPr id="11" name="Título 10"/>
          <p:cNvSpPr>
            <a:spLocks noGrp="1"/>
          </p:cNvSpPr>
          <p:nvPr>
            <p:ph type="title"/>
          </p:nvPr>
        </p:nvSpPr>
        <p:spPr/>
        <p:txBody>
          <a:bodyPr/>
          <a:lstStyle/>
          <a:p>
            <a:r>
              <a:rPr lang="es-ES_tradnl" dirty="0"/>
              <a:t>Plan Estratégico de Administración Electrónica de la CARM (PAECARM)</a:t>
            </a:r>
            <a:endParaRPr lang="es-ES" dirty="0"/>
          </a:p>
        </p:txBody>
      </p:sp>
      <p:sp>
        <p:nvSpPr>
          <p:cNvPr id="84" name="Rectángulo 83"/>
          <p:cNvSpPr/>
          <p:nvPr/>
        </p:nvSpPr>
        <p:spPr>
          <a:xfrm>
            <a:off x="4373965" y="1347113"/>
            <a:ext cx="971676" cy="369332"/>
          </a:xfrm>
          <a:prstGeom prst="rect">
            <a:avLst/>
          </a:prstGeom>
        </p:spPr>
        <p:txBody>
          <a:bodyPr wrap="none">
            <a:spAutoFit/>
          </a:bodyPr>
          <a:lstStyle/>
          <a:p>
            <a:r>
              <a:rPr lang="es-ES_tradnl" dirty="0">
                <a:solidFill>
                  <a:schemeClr val="dk1"/>
                </a:solidFill>
              </a:rPr>
              <a:t>SANDRA</a:t>
            </a:r>
            <a:endParaRPr lang="es-ES" dirty="0"/>
          </a:p>
        </p:txBody>
      </p:sp>
      <p:grpSp>
        <p:nvGrpSpPr>
          <p:cNvPr id="3" name="Grupo 2"/>
          <p:cNvGrpSpPr/>
          <p:nvPr/>
        </p:nvGrpSpPr>
        <p:grpSpPr>
          <a:xfrm>
            <a:off x="2788415" y="1923452"/>
            <a:ext cx="1257174" cy="1181100"/>
            <a:chOff x="3448050" y="1931091"/>
            <a:chExt cx="1257174" cy="1181100"/>
          </a:xfrm>
          <a:solidFill>
            <a:schemeClr val="accent5">
              <a:lumMod val="20000"/>
              <a:lumOff val="80000"/>
            </a:schemeClr>
          </a:solidFill>
        </p:grpSpPr>
        <p:sp>
          <p:nvSpPr>
            <p:cNvPr id="30" name="Elipse 29"/>
            <p:cNvSpPr/>
            <p:nvPr/>
          </p:nvSpPr>
          <p:spPr>
            <a:xfrm>
              <a:off x="3448050" y="1931091"/>
              <a:ext cx="1257174" cy="1181100"/>
            </a:xfrm>
            <a:prstGeom prst="ellipse">
              <a:avLst/>
            </a:prstGeom>
            <a:grp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8" name="CuadroTexto 47"/>
            <p:cNvSpPr txBox="1"/>
            <p:nvPr/>
          </p:nvSpPr>
          <p:spPr>
            <a:xfrm>
              <a:off x="3676587" y="2279081"/>
              <a:ext cx="800099" cy="461665"/>
            </a:xfrm>
            <a:prstGeom prst="rect">
              <a:avLst/>
            </a:prstGeom>
            <a:grpFill/>
          </p:spPr>
          <p:txBody>
            <a:bodyPr wrap="square" rtlCol="0">
              <a:spAutoFit/>
            </a:bodyPr>
            <a:lstStyle/>
            <a:p>
              <a:r>
                <a:rPr lang="es-ES_tradnl" sz="1200" dirty="0" smtClean="0"/>
                <a:t>Pro  1</a:t>
              </a:r>
            </a:p>
            <a:p>
              <a:r>
                <a:rPr lang="es-ES_tradnl" sz="1200" b="1" dirty="0" err="1" smtClean="0"/>
                <a:t>Dep</a:t>
              </a:r>
              <a:r>
                <a:rPr lang="es-ES_tradnl" sz="1200" b="1" dirty="0" smtClean="0"/>
                <a:t> 2</a:t>
              </a:r>
              <a:endParaRPr lang="es-ES" sz="1200" b="1" dirty="0"/>
            </a:p>
          </p:txBody>
        </p:sp>
      </p:grpSp>
      <p:grpSp>
        <p:nvGrpSpPr>
          <p:cNvPr id="32" name="Grupo 31"/>
          <p:cNvGrpSpPr/>
          <p:nvPr/>
        </p:nvGrpSpPr>
        <p:grpSpPr>
          <a:xfrm>
            <a:off x="5503355" y="2020219"/>
            <a:ext cx="1257174" cy="1181100"/>
            <a:chOff x="3448050" y="1931091"/>
            <a:chExt cx="1257174" cy="1181100"/>
          </a:xfrm>
          <a:solidFill>
            <a:schemeClr val="accent5">
              <a:lumMod val="20000"/>
              <a:lumOff val="80000"/>
            </a:schemeClr>
          </a:solidFill>
        </p:grpSpPr>
        <p:sp>
          <p:nvSpPr>
            <p:cNvPr id="33" name="Elipse 32"/>
            <p:cNvSpPr/>
            <p:nvPr/>
          </p:nvSpPr>
          <p:spPr>
            <a:xfrm>
              <a:off x="3448050" y="1931091"/>
              <a:ext cx="1257174" cy="1181100"/>
            </a:xfrm>
            <a:prstGeom prst="ellipse">
              <a:avLst/>
            </a:prstGeom>
            <a:grp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CuadroTexto 33"/>
            <p:cNvSpPr txBox="1"/>
            <p:nvPr/>
          </p:nvSpPr>
          <p:spPr>
            <a:xfrm>
              <a:off x="3676587" y="2279081"/>
              <a:ext cx="800099" cy="461665"/>
            </a:xfrm>
            <a:prstGeom prst="rect">
              <a:avLst/>
            </a:prstGeom>
            <a:grpFill/>
          </p:spPr>
          <p:txBody>
            <a:bodyPr wrap="square" rtlCol="0">
              <a:spAutoFit/>
            </a:bodyPr>
            <a:lstStyle/>
            <a:p>
              <a:r>
                <a:rPr lang="es-ES_tradnl" sz="1200" dirty="0" smtClean="0"/>
                <a:t>Pro  3</a:t>
              </a:r>
            </a:p>
            <a:p>
              <a:r>
                <a:rPr lang="es-ES_tradnl" sz="1200" b="1" dirty="0" err="1" smtClean="0"/>
                <a:t>Dep</a:t>
              </a:r>
              <a:r>
                <a:rPr lang="es-ES_tradnl" sz="1200" b="1" dirty="0" smtClean="0"/>
                <a:t> 7</a:t>
              </a:r>
              <a:endParaRPr lang="es-ES" sz="1200" b="1" dirty="0"/>
            </a:p>
          </p:txBody>
        </p:sp>
      </p:grpSp>
      <p:grpSp>
        <p:nvGrpSpPr>
          <p:cNvPr id="35" name="Grupo 34"/>
          <p:cNvGrpSpPr/>
          <p:nvPr/>
        </p:nvGrpSpPr>
        <p:grpSpPr>
          <a:xfrm>
            <a:off x="4203020" y="1677405"/>
            <a:ext cx="1257174" cy="1181100"/>
            <a:chOff x="3448050" y="1931091"/>
            <a:chExt cx="1257174" cy="1181100"/>
          </a:xfrm>
          <a:solidFill>
            <a:schemeClr val="accent5">
              <a:lumMod val="20000"/>
              <a:lumOff val="80000"/>
            </a:schemeClr>
          </a:solidFill>
        </p:grpSpPr>
        <p:sp>
          <p:nvSpPr>
            <p:cNvPr id="36" name="Elipse 35"/>
            <p:cNvSpPr/>
            <p:nvPr/>
          </p:nvSpPr>
          <p:spPr>
            <a:xfrm>
              <a:off x="3448050" y="1931091"/>
              <a:ext cx="1257174" cy="1181100"/>
            </a:xfrm>
            <a:prstGeom prst="ellipse">
              <a:avLst/>
            </a:prstGeom>
            <a:grp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CuadroTexto 36"/>
            <p:cNvSpPr txBox="1"/>
            <p:nvPr/>
          </p:nvSpPr>
          <p:spPr>
            <a:xfrm>
              <a:off x="3676587" y="2279081"/>
              <a:ext cx="800099" cy="461665"/>
            </a:xfrm>
            <a:prstGeom prst="rect">
              <a:avLst/>
            </a:prstGeom>
            <a:grpFill/>
          </p:spPr>
          <p:txBody>
            <a:bodyPr wrap="square" rtlCol="0">
              <a:spAutoFit/>
            </a:bodyPr>
            <a:lstStyle/>
            <a:p>
              <a:r>
                <a:rPr lang="es-ES_tradnl" sz="1200" dirty="0" smtClean="0"/>
                <a:t>Pro  2</a:t>
              </a:r>
            </a:p>
            <a:p>
              <a:r>
                <a:rPr lang="es-ES_tradnl" sz="1200" b="1" dirty="0" err="1" smtClean="0"/>
                <a:t>Dep</a:t>
              </a:r>
              <a:r>
                <a:rPr lang="es-ES_tradnl" sz="1200" b="1" dirty="0" smtClean="0"/>
                <a:t> 2</a:t>
              </a:r>
              <a:endParaRPr lang="es-ES" sz="1200" b="1" dirty="0"/>
            </a:p>
          </p:txBody>
        </p:sp>
      </p:grpSp>
      <p:grpSp>
        <p:nvGrpSpPr>
          <p:cNvPr id="38" name="Grupo 37"/>
          <p:cNvGrpSpPr/>
          <p:nvPr/>
        </p:nvGrpSpPr>
        <p:grpSpPr>
          <a:xfrm>
            <a:off x="3514956" y="2967592"/>
            <a:ext cx="2499983" cy="2343150"/>
            <a:chOff x="3448050" y="1931091"/>
            <a:chExt cx="1257174" cy="1181100"/>
          </a:xfrm>
          <a:solidFill>
            <a:schemeClr val="accent6">
              <a:lumMod val="20000"/>
              <a:lumOff val="80000"/>
            </a:schemeClr>
          </a:solidFill>
        </p:grpSpPr>
        <p:sp>
          <p:nvSpPr>
            <p:cNvPr id="39" name="Elipse 38"/>
            <p:cNvSpPr/>
            <p:nvPr/>
          </p:nvSpPr>
          <p:spPr>
            <a:xfrm>
              <a:off x="3448050" y="1931091"/>
              <a:ext cx="1257174" cy="1181100"/>
            </a:xfrm>
            <a:prstGeom prst="ellipse">
              <a:avLst/>
            </a:prstGeom>
            <a:grp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0" name="CuadroTexto 39"/>
            <p:cNvSpPr txBox="1"/>
            <p:nvPr/>
          </p:nvSpPr>
          <p:spPr>
            <a:xfrm>
              <a:off x="3946383" y="1970396"/>
              <a:ext cx="373878" cy="325793"/>
            </a:xfrm>
            <a:prstGeom prst="rect">
              <a:avLst/>
            </a:prstGeom>
            <a:grpFill/>
          </p:spPr>
          <p:txBody>
            <a:bodyPr wrap="square" rtlCol="0">
              <a:spAutoFit/>
            </a:bodyPr>
            <a:lstStyle/>
            <a:p>
              <a:r>
                <a:rPr lang="es-ES_tradnl" sz="1200" dirty="0" smtClean="0"/>
                <a:t>Pro  4</a:t>
              </a:r>
            </a:p>
            <a:p>
              <a:r>
                <a:rPr lang="es-ES_tradnl" sz="1200" b="1" dirty="0" err="1"/>
                <a:t>Dep</a:t>
              </a:r>
              <a:r>
                <a:rPr lang="es-ES_tradnl" sz="1200" b="1" dirty="0"/>
                <a:t> </a:t>
              </a:r>
              <a:r>
                <a:rPr lang="es-ES_tradnl" sz="1200" b="1" dirty="0" smtClean="0"/>
                <a:t>1</a:t>
              </a:r>
              <a:endParaRPr lang="es-ES" sz="1200" b="1" dirty="0"/>
            </a:p>
            <a:p>
              <a:endParaRPr lang="es-ES_tradnl" sz="1200" dirty="0" smtClean="0"/>
            </a:p>
          </p:txBody>
        </p:sp>
      </p:grpSp>
      <p:grpSp>
        <p:nvGrpSpPr>
          <p:cNvPr id="41" name="Grupo 40"/>
          <p:cNvGrpSpPr/>
          <p:nvPr/>
        </p:nvGrpSpPr>
        <p:grpSpPr>
          <a:xfrm>
            <a:off x="3576096" y="3453949"/>
            <a:ext cx="1257174" cy="1181100"/>
            <a:chOff x="3448050" y="1931091"/>
            <a:chExt cx="1257174" cy="1181100"/>
          </a:xfrm>
          <a:solidFill>
            <a:schemeClr val="accent2">
              <a:lumMod val="20000"/>
              <a:lumOff val="80000"/>
            </a:schemeClr>
          </a:solidFill>
        </p:grpSpPr>
        <p:sp>
          <p:nvSpPr>
            <p:cNvPr id="42" name="Elipse 41"/>
            <p:cNvSpPr/>
            <p:nvPr/>
          </p:nvSpPr>
          <p:spPr>
            <a:xfrm>
              <a:off x="3448050" y="1931091"/>
              <a:ext cx="1257174" cy="1181100"/>
            </a:xfrm>
            <a:prstGeom prst="ellipse">
              <a:avLst/>
            </a:prstGeom>
            <a:grp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3" name="CuadroTexto 42"/>
            <p:cNvSpPr txBox="1"/>
            <p:nvPr/>
          </p:nvSpPr>
          <p:spPr>
            <a:xfrm>
              <a:off x="3676587" y="2279081"/>
              <a:ext cx="800099" cy="276999"/>
            </a:xfrm>
            <a:prstGeom prst="rect">
              <a:avLst/>
            </a:prstGeom>
            <a:grpFill/>
          </p:spPr>
          <p:txBody>
            <a:bodyPr wrap="square" rtlCol="0">
              <a:spAutoFit/>
            </a:bodyPr>
            <a:lstStyle/>
            <a:p>
              <a:r>
                <a:rPr lang="es-ES_tradnl" sz="1200" dirty="0" err="1" smtClean="0"/>
                <a:t>Dep</a:t>
              </a:r>
              <a:r>
                <a:rPr lang="es-ES_tradnl" sz="1200" dirty="0" smtClean="0"/>
                <a:t> 2</a:t>
              </a:r>
              <a:endParaRPr lang="es-ES" sz="1200" dirty="0"/>
            </a:p>
          </p:txBody>
        </p:sp>
      </p:grpSp>
      <p:grpSp>
        <p:nvGrpSpPr>
          <p:cNvPr id="44" name="Grupo 43"/>
          <p:cNvGrpSpPr/>
          <p:nvPr/>
        </p:nvGrpSpPr>
        <p:grpSpPr>
          <a:xfrm>
            <a:off x="4028991" y="3970725"/>
            <a:ext cx="1257174" cy="1181100"/>
            <a:chOff x="3448050" y="1931091"/>
            <a:chExt cx="1257174" cy="1181100"/>
          </a:xfrm>
          <a:solidFill>
            <a:schemeClr val="accent2">
              <a:lumMod val="20000"/>
              <a:lumOff val="80000"/>
            </a:schemeClr>
          </a:solidFill>
        </p:grpSpPr>
        <p:sp>
          <p:nvSpPr>
            <p:cNvPr id="45" name="Elipse 44"/>
            <p:cNvSpPr/>
            <p:nvPr/>
          </p:nvSpPr>
          <p:spPr>
            <a:xfrm>
              <a:off x="3448050" y="1931091"/>
              <a:ext cx="1257174" cy="1181100"/>
            </a:xfrm>
            <a:prstGeom prst="ellipse">
              <a:avLst/>
            </a:prstGeom>
            <a:grp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6" name="CuadroTexto 45"/>
            <p:cNvSpPr txBox="1"/>
            <p:nvPr/>
          </p:nvSpPr>
          <p:spPr>
            <a:xfrm>
              <a:off x="3676587" y="2279081"/>
              <a:ext cx="800099" cy="276999"/>
            </a:xfrm>
            <a:prstGeom prst="rect">
              <a:avLst/>
            </a:prstGeom>
            <a:grpFill/>
          </p:spPr>
          <p:txBody>
            <a:bodyPr wrap="square" rtlCol="0">
              <a:spAutoFit/>
            </a:bodyPr>
            <a:lstStyle/>
            <a:p>
              <a:r>
                <a:rPr lang="es-ES_tradnl" sz="1200" dirty="0" err="1" smtClean="0"/>
                <a:t>Dep</a:t>
              </a:r>
              <a:r>
                <a:rPr lang="es-ES_tradnl" sz="1200" dirty="0" smtClean="0"/>
                <a:t> 3</a:t>
              </a:r>
              <a:endParaRPr lang="es-ES" sz="1200" dirty="0"/>
            </a:p>
          </p:txBody>
        </p:sp>
      </p:grpSp>
      <p:grpSp>
        <p:nvGrpSpPr>
          <p:cNvPr id="47" name="Grupo 46"/>
          <p:cNvGrpSpPr/>
          <p:nvPr/>
        </p:nvGrpSpPr>
        <p:grpSpPr>
          <a:xfrm>
            <a:off x="4730285" y="3546415"/>
            <a:ext cx="1257174" cy="1181100"/>
            <a:chOff x="3448050" y="1931091"/>
            <a:chExt cx="1257174" cy="1181100"/>
          </a:xfrm>
          <a:solidFill>
            <a:schemeClr val="accent2">
              <a:lumMod val="20000"/>
              <a:lumOff val="80000"/>
            </a:schemeClr>
          </a:solidFill>
        </p:grpSpPr>
        <p:sp>
          <p:nvSpPr>
            <p:cNvPr id="72" name="Elipse 71"/>
            <p:cNvSpPr/>
            <p:nvPr/>
          </p:nvSpPr>
          <p:spPr>
            <a:xfrm>
              <a:off x="3448050" y="1931091"/>
              <a:ext cx="1257174" cy="1181100"/>
            </a:xfrm>
            <a:prstGeom prst="ellipse">
              <a:avLst/>
            </a:prstGeom>
            <a:grp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3" name="CuadroTexto 72"/>
            <p:cNvSpPr txBox="1"/>
            <p:nvPr/>
          </p:nvSpPr>
          <p:spPr>
            <a:xfrm>
              <a:off x="3676587" y="2279081"/>
              <a:ext cx="800099" cy="276999"/>
            </a:xfrm>
            <a:prstGeom prst="rect">
              <a:avLst/>
            </a:prstGeom>
            <a:grpFill/>
          </p:spPr>
          <p:txBody>
            <a:bodyPr wrap="square" rtlCol="0">
              <a:spAutoFit/>
            </a:bodyPr>
            <a:lstStyle/>
            <a:p>
              <a:r>
                <a:rPr lang="es-ES_tradnl" sz="1200" dirty="0" err="1" smtClean="0"/>
                <a:t>Dep</a:t>
              </a:r>
              <a:r>
                <a:rPr lang="es-ES_tradnl" sz="1200" dirty="0" smtClean="0"/>
                <a:t> 1</a:t>
              </a:r>
              <a:endParaRPr lang="es-ES" sz="1200" dirty="0"/>
            </a:p>
          </p:txBody>
        </p:sp>
      </p:grpSp>
      <p:sp>
        <p:nvSpPr>
          <p:cNvPr id="2" name="CuadroTexto 1"/>
          <p:cNvSpPr txBox="1"/>
          <p:nvPr/>
        </p:nvSpPr>
        <p:spPr>
          <a:xfrm>
            <a:off x="203200" y="2855184"/>
            <a:ext cx="1575469" cy="830997"/>
          </a:xfrm>
          <a:prstGeom prst="rect">
            <a:avLst/>
          </a:prstGeom>
          <a:noFill/>
          <a:ln>
            <a:solidFill>
              <a:schemeClr val="accent1">
                <a:lumMod val="60000"/>
                <a:lumOff val="40000"/>
              </a:schemeClr>
            </a:solidFill>
          </a:ln>
        </p:spPr>
        <p:txBody>
          <a:bodyPr wrap="square" rtlCol="0">
            <a:spAutoFit/>
          </a:bodyPr>
          <a:lstStyle/>
          <a:p>
            <a:r>
              <a:rPr lang="es-ES_tradnl" sz="1200" b="1" dirty="0" smtClean="0">
                <a:solidFill>
                  <a:schemeClr val="bg1">
                    <a:lumMod val="50000"/>
                  </a:schemeClr>
                </a:solidFill>
              </a:rPr>
              <a:t>DEPARTAMENTO RESPONSABLE DE LA DEFINICIÓN DEL PROCEDIMIENTO</a:t>
            </a:r>
            <a:endParaRPr lang="es-ES" sz="1200" b="1" dirty="0">
              <a:solidFill>
                <a:schemeClr val="bg1">
                  <a:lumMod val="50000"/>
                </a:schemeClr>
              </a:solidFill>
            </a:endParaRPr>
          </a:p>
        </p:txBody>
      </p:sp>
      <p:cxnSp>
        <p:nvCxnSpPr>
          <p:cNvPr id="6" name="Conector recto de flecha 5"/>
          <p:cNvCxnSpPr>
            <a:stCxn id="2" idx="3"/>
          </p:cNvCxnSpPr>
          <p:nvPr/>
        </p:nvCxnSpPr>
        <p:spPr>
          <a:xfrm flipV="1">
            <a:off x="1778669" y="2610770"/>
            <a:ext cx="1307158" cy="6599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p:cNvCxnSpPr>
            <a:stCxn id="2" idx="3"/>
          </p:cNvCxnSpPr>
          <p:nvPr/>
        </p:nvCxnSpPr>
        <p:spPr>
          <a:xfrm>
            <a:off x="1778669" y="3270683"/>
            <a:ext cx="2793331" cy="764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p:cNvCxnSpPr>
            <a:stCxn id="2" idx="3"/>
          </p:cNvCxnSpPr>
          <p:nvPr/>
        </p:nvCxnSpPr>
        <p:spPr>
          <a:xfrm flipV="1">
            <a:off x="1778669" y="2394030"/>
            <a:ext cx="2696049" cy="8766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p:cNvCxnSpPr>
            <a:stCxn id="2" idx="3"/>
          </p:cNvCxnSpPr>
          <p:nvPr/>
        </p:nvCxnSpPr>
        <p:spPr>
          <a:xfrm flipV="1">
            <a:off x="1778669" y="2710946"/>
            <a:ext cx="3980252" cy="5597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62" name="Grupo 61"/>
          <p:cNvGrpSpPr/>
          <p:nvPr/>
        </p:nvGrpSpPr>
        <p:grpSpPr>
          <a:xfrm>
            <a:off x="7014472" y="876465"/>
            <a:ext cx="368461" cy="368135"/>
            <a:chOff x="3448050" y="1931091"/>
            <a:chExt cx="1257174" cy="1181100"/>
          </a:xfrm>
          <a:solidFill>
            <a:schemeClr val="accent5">
              <a:lumMod val="20000"/>
              <a:lumOff val="80000"/>
            </a:schemeClr>
          </a:solidFill>
        </p:grpSpPr>
        <p:sp>
          <p:nvSpPr>
            <p:cNvPr id="63" name="Elipse 62"/>
            <p:cNvSpPr/>
            <p:nvPr/>
          </p:nvSpPr>
          <p:spPr>
            <a:xfrm>
              <a:off x="3448050" y="1931091"/>
              <a:ext cx="1257174" cy="1181100"/>
            </a:xfrm>
            <a:prstGeom prst="ellipse">
              <a:avLst/>
            </a:prstGeom>
            <a:grp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4" name="CuadroTexto 63"/>
            <p:cNvSpPr txBox="1"/>
            <p:nvPr/>
          </p:nvSpPr>
          <p:spPr>
            <a:xfrm>
              <a:off x="3676587" y="2279081"/>
              <a:ext cx="800099" cy="276999"/>
            </a:xfrm>
            <a:prstGeom prst="rect">
              <a:avLst/>
            </a:prstGeom>
            <a:grpFill/>
          </p:spPr>
          <p:txBody>
            <a:bodyPr wrap="square" rtlCol="0">
              <a:spAutoFit/>
            </a:bodyPr>
            <a:lstStyle/>
            <a:p>
              <a:endParaRPr lang="es-ES" sz="1200" b="1" dirty="0"/>
            </a:p>
          </p:txBody>
        </p:sp>
      </p:grpSp>
      <p:grpSp>
        <p:nvGrpSpPr>
          <p:cNvPr id="65" name="Grupo 64"/>
          <p:cNvGrpSpPr/>
          <p:nvPr/>
        </p:nvGrpSpPr>
        <p:grpSpPr>
          <a:xfrm>
            <a:off x="7015472" y="1282349"/>
            <a:ext cx="393128" cy="369332"/>
            <a:chOff x="3448050" y="1931091"/>
            <a:chExt cx="1257174" cy="1181100"/>
          </a:xfrm>
          <a:solidFill>
            <a:schemeClr val="accent6">
              <a:lumMod val="20000"/>
              <a:lumOff val="80000"/>
            </a:schemeClr>
          </a:solidFill>
        </p:grpSpPr>
        <p:sp>
          <p:nvSpPr>
            <p:cNvPr id="66" name="Elipse 65"/>
            <p:cNvSpPr/>
            <p:nvPr/>
          </p:nvSpPr>
          <p:spPr>
            <a:xfrm>
              <a:off x="3448050" y="1931091"/>
              <a:ext cx="1257174" cy="1181100"/>
            </a:xfrm>
            <a:prstGeom prst="ellipse">
              <a:avLst/>
            </a:prstGeom>
            <a:grp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7" name="CuadroTexto 66"/>
            <p:cNvSpPr txBox="1"/>
            <p:nvPr/>
          </p:nvSpPr>
          <p:spPr>
            <a:xfrm>
              <a:off x="3946383" y="1970396"/>
              <a:ext cx="373878" cy="139626"/>
            </a:xfrm>
            <a:prstGeom prst="rect">
              <a:avLst/>
            </a:prstGeom>
            <a:grpFill/>
          </p:spPr>
          <p:txBody>
            <a:bodyPr wrap="square" rtlCol="0">
              <a:spAutoFit/>
            </a:bodyPr>
            <a:lstStyle/>
            <a:p>
              <a:endParaRPr lang="es-ES_tradnl" sz="1200" dirty="0" smtClean="0"/>
            </a:p>
          </p:txBody>
        </p:sp>
      </p:grpSp>
      <p:sp>
        <p:nvSpPr>
          <p:cNvPr id="58" name="CuadroTexto 57"/>
          <p:cNvSpPr txBox="1"/>
          <p:nvPr/>
        </p:nvSpPr>
        <p:spPr>
          <a:xfrm>
            <a:off x="7382932" y="876465"/>
            <a:ext cx="909352" cy="307777"/>
          </a:xfrm>
          <a:prstGeom prst="rect">
            <a:avLst/>
          </a:prstGeom>
          <a:noFill/>
        </p:spPr>
        <p:txBody>
          <a:bodyPr wrap="none" rtlCol="0">
            <a:spAutoFit/>
          </a:bodyPr>
          <a:lstStyle/>
          <a:p>
            <a:r>
              <a:rPr lang="es-ES_tradnl" sz="1400" dirty="0" smtClean="0">
                <a:solidFill>
                  <a:schemeClr val="bg1">
                    <a:lumMod val="50000"/>
                  </a:schemeClr>
                </a:solidFill>
              </a:rPr>
              <a:t>Especifico</a:t>
            </a:r>
            <a:endParaRPr lang="es-ES" sz="1400" dirty="0">
              <a:solidFill>
                <a:schemeClr val="bg1">
                  <a:lumMod val="50000"/>
                </a:schemeClr>
              </a:solidFill>
            </a:endParaRPr>
          </a:p>
        </p:txBody>
      </p:sp>
      <p:sp>
        <p:nvSpPr>
          <p:cNvPr id="69" name="CuadroTexto 68"/>
          <p:cNvSpPr txBox="1"/>
          <p:nvPr/>
        </p:nvSpPr>
        <p:spPr>
          <a:xfrm>
            <a:off x="7408600" y="1282349"/>
            <a:ext cx="707245" cy="307777"/>
          </a:xfrm>
          <a:prstGeom prst="rect">
            <a:avLst/>
          </a:prstGeom>
          <a:noFill/>
        </p:spPr>
        <p:txBody>
          <a:bodyPr wrap="none" rtlCol="0">
            <a:spAutoFit/>
          </a:bodyPr>
          <a:lstStyle/>
          <a:p>
            <a:r>
              <a:rPr lang="es-ES_tradnl" sz="1400" dirty="0" err="1" smtClean="0">
                <a:solidFill>
                  <a:schemeClr val="bg1">
                    <a:lumMod val="50000"/>
                  </a:schemeClr>
                </a:solidFill>
              </a:rPr>
              <a:t>Comun</a:t>
            </a:r>
            <a:endParaRPr lang="es-ES" sz="1400" dirty="0">
              <a:solidFill>
                <a:schemeClr val="bg1">
                  <a:lumMod val="50000"/>
                </a:schemeClr>
              </a:solidFill>
            </a:endParaRPr>
          </a:p>
        </p:txBody>
      </p:sp>
    </p:spTree>
    <p:extLst>
      <p:ext uri="{BB962C8B-B14F-4D97-AF65-F5344CB8AC3E}">
        <p14:creationId xmlns:p14="http://schemas.microsoft.com/office/powerpoint/2010/main" val="37656468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Elipse 70"/>
          <p:cNvSpPr/>
          <p:nvPr/>
        </p:nvSpPr>
        <p:spPr>
          <a:xfrm>
            <a:off x="2516716" y="1137622"/>
            <a:ext cx="4524375" cy="4286250"/>
          </a:xfrm>
          <a:prstGeom prst="ellipse">
            <a:avLst/>
          </a:prstGeom>
          <a:grp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lt1"/>
              </a:solidFill>
            </a:endParaRPr>
          </a:p>
        </p:txBody>
      </p:sp>
      <p:sp>
        <p:nvSpPr>
          <p:cNvPr id="4" name="CuadroTexto 3"/>
          <p:cNvSpPr txBox="1"/>
          <p:nvPr/>
        </p:nvSpPr>
        <p:spPr>
          <a:xfrm>
            <a:off x="-237066" y="566584"/>
            <a:ext cx="1952029" cy="573727"/>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_tradnl" sz="2800" dirty="0" smtClean="0">
                <a:ln w="0"/>
                <a:solidFill>
                  <a:schemeClr val="accent1">
                    <a:lumMod val="75000"/>
                  </a:schemeClr>
                </a:solidFill>
                <a:effectLst>
                  <a:outerShdw blurRad="38100" dist="19050" dir="2700000" algn="tl" rotWithShape="0">
                    <a:schemeClr val="dk1">
                      <a:alpha val="40000"/>
                    </a:schemeClr>
                  </a:outerShdw>
                </a:effectLst>
              </a:rPr>
              <a:t>DEXEL</a:t>
            </a:r>
            <a:endParaRPr lang="es-ES" sz="2800" dirty="0">
              <a:solidFill>
                <a:schemeClr val="accent1">
                  <a:lumMod val="75000"/>
                </a:schemeClr>
              </a:solidFill>
            </a:endParaRPr>
          </a:p>
        </p:txBody>
      </p:sp>
      <p:sp>
        <p:nvSpPr>
          <p:cNvPr id="11" name="Título 10"/>
          <p:cNvSpPr>
            <a:spLocks noGrp="1"/>
          </p:cNvSpPr>
          <p:nvPr>
            <p:ph type="title"/>
          </p:nvPr>
        </p:nvSpPr>
        <p:spPr/>
        <p:txBody>
          <a:bodyPr/>
          <a:lstStyle/>
          <a:p>
            <a:r>
              <a:rPr lang="es-ES_tradnl" dirty="0"/>
              <a:t>Plan Estratégico de Administración Electrónica de la CARM (PAECARM)</a:t>
            </a:r>
            <a:endParaRPr lang="es-ES" dirty="0"/>
          </a:p>
        </p:txBody>
      </p:sp>
      <p:sp>
        <p:nvSpPr>
          <p:cNvPr id="84" name="Rectángulo 83"/>
          <p:cNvSpPr/>
          <p:nvPr/>
        </p:nvSpPr>
        <p:spPr>
          <a:xfrm>
            <a:off x="4373965" y="1347113"/>
            <a:ext cx="971676" cy="369332"/>
          </a:xfrm>
          <a:prstGeom prst="rect">
            <a:avLst/>
          </a:prstGeom>
        </p:spPr>
        <p:txBody>
          <a:bodyPr wrap="none">
            <a:spAutoFit/>
          </a:bodyPr>
          <a:lstStyle/>
          <a:p>
            <a:r>
              <a:rPr lang="es-ES_tradnl" dirty="0">
                <a:solidFill>
                  <a:schemeClr val="dk1"/>
                </a:solidFill>
              </a:rPr>
              <a:t>SANDRA</a:t>
            </a:r>
            <a:endParaRPr lang="es-ES" dirty="0"/>
          </a:p>
        </p:txBody>
      </p:sp>
      <p:grpSp>
        <p:nvGrpSpPr>
          <p:cNvPr id="3" name="Grupo 2"/>
          <p:cNvGrpSpPr/>
          <p:nvPr/>
        </p:nvGrpSpPr>
        <p:grpSpPr>
          <a:xfrm>
            <a:off x="2788415" y="1923452"/>
            <a:ext cx="1257174" cy="1181100"/>
            <a:chOff x="3448050" y="1931091"/>
            <a:chExt cx="1257174" cy="1181100"/>
          </a:xfrm>
          <a:solidFill>
            <a:schemeClr val="accent5">
              <a:lumMod val="20000"/>
              <a:lumOff val="80000"/>
            </a:schemeClr>
          </a:solidFill>
        </p:grpSpPr>
        <p:sp>
          <p:nvSpPr>
            <p:cNvPr id="30" name="Elipse 29"/>
            <p:cNvSpPr/>
            <p:nvPr/>
          </p:nvSpPr>
          <p:spPr>
            <a:xfrm>
              <a:off x="3448050" y="1931091"/>
              <a:ext cx="1257174" cy="1181100"/>
            </a:xfrm>
            <a:prstGeom prst="ellipse">
              <a:avLst/>
            </a:prstGeom>
            <a:grp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8" name="CuadroTexto 47"/>
            <p:cNvSpPr txBox="1"/>
            <p:nvPr/>
          </p:nvSpPr>
          <p:spPr>
            <a:xfrm>
              <a:off x="3676587" y="2279081"/>
              <a:ext cx="800099" cy="461665"/>
            </a:xfrm>
            <a:prstGeom prst="rect">
              <a:avLst/>
            </a:prstGeom>
            <a:grpFill/>
          </p:spPr>
          <p:txBody>
            <a:bodyPr wrap="square" rtlCol="0">
              <a:spAutoFit/>
            </a:bodyPr>
            <a:lstStyle/>
            <a:p>
              <a:r>
                <a:rPr lang="es-ES_tradnl" sz="1200" dirty="0" smtClean="0"/>
                <a:t>Pro  1</a:t>
              </a:r>
            </a:p>
            <a:p>
              <a:r>
                <a:rPr lang="es-ES_tradnl" sz="1200" b="1" dirty="0" err="1" smtClean="0"/>
                <a:t>Dep</a:t>
              </a:r>
              <a:r>
                <a:rPr lang="es-ES_tradnl" sz="1200" b="1" dirty="0" smtClean="0"/>
                <a:t> 2</a:t>
              </a:r>
              <a:endParaRPr lang="es-ES" sz="1200" b="1" dirty="0"/>
            </a:p>
          </p:txBody>
        </p:sp>
      </p:grpSp>
      <p:grpSp>
        <p:nvGrpSpPr>
          <p:cNvPr id="32" name="Grupo 31"/>
          <p:cNvGrpSpPr/>
          <p:nvPr/>
        </p:nvGrpSpPr>
        <p:grpSpPr>
          <a:xfrm>
            <a:off x="5503355" y="2020219"/>
            <a:ext cx="1257174" cy="1181100"/>
            <a:chOff x="3448050" y="1931091"/>
            <a:chExt cx="1257174" cy="1181100"/>
          </a:xfrm>
          <a:solidFill>
            <a:schemeClr val="accent5">
              <a:lumMod val="20000"/>
              <a:lumOff val="80000"/>
            </a:schemeClr>
          </a:solidFill>
        </p:grpSpPr>
        <p:sp>
          <p:nvSpPr>
            <p:cNvPr id="33" name="Elipse 32"/>
            <p:cNvSpPr/>
            <p:nvPr/>
          </p:nvSpPr>
          <p:spPr>
            <a:xfrm>
              <a:off x="3448050" y="1931091"/>
              <a:ext cx="1257174" cy="1181100"/>
            </a:xfrm>
            <a:prstGeom prst="ellipse">
              <a:avLst/>
            </a:prstGeom>
            <a:grp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CuadroTexto 33"/>
            <p:cNvSpPr txBox="1"/>
            <p:nvPr/>
          </p:nvSpPr>
          <p:spPr>
            <a:xfrm>
              <a:off x="3676587" y="2279081"/>
              <a:ext cx="800099" cy="461665"/>
            </a:xfrm>
            <a:prstGeom prst="rect">
              <a:avLst/>
            </a:prstGeom>
            <a:grpFill/>
          </p:spPr>
          <p:txBody>
            <a:bodyPr wrap="square" rtlCol="0">
              <a:spAutoFit/>
            </a:bodyPr>
            <a:lstStyle/>
            <a:p>
              <a:r>
                <a:rPr lang="es-ES_tradnl" sz="1200" dirty="0" smtClean="0"/>
                <a:t>Pro  3</a:t>
              </a:r>
            </a:p>
            <a:p>
              <a:r>
                <a:rPr lang="es-ES_tradnl" sz="1200" b="1" dirty="0" err="1" smtClean="0"/>
                <a:t>Dep</a:t>
              </a:r>
              <a:r>
                <a:rPr lang="es-ES_tradnl" sz="1200" b="1" dirty="0" smtClean="0"/>
                <a:t> 7</a:t>
              </a:r>
              <a:endParaRPr lang="es-ES" sz="1200" b="1" dirty="0"/>
            </a:p>
          </p:txBody>
        </p:sp>
      </p:grpSp>
      <p:grpSp>
        <p:nvGrpSpPr>
          <p:cNvPr id="35" name="Grupo 34"/>
          <p:cNvGrpSpPr/>
          <p:nvPr/>
        </p:nvGrpSpPr>
        <p:grpSpPr>
          <a:xfrm>
            <a:off x="4203020" y="1677405"/>
            <a:ext cx="1257174" cy="1181100"/>
            <a:chOff x="3448050" y="1931091"/>
            <a:chExt cx="1257174" cy="1181100"/>
          </a:xfrm>
          <a:solidFill>
            <a:schemeClr val="accent5">
              <a:lumMod val="20000"/>
              <a:lumOff val="80000"/>
            </a:schemeClr>
          </a:solidFill>
        </p:grpSpPr>
        <p:sp>
          <p:nvSpPr>
            <p:cNvPr id="36" name="Elipse 35"/>
            <p:cNvSpPr/>
            <p:nvPr/>
          </p:nvSpPr>
          <p:spPr>
            <a:xfrm>
              <a:off x="3448050" y="1931091"/>
              <a:ext cx="1257174" cy="1181100"/>
            </a:xfrm>
            <a:prstGeom prst="ellipse">
              <a:avLst/>
            </a:prstGeom>
            <a:grp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CuadroTexto 36"/>
            <p:cNvSpPr txBox="1"/>
            <p:nvPr/>
          </p:nvSpPr>
          <p:spPr>
            <a:xfrm>
              <a:off x="3676587" y="2279081"/>
              <a:ext cx="800099" cy="461665"/>
            </a:xfrm>
            <a:prstGeom prst="rect">
              <a:avLst/>
            </a:prstGeom>
            <a:grpFill/>
          </p:spPr>
          <p:txBody>
            <a:bodyPr wrap="square" rtlCol="0">
              <a:spAutoFit/>
            </a:bodyPr>
            <a:lstStyle/>
            <a:p>
              <a:r>
                <a:rPr lang="es-ES_tradnl" sz="1200" dirty="0" smtClean="0"/>
                <a:t>Pro  2</a:t>
              </a:r>
            </a:p>
            <a:p>
              <a:r>
                <a:rPr lang="es-ES_tradnl" sz="1200" b="1" dirty="0" err="1" smtClean="0"/>
                <a:t>Dep</a:t>
              </a:r>
              <a:r>
                <a:rPr lang="es-ES_tradnl" sz="1200" b="1" dirty="0" smtClean="0"/>
                <a:t> 2</a:t>
              </a:r>
              <a:endParaRPr lang="es-ES" sz="1200" b="1" dirty="0"/>
            </a:p>
          </p:txBody>
        </p:sp>
      </p:grpSp>
      <p:grpSp>
        <p:nvGrpSpPr>
          <p:cNvPr id="38" name="Grupo 37"/>
          <p:cNvGrpSpPr/>
          <p:nvPr/>
        </p:nvGrpSpPr>
        <p:grpSpPr>
          <a:xfrm>
            <a:off x="3514956" y="2967592"/>
            <a:ext cx="2499983" cy="2343150"/>
            <a:chOff x="3448050" y="1931091"/>
            <a:chExt cx="1257174" cy="1181100"/>
          </a:xfrm>
          <a:solidFill>
            <a:schemeClr val="accent6">
              <a:lumMod val="20000"/>
              <a:lumOff val="80000"/>
            </a:schemeClr>
          </a:solidFill>
        </p:grpSpPr>
        <p:sp>
          <p:nvSpPr>
            <p:cNvPr id="39" name="Elipse 38"/>
            <p:cNvSpPr/>
            <p:nvPr/>
          </p:nvSpPr>
          <p:spPr>
            <a:xfrm>
              <a:off x="3448050" y="1931091"/>
              <a:ext cx="1257174" cy="1181100"/>
            </a:xfrm>
            <a:prstGeom prst="ellipse">
              <a:avLst/>
            </a:prstGeom>
            <a:grp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0" name="CuadroTexto 39"/>
            <p:cNvSpPr txBox="1"/>
            <p:nvPr/>
          </p:nvSpPr>
          <p:spPr>
            <a:xfrm>
              <a:off x="3946383" y="1970396"/>
              <a:ext cx="373878" cy="325793"/>
            </a:xfrm>
            <a:prstGeom prst="rect">
              <a:avLst/>
            </a:prstGeom>
            <a:grpFill/>
          </p:spPr>
          <p:txBody>
            <a:bodyPr wrap="square" rtlCol="0">
              <a:spAutoFit/>
            </a:bodyPr>
            <a:lstStyle/>
            <a:p>
              <a:r>
                <a:rPr lang="es-ES_tradnl" sz="1200" dirty="0" smtClean="0"/>
                <a:t>Pro  4</a:t>
              </a:r>
            </a:p>
            <a:p>
              <a:r>
                <a:rPr lang="es-ES_tradnl" sz="1200" dirty="0" err="1"/>
                <a:t>Dep</a:t>
              </a:r>
              <a:r>
                <a:rPr lang="es-ES_tradnl" sz="1200" dirty="0"/>
                <a:t> </a:t>
              </a:r>
              <a:r>
                <a:rPr lang="es-ES_tradnl" sz="1200" dirty="0" smtClean="0"/>
                <a:t>1</a:t>
              </a:r>
              <a:endParaRPr lang="es-ES" sz="1200" dirty="0"/>
            </a:p>
            <a:p>
              <a:endParaRPr lang="es-ES_tradnl" sz="1200" dirty="0" smtClean="0"/>
            </a:p>
          </p:txBody>
        </p:sp>
      </p:grpSp>
      <p:grpSp>
        <p:nvGrpSpPr>
          <p:cNvPr id="41" name="Grupo 40"/>
          <p:cNvGrpSpPr/>
          <p:nvPr/>
        </p:nvGrpSpPr>
        <p:grpSpPr>
          <a:xfrm>
            <a:off x="3576096" y="3453949"/>
            <a:ext cx="1257174" cy="1181100"/>
            <a:chOff x="3448050" y="1931091"/>
            <a:chExt cx="1257174" cy="1181100"/>
          </a:xfrm>
          <a:solidFill>
            <a:schemeClr val="accent2">
              <a:lumMod val="20000"/>
              <a:lumOff val="80000"/>
            </a:schemeClr>
          </a:solidFill>
        </p:grpSpPr>
        <p:sp>
          <p:nvSpPr>
            <p:cNvPr id="42" name="Elipse 41"/>
            <p:cNvSpPr/>
            <p:nvPr/>
          </p:nvSpPr>
          <p:spPr>
            <a:xfrm>
              <a:off x="3448050" y="1931091"/>
              <a:ext cx="1257174" cy="1181100"/>
            </a:xfrm>
            <a:prstGeom prst="ellipse">
              <a:avLst/>
            </a:prstGeom>
            <a:grp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3" name="CuadroTexto 42"/>
            <p:cNvSpPr txBox="1"/>
            <p:nvPr/>
          </p:nvSpPr>
          <p:spPr>
            <a:xfrm>
              <a:off x="3676587" y="2279081"/>
              <a:ext cx="800099" cy="276999"/>
            </a:xfrm>
            <a:prstGeom prst="rect">
              <a:avLst/>
            </a:prstGeom>
            <a:grpFill/>
          </p:spPr>
          <p:txBody>
            <a:bodyPr wrap="square" rtlCol="0">
              <a:spAutoFit/>
            </a:bodyPr>
            <a:lstStyle/>
            <a:p>
              <a:r>
                <a:rPr lang="es-ES_tradnl" sz="1200" b="1" dirty="0" err="1" smtClean="0"/>
                <a:t>Dep</a:t>
              </a:r>
              <a:r>
                <a:rPr lang="es-ES_tradnl" sz="1200" b="1" dirty="0" smtClean="0"/>
                <a:t> 2</a:t>
              </a:r>
              <a:endParaRPr lang="es-ES" sz="1200" b="1" dirty="0"/>
            </a:p>
          </p:txBody>
        </p:sp>
      </p:grpSp>
      <p:grpSp>
        <p:nvGrpSpPr>
          <p:cNvPr id="44" name="Grupo 43"/>
          <p:cNvGrpSpPr/>
          <p:nvPr/>
        </p:nvGrpSpPr>
        <p:grpSpPr>
          <a:xfrm>
            <a:off x="4028991" y="3970725"/>
            <a:ext cx="1257174" cy="1181100"/>
            <a:chOff x="3448050" y="1931091"/>
            <a:chExt cx="1257174" cy="1181100"/>
          </a:xfrm>
          <a:solidFill>
            <a:schemeClr val="accent2">
              <a:lumMod val="20000"/>
              <a:lumOff val="80000"/>
            </a:schemeClr>
          </a:solidFill>
        </p:grpSpPr>
        <p:sp>
          <p:nvSpPr>
            <p:cNvPr id="45" name="Elipse 44"/>
            <p:cNvSpPr/>
            <p:nvPr/>
          </p:nvSpPr>
          <p:spPr>
            <a:xfrm>
              <a:off x="3448050" y="1931091"/>
              <a:ext cx="1257174" cy="1181100"/>
            </a:xfrm>
            <a:prstGeom prst="ellipse">
              <a:avLst/>
            </a:prstGeom>
            <a:grp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6" name="CuadroTexto 45"/>
            <p:cNvSpPr txBox="1"/>
            <p:nvPr/>
          </p:nvSpPr>
          <p:spPr>
            <a:xfrm>
              <a:off x="3676587" y="2279081"/>
              <a:ext cx="800099" cy="276999"/>
            </a:xfrm>
            <a:prstGeom prst="rect">
              <a:avLst/>
            </a:prstGeom>
            <a:grpFill/>
          </p:spPr>
          <p:txBody>
            <a:bodyPr wrap="square" rtlCol="0">
              <a:spAutoFit/>
            </a:bodyPr>
            <a:lstStyle/>
            <a:p>
              <a:r>
                <a:rPr lang="es-ES_tradnl" sz="1200" b="1" dirty="0" err="1" smtClean="0"/>
                <a:t>Dep</a:t>
              </a:r>
              <a:r>
                <a:rPr lang="es-ES_tradnl" sz="1200" b="1" dirty="0" smtClean="0"/>
                <a:t> 3</a:t>
              </a:r>
              <a:endParaRPr lang="es-ES" sz="1200" b="1" dirty="0"/>
            </a:p>
          </p:txBody>
        </p:sp>
      </p:grpSp>
      <p:grpSp>
        <p:nvGrpSpPr>
          <p:cNvPr id="47" name="Grupo 46"/>
          <p:cNvGrpSpPr/>
          <p:nvPr/>
        </p:nvGrpSpPr>
        <p:grpSpPr>
          <a:xfrm>
            <a:off x="4730285" y="3546415"/>
            <a:ext cx="1257174" cy="1181100"/>
            <a:chOff x="3448050" y="1931091"/>
            <a:chExt cx="1257174" cy="1181100"/>
          </a:xfrm>
          <a:solidFill>
            <a:schemeClr val="accent2">
              <a:lumMod val="20000"/>
              <a:lumOff val="80000"/>
            </a:schemeClr>
          </a:solidFill>
        </p:grpSpPr>
        <p:sp>
          <p:nvSpPr>
            <p:cNvPr id="72" name="Elipse 71"/>
            <p:cNvSpPr/>
            <p:nvPr/>
          </p:nvSpPr>
          <p:spPr>
            <a:xfrm>
              <a:off x="3448050" y="1931091"/>
              <a:ext cx="1257174" cy="1181100"/>
            </a:xfrm>
            <a:prstGeom prst="ellipse">
              <a:avLst/>
            </a:prstGeom>
            <a:grp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3" name="CuadroTexto 72"/>
            <p:cNvSpPr txBox="1"/>
            <p:nvPr/>
          </p:nvSpPr>
          <p:spPr>
            <a:xfrm>
              <a:off x="3676587" y="2279081"/>
              <a:ext cx="800099" cy="276999"/>
            </a:xfrm>
            <a:prstGeom prst="rect">
              <a:avLst/>
            </a:prstGeom>
            <a:grpFill/>
          </p:spPr>
          <p:txBody>
            <a:bodyPr wrap="square" rtlCol="0">
              <a:spAutoFit/>
            </a:bodyPr>
            <a:lstStyle/>
            <a:p>
              <a:r>
                <a:rPr lang="es-ES_tradnl" sz="1200" b="1" dirty="0" err="1" smtClean="0"/>
                <a:t>Dep</a:t>
              </a:r>
              <a:r>
                <a:rPr lang="es-ES_tradnl" sz="1200" b="1" dirty="0" smtClean="0"/>
                <a:t> 1</a:t>
              </a:r>
              <a:endParaRPr lang="es-ES" sz="1200" b="1" dirty="0"/>
            </a:p>
          </p:txBody>
        </p:sp>
      </p:grpSp>
      <p:sp>
        <p:nvSpPr>
          <p:cNvPr id="2" name="CuadroTexto 1"/>
          <p:cNvSpPr txBox="1"/>
          <p:nvPr/>
        </p:nvSpPr>
        <p:spPr>
          <a:xfrm>
            <a:off x="251490" y="2857059"/>
            <a:ext cx="1575469" cy="523220"/>
          </a:xfrm>
          <a:prstGeom prst="rect">
            <a:avLst/>
          </a:prstGeom>
          <a:noFill/>
          <a:ln>
            <a:solidFill>
              <a:schemeClr val="accent1">
                <a:lumMod val="60000"/>
                <a:lumOff val="40000"/>
              </a:schemeClr>
            </a:solidFill>
          </a:ln>
        </p:spPr>
        <p:txBody>
          <a:bodyPr wrap="square" rtlCol="0">
            <a:spAutoFit/>
          </a:bodyPr>
          <a:lstStyle/>
          <a:p>
            <a:r>
              <a:rPr lang="es-ES_tradnl" sz="1400" b="1" dirty="0" smtClean="0">
                <a:solidFill>
                  <a:schemeClr val="bg1">
                    <a:lumMod val="50000"/>
                  </a:schemeClr>
                </a:solidFill>
              </a:rPr>
              <a:t>DEPARTAMENTOS</a:t>
            </a:r>
          </a:p>
          <a:p>
            <a:r>
              <a:rPr lang="es-ES_tradnl" sz="1400" b="1" dirty="0" smtClean="0">
                <a:solidFill>
                  <a:schemeClr val="bg1">
                    <a:lumMod val="50000"/>
                  </a:schemeClr>
                </a:solidFill>
              </a:rPr>
              <a:t>TRAMITADORES</a:t>
            </a:r>
            <a:endParaRPr lang="es-ES" sz="1400" b="1" dirty="0">
              <a:solidFill>
                <a:schemeClr val="bg1">
                  <a:lumMod val="50000"/>
                </a:schemeClr>
              </a:solidFill>
            </a:endParaRPr>
          </a:p>
        </p:txBody>
      </p:sp>
      <p:cxnSp>
        <p:nvCxnSpPr>
          <p:cNvPr id="6" name="Conector recto de flecha 5"/>
          <p:cNvCxnSpPr>
            <a:stCxn id="2" idx="3"/>
          </p:cNvCxnSpPr>
          <p:nvPr/>
        </p:nvCxnSpPr>
        <p:spPr>
          <a:xfrm flipV="1">
            <a:off x="1826959" y="2610633"/>
            <a:ext cx="1259482" cy="5080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p:cNvCxnSpPr>
            <a:stCxn id="2" idx="3"/>
          </p:cNvCxnSpPr>
          <p:nvPr/>
        </p:nvCxnSpPr>
        <p:spPr>
          <a:xfrm>
            <a:off x="1826959" y="3118669"/>
            <a:ext cx="3204586" cy="904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p:cNvCxnSpPr>
            <a:stCxn id="2" idx="3"/>
          </p:cNvCxnSpPr>
          <p:nvPr/>
        </p:nvCxnSpPr>
        <p:spPr>
          <a:xfrm flipV="1">
            <a:off x="1826959" y="2387679"/>
            <a:ext cx="2633230" cy="730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p:cNvCxnSpPr>
            <a:stCxn id="2" idx="3"/>
          </p:cNvCxnSpPr>
          <p:nvPr/>
        </p:nvCxnSpPr>
        <p:spPr>
          <a:xfrm flipV="1">
            <a:off x="1826959" y="2717893"/>
            <a:ext cx="3931962" cy="4007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p:cNvCxnSpPr>
            <a:stCxn id="2" idx="3"/>
            <a:endCxn id="43" idx="1"/>
          </p:cNvCxnSpPr>
          <p:nvPr/>
        </p:nvCxnSpPr>
        <p:spPr>
          <a:xfrm>
            <a:off x="1826959" y="3118669"/>
            <a:ext cx="1977674" cy="8217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a:stCxn id="2" idx="3"/>
            <a:endCxn id="46" idx="1"/>
          </p:cNvCxnSpPr>
          <p:nvPr/>
        </p:nvCxnSpPr>
        <p:spPr>
          <a:xfrm>
            <a:off x="1826959" y="3118669"/>
            <a:ext cx="2430569" cy="13385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9" name="Grupo 48"/>
          <p:cNvGrpSpPr/>
          <p:nvPr/>
        </p:nvGrpSpPr>
        <p:grpSpPr>
          <a:xfrm>
            <a:off x="7014472" y="876465"/>
            <a:ext cx="368461" cy="368135"/>
            <a:chOff x="3448050" y="1931091"/>
            <a:chExt cx="1257174" cy="1181100"/>
          </a:xfrm>
          <a:solidFill>
            <a:schemeClr val="accent5">
              <a:lumMod val="20000"/>
              <a:lumOff val="80000"/>
            </a:schemeClr>
          </a:solidFill>
        </p:grpSpPr>
        <p:sp>
          <p:nvSpPr>
            <p:cNvPr id="50" name="Elipse 49"/>
            <p:cNvSpPr/>
            <p:nvPr/>
          </p:nvSpPr>
          <p:spPr>
            <a:xfrm>
              <a:off x="3448050" y="1931091"/>
              <a:ext cx="1257174" cy="1181100"/>
            </a:xfrm>
            <a:prstGeom prst="ellipse">
              <a:avLst/>
            </a:prstGeom>
            <a:grp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1" name="CuadroTexto 50"/>
            <p:cNvSpPr txBox="1"/>
            <p:nvPr/>
          </p:nvSpPr>
          <p:spPr>
            <a:xfrm>
              <a:off x="3676587" y="2279081"/>
              <a:ext cx="800099" cy="276999"/>
            </a:xfrm>
            <a:prstGeom prst="rect">
              <a:avLst/>
            </a:prstGeom>
            <a:grpFill/>
          </p:spPr>
          <p:txBody>
            <a:bodyPr wrap="square" rtlCol="0">
              <a:spAutoFit/>
            </a:bodyPr>
            <a:lstStyle/>
            <a:p>
              <a:endParaRPr lang="es-ES" sz="1200" b="1" dirty="0"/>
            </a:p>
          </p:txBody>
        </p:sp>
      </p:grpSp>
      <p:grpSp>
        <p:nvGrpSpPr>
          <p:cNvPr id="52" name="Grupo 51"/>
          <p:cNvGrpSpPr/>
          <p:nvPr/>
        </p:nvGrpSpPr>
        <p:grpSpPr>
          <a:xfrm>
            <a:off x="7015472" y="1282349"/>
            <a:ext cx="393128" cy="369332"/>
            <a:chOff x="3448050" y="1931091"/>
            <a:chExt cx="1257174" cy="1181100"/>
          </a:xfrm>
          <a:solidFill>
            <a:schemeClr val="accent6">
              <a:lumMod val="20000"/>
              <a:lumOff val="80000"/>
            </a:schemeClr>
          </a:solidFill>
        </p:grpSpPr>
        <p:sp>
          <p:nvSpPr>
            <p:cNvPr id="53" name="Elipse 52"/>
            <p:cNvSpPr/>
            <p:nvPr/>
          </p:nvSpPr>
          <p:spPr>
            <a:xfrm>
              <a:off x="3448050" y="1931091"/>
              <a:ext cx="1257174" cy="1181100"/>
            </a:xfrm>
            <a:prstGeom prst="ellipse">
              <a:avLst/>
            </a:prstGeom>
            <a:grp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4" name="CuadroTexto 53"/>
            <p:cNvSpPr txBox="1"/>
            <p:nvPr/>
          </p:nvSpPr>
          <p:spPr>
            <a:xfrm>
              <a:off x="3946383" y="1970396"/>
              <a:ext cx="373878" cy="139626"/>
            </a:xfrm>
            <a:prstGeom prst="rect">
              <a:avLst/>
            </a:prstGeom>
            <a:grpFill/>
          </p:spPr>
          <p:txBody>
            <a:bodyPr wrap="square" rtlCol="0">
              <a:spAutoFit/>
            </a:bodyPr>
            <a:lstStyle/>
            <a:p>
              <a:endParaRPr lang="es-ES_tradnl" sz="1200" dirty="0" smtClean="0"/>
            </a:p>
          </p:txBody>
        </p:sp>
      </p:grpSp>
      <p:sp>
        <p:nvSpPr>
          <p:cNvPr id="55" name="CuadroTexto 54"/>
          <p:cNvSpPr txBox="1"/>
          <p:nvPr/>
        </p:nvSpPr>
        <p:spPr>
          <a:xfrm>
            <a:off x="7382932" y="876465"/>
            <a:ext cx="909352" cy="307777"/>
          </a:xfrm>
          <a:prstGeom prst="rect">
            <a:avLst/>
          </a:prstGeom>
          <a:noFill/>
        </p:spPr>
        <p:txBody>
          <a:bodyPr wrap="none" rtlCol="0">
            <a:spAutoFit/>
          </a:bodyPr>
          <a:lstStyle/>
          <a:p>
            <a:r>
              <a:rPr lang="es-ES_tradnl" sz="1400" dirty="0" smtClean="0">
                <a:solidFill>
                  <a:schemeClr val="bg1">
                    <a:lumMod val="50000"/>
                  </a:schemeClr>
                </a:solidFill>
              </a:rPr>
              <a:t>Especifico</a:t>
            </a:r>
            <a:endParaRPr lang="es-ES" sz="1400" dirty="0">
              <a:solidFill>
                <a:schemeClr val="bg1">
                  <a:lumMod val="50000"/>
                </a:schemeClr>
              </a:solidFill>
            </a:endParaRPr>
          </a:p>
        </p:txBody>
      </p:sp>
      <p:sp>
        <p:nvSpPr>
          <p:cNvPr id="56" name="CuadroTexto 55"/>
          <p:cNvSpPr txBox="1"/>
          <p:nvPr/>
        </p:nvSpPr>
        <p:spPr>
          <a:xfrm>
            <a:off x="7408600" y="1282349"/>
            <a:ext cx="707245" cy="307777"/>
          </a:xfrm>
          <a:prstGeom prst="rect">
            <a:avLst/>
          </a:prstGeom>
          <a:noFill/>
        </p:spPr>
        <p:txBody>
          <a:bodyPr wrap="none" rtlCol="0">
            <a:spAutoFit/>
          </a:bodyPr>
          <a:lstStyle/>
          <a:p>
            <a:r>
              <a:rPr lang="es-ES_tradnl" sz="1400" dirty="0" err="1" smtClean="0">
                <a:solidFill>
                  <a:schemeClr val="bg1">
                    <a:lumMod val="50000"/>
                  </a:schemeClr>
                </a:solidFill>
              </a:rPr>
              <a:t>Comun</a:t>
            </a:r>
            <a:endParaRPr lang="es-ES" sz="1400" dirty="0">
              <a:solidFill>
                <a:schemeClr val="bg1">
                  <a:lumMod val="50000"/>
                </a:schemeClr>
              </a:solidFill>
            </a:endParaRPr>
          </a:p>
        </p:txBody>
      </p:sp>
    </p:spTree>
    <p:extLst>
      <p:ext uri="{BB962C8B-B14F-4D97-AF65-F5344CB8AC3E}">
        <p14:creationId xmlns:p14="http://schemas.microsoft.com/office/powerpoint/2010/main" val="29850762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575620"/>
            <a:ext cx="1749527" cy="476288"/>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_tradnl" sz="2800" dirty="0" smtClean="0">
                <a:ln w="0"/>
                <a:solidFill>
                  <a:schemeClr val="accent1">
                    <a:lumMod val="75000"/>
                  </a:schemeClr>
                </a:solidFill>
                <a:effectLst>
                  <a:outerShdw blurRad="38100" dist="19050" dir="2700000" algn="tl" rotWithShape="0">
                    <a:schemeClr val="dk1">
                      <a:alpha val="40000"/>
                    </a:schemeClr>
                  </a:outerShdw>
                </a:effectLst>
              </a:rPr>
              <a:t>DEXEL</a:t>
            </a:r>
            <a:endParaRPr lang="es-ES" sz="2800" dirty="0">
              <a:solidFill>
                <a:schemeClr val="accent1">
                  <a:lumMod val="75000"/>
                </a:schemeClr>
              </a:solidFill>
            </a:endParaRPr>
          </a:p>
        </p:txBody>
      </p:sp>
      <p:sp>
        <p:nvSpPr>
          <p:cNvPr id="11" name="Título 10"/>
          <p:cNvSpPr>
            <a:spLocks noGrp="1"/>
          </p:cNvSpPr>
          <p:nvPr>
            <p:ph type="title"/>
          </p:nvPr>
        </p:nvSpPr>
        <p:spPr/>
        <p:txBody>
          <a:bodyPr/>
          <a:lstStyle/>
          <a:p>
            <a:r>
              <a:rPr lang="es-ES_tradnl" dirty="0"/>
              <a:t>Plan Estratégico de Administración Electrónica de la CARM (PAECARM)</a:t>
            </a:r>
            <a:endParaRPr lang="es-ES" dirty="0"/>
          </a:p>
        </p:txBody>
      </p:sp>
      <p:sp>
        <p:nvSpPr>
          <p:cNvPr id="8" name="Elipse 7"/>
          <p:cNvSpPr/>
          <p:nvPr/>
        </p:nvSpPr>
        <p:spPr>
          <a:xfrm>
            <a:off x="1102390" y="1902587"/>
            <a:ext cx="2022624" cy="2012606"/>
          </a:xfrm>
          <a:prstGeom prst="ellipse">
            <a:avLst/>
          </a:prstGeom>
          <a:solidFill>
            <a:schemeClr val="bg1"/>
          </a:solidFill>
          <a:ln>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rtlCol="0" anchor="t" anchorCtr="0"/>
          <a:lstStyle/>
          <a:p>
            <a:pPr algn="ctr"/>
            <a:r>
              <a:rPr lang="es-ES_tradnl" sz="1200" dirty="0" smtClean="0">
                <a:solidFill>
                  <a:schemeClr val="bg1">
                    <a:lumMod val="50000"/>
                  </a:schemeClr>
                </a:solidFill>
                <a:latin typeface="Aharoni" panose="02010803020104030203" pitchFamily="2" charset="-79"/>
                <a:cs typeface="Aharoni" panose="02010803020104030203" pitchFamily="2" charset="-79"/>
              </a:rPr>
              <a:t>SANDRA</a:t>
            </a:r>
          </a:p>
          <a:p>
            <a:pPr algn="ctr"/>
            <a:r>
              <a:rPr lang="es-ES" sz="900" dirty="0">
                <a:solidFill>
                  <a:schemeClr val="tx2">
                    <a:lumMod val="50000"/>
                  </a:schemeClr>
                </a:solidFill>
              </a:rPr>
              <a:t>Gestión de Expedientes en Trámite (SGDE)</a:t>
            </a:r>
          </a:p>
          <a:p>
            <a:pPr algn="ctr"/>
            <a:endParaRPr lang="es-ES" sz="900" dirty="0">
              <a:solidFill>
                <a:schemeClr val="dk1"/>
              </a:solidFill>
            </a:endParaRPr>
          </a:p>
        </p:txBody>
      </p:sp>
      <p:grpSp>
        <p:nvGrpSpPr>
          <p:cNvPr id="10" name="Grupo 9"/>
          <p:cNvGrpSpPr/>
          <p:nvPr/>
        </p:nvGrpSpPr>
        <p:grpSpPr>
          <a:xfrm>
            <a:off x="1605870" y="2758249"/>
            <a:ext cx="1112686" cy="800856"/>
            <a:chOff x="459588" y="3775150"/>
            <a:chExt cx="1810482" cy="1474689"/>
          </a:xfrm>
        </p:grpSpPr>
        <p:pic>
          <p:nvPicPr>
            <p:cNvPr id="12" name="Picture 2" descr="http://www.plaanibal.com/image/image_gallery?uuid=e38fe501-4b10-4426-8525-2f5168093b30&amp;groupId=10416&amp;t=1342094932254"/>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59588" y="3775150"/>
              <a:ext cx="1721331" cy="12439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www.plaanibal.com/image/image_gallery?uuid=e38fe501-4b10-4426-8525-2f5168093b30&amp;groupId=10416&amp;t=1342094932254"/>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01582" y="3882918"/>
              <a:ext cx="1721331" cy="124397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www.plaanibal.com/image/image_gallery?uuid=e38fe501-4b10-4426-8525-2f5168093b30&amp;groupId=10416&amp;t=1342094932254"/>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48739" y="4005867"/>
              <a:ext cx="1721331" cy="1243972"/>
            </a:xfrm>
            <a:prstGeom prst="rect">
              <a:avLst/>
            </a:prstGeom>
            <a:noFill/>
            <a:extLst>
              <a:ext uri="{909E8E84-426E-40DD-AFC4-6F175D3DCCD1}">
                <a14:hiddenFill xmlns:a14="http://schemas.microsoft.com/office/drawing/2010/main">
                  <a:solidFill>
                    <a:srgbClr val="FFFFFF"/>
                  </a:solidFill>
                </a14:hiddenFill>
              </a:ext>
            </a:extLst>
          </p:spPr>
        </p:pic>
      </p:grpSp>
      <p:pic>
        <p:nvPicPr>
          <p:cNvPr id="15" name="Imagen 14"/>
          <p:cNvPicPr>
            <a:picLocks noChangeAspect="1"/>
          </p:cNvPicPr>
          <p:nvPr/>
        </p:nvPicPr>
        <p:blipFill>
          <a:blip r:embed="rId4"/>
          <a:stretch>
            <a:fillRect/>
          </a:stretch>
        </p:blipFill>
        <p:spPr>
          <a:xfrm>
            <a:off x="5298428" y="1181807"/>
            <a:ext cx="2712748" cy="1899469"/>
          </a:xfrm>
          <a:prstGeom prst="rect">
            <a:avLst/>
          </a:prstGeom>
        </p:spPr>
      </p:pic>
      <p:cxnSp>
        <p:nvCxnSpPr>
          <p:cNvPr id="5" name="Conector recto de flecha 4"/>
          <p:cNvCxnSpPr/>
          <p:nvPr/>
        </p:nvCxnSpPr>
        <p:spPr>
          <a:xfrm flipV="1">
            <a:off x="3135945" y="1413800"/>
            <a:ext cx="1654537" cy="4887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p:cNvCxnSpPr/>
          <p:nvPr/>
        </p:nvCxnSpPr>
        <p:spPr>
          <a:xfrm flipH="1">
            <a:off x="3424783" y="2222351"/>
            <a:ext cx="1573875" cy="4933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CuadroTexto 16"/>
          <p:cNvSpPr txBox="1"/>
          <p:nvPr/>
        </p:nvSpPr>
        <p:spPr>
          <a:xfrm>
            <a:off x="5653038" y="813764"/>
            <a:ext cx="1749527" cy="476288"/>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_tradnl" sz="1800" dirty="0" smtClean="0">
                <a:ln w="0"/>
                <a:solidFill>
                  <a:schemeClr val="accent1">
                    <a:lumMod val="75000"/>
                  </a:schemeClr>
                </a:solidFill>
                <a:effectLst>
                  <a:outerShdw blurRad="38100" dist="19050" dir="2700000" algn="tl" rotWithShape="0">
                    <a:schemeClr val="dk1">
                      <a:alpha val="40000"/>
                    </a:schemeClr>
                  </a:outerShdw>
                </a:effectLst>
              </a:rPr>
              <a:t>DELFOS</a:t>
            </a:r>
            <a:endParaRPr lang="es-ES" sz="1800" dirty="0">
              <a:solidFill>
                <a:schemeClr val="accent1">
                  <a:lumMod val="75000"/>
                </a:schemeClr>
              </a:solidFill>
            </a:endParaRPr>
          </a:p>
        </p:txBody>
      </p:sp>
      <p:sp>
        <p:nvSpPr>
          <p:cNvPr id="18" name="Rectángulo 17"/>
          <p:cNvSpPr/>
          <p:nvPr/>
        </p:nvSpPr>
        <p:spPr>
          <a:xfrm>
            <a:off x="3728167" y="1754885"/>
            <a:ext cx="967106" cy="553998"/>
          </a:xfrm>
          <a:prstGeom prst="rect">
            <a:avLst/>
          </a:prstGeom>
        </p:spPr>
        <p:txBody>
          <a:bodyPr wrap="square">
            <a:spAutoFit/>
          </a:bodyPr>
          <a:lstStyle/>
          <a:p>
            <a:r>
              <a:rPr lang="es-ES" sz="1000" b="1" dirty="0">
                <a:solidFill>
                  <a:srgbClr val="99202C"/>
                </a:solidFill>
                <a:latin typeface="Helvetica Neue"/>
              </a:rPr>
              <a:t>Usuarios Autorizados </a:t>
            </a:r>
            <a:endParaRPr lang="es-ES" sz="1000" b="1" dirty="0" smtClean="0">
              <a:solidFill>
                <a:srgbClr val="99202C"/>
              </a:solidFill>
              <a:latin typeface="Helvetica Neue"/>
            </a:endParaRPr>
          </a:p>
          <a:p>
            <a:r>
              <a:rPr lang="es-ES" sz="1000" b="1" dirty="0" smtClean="0">
                <a:solidFill>
                  <a:srgbClr val="99202C"/>
                </a:solidFill>
                <a:latin typeface="Helvetica Neue"/>
              </a:rPr>
              <a:t>DELFOS</a:t>
            </a:r>
            <a:endParaRPr lang="es-ES" sz="1000" dirty="0"/>
          </a:p>
        </p:txBody>
      </p:sp>
      <p:sp>
        <p:nvSpPr>
          <p:cNvPr id="20" name="Rectángulo 19"/>
          <p:cNvSpPr/>
          <p:nvPr/>
        </p:nvSpPr>
        <p:spPr>
          <a:xfrm>
            <a:off x="4401568" y="3584451"/>
            <a:ext cx="896860" cy="2777479"/>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S_tradnl" sz="900" dirty="0">
                <a:solidFill>
                  <a:schemeClr val="tx1"/>
                </a:solidFill>
              </a:rPr>
              <a:t>CONSEJERIAS, ORGANISMOS Y ENTES</a:t>
            </a:r>
          </a:p>
          <a:p>
            <a:pPr algn="ctr"/>
            <a:endParaRPr lang="es-ES_tradnl" sz="1050" dirty="0">
              <a:solidFill>
                <a:schemeClr val="tx1"/>
              </a:solidFill>
            </a:endParaRPr>
          </a:p>
          <a:p>
            <a:pPr algn="ctr"/>
            <a:endParaRPr lang="es-ES_tradnl" sz="1050" dirty="0">
              <a:solidFill>
                <a:schemeClr val="tx1"/>
              </a:solidFill>
            </a:endParaRPr>
          </a:p>
          <a:p>
            <a:pPr algn="ctr"/>
            <a:endParaRPr lang="es-ES_tradnl" sz="1050" dirty="0">
              <a:solidFill>
                <a:schemeClr val="tx1"/>
              </a:solidFill>
            </a:endParaRPr>
          </a:p>
          <a:p>
            <a:pPr algn="ctr"/>
            <a:endParaRPr lang="es-ES" sz="1050" dirty="0">
              <a:solidFill>
                <a:schemeClr val="tx1"/>
              </a:solidFill>
            </a:endParaRPr>
          </a:p>
        </p:txBody>
      </p:sp>
      <p:sp>
        <p:nvSpPr>
          <p:cNvPr id="21" name="Rectángulo 20"/>
          <p:cNvSpPr/>
          <p:nvPr/>
        </p:nvSpPr>
        <p:spPr>
          <a:xfrm>
            <a:off x="4532498" y="4150888"/>
            <a:ext cx="635000" cy="4146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dirty="0" smtClean="0">
                <a:solidFill>
                  <a:schemeClr val="bg2">
                    <a:lumMod val="10000"/>
                  </a:schemeClr>
                </a:solidFill>
              </a:rPr>
              <a:t>C1</a:t>
            </a:r>
            <a:endParaRPr lang="es-ES" sz="1000" dirty="0">
              <a:solidFill>
                <a:schemeClr val="bg2">
                  <a:lumMod val="10000"/>
                </a:schemeClr>
              </a:solidFill>
            </a:endParaRPr>
          </a:p>
        </p:txBody>
      </p:sp>
      <p:sp>
        <p:nvSpPr>
          <p:cNvPr id="22" name="Rectángulo 21"/>
          <p:cNvSpPr/>
          <p:nvPr/>
        </p:nvSpPr>
        <p:spPr>
          <a:xfrm>
            <a:off x="4532498" y="4719058"/>
            <a:ext cx="635000" cy="4146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dirty="0" smtClean="0">
                <a:solidFill>
                  <a:schemeClr val="bg2">
                    <a:lumMod val="10000"/>
                  </a:schemeClr>
                </a:solidFill>
              </a:rPr>
              <a:t>C2</a:t>
            </a:r>
            <a:endParaRPr lang="es-ES" sz="1000" dirty="0">
              <a:solidFill>
                <a:schemeClr val="bg2">
                  <a:lumMod val="10000"/>
                </a:schemeClr>
              </a:solidFill>
            </a:endParaRPr>
          </a:p>
        </p:txBody>
      </p:sp>
      <p:sp>
        <p:nvSpPr>
          <p:cNvPr id="23" name="Rectángulo 22"/>
          <p:cNvSpPr/>
          <p:nvPr/>
        </p:nvSpPr>
        <p:spPr>
          <a:xfrm>
            <a:off x="4532498" y="5305161"/>
            <a:ext cx="635000" cy="4146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dirty="0" smtClean="0">
                <a:solidFill>
                  <a:schemeClr val="bg2">
                    <a:lumMod val="10000"/>
                  </a:schemeClr>
                </a:solidFill>
              </a:rPr>
              <a:t>C3</a:t>
            </a:r>
            <a:endParaRPr lang="es-ES" sz="1000" dirty="0">
              <a:solidFill>
                <a:schemeClr val="bg2">
                  <a:lumMod val="10000"/>
                </a:schemeClr>
              </a:solidFill>
            </a:endParaRPr>
          </a:p>
        </p:txBody>
      </p:sp>
      <p:sp>
        <p:nvSpPr>
          <p:cNvPr id="25" name="Rectángulo 24"/>
          <p:cNvSpPr/>
          <p:nvPr/>
        </p:nvSpPr>
        <p:spPr>
          <a:xfrm>
            <a:off x="4532498" y="5891264"/>
            <a:ext cx="635000" cy="4146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dirty="0" err="1" smtClean="0">
                <a:solidFill>
                  <a:schemeClr val="bg2">
                    <a:lumMod val="10000"/>
                  </a:schemeClr>
                </a:solidFill>
              </a:rPr>
              <a:t>Cn</a:t>
            </a:r>
            <a:endParaRPr lang="es-ES" sz="1000" dirty="0">
              <a:solidFill>
                <a:schemeClr val="bg2">
                  <a:lumMod val="10000"/>
                </a:schemeClr>
              </a:solidFill>
            </a:endParaRPr>
          </a:p>
        </p:txBody>
      </p:sp>
      <p:cxnSp>
        <p:nvCxnSpPr>
          <p:cNvPr id="27" name="Conector recto de flecha 26"/>
          <p:cNvCxnSpPr/>
          <p:nvPr/>
        </p:nvCxnSpPr>
        <p:spPr>
          <a:xfrm>
            <a:off x="3135945" y="3205004"/>
            <a:ext cx="1121573" cy="6134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p:cNvCxnSpPr/>
          <p:nvPr/>
        </p:nvCxnSpPr>
        <p:spPr>
          <a:xfrm flipH="1" flipV="1">
            <a:off x="2652528" y="3915193"/>
            <a:ext cx="1559192" cy="9023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Rectángulo 29"/>
          <p:cNvSpPr/>
          <p:nvPr/>
        </p:nvSpPr>
        <p:spPr>
          <a:xfrm>
            <a:off x="3079993" y="3708042"/>
            <a:ext cx="1131727" cy="415498"/>
          </a:xfrm>
          <a:prstGeom prst="rect">
            <a:avLst/>
          </a:prstGeom>
        </p:spPr>
        <p:txBody>
          <a:bodyPr wrap="square">
            <a:spAutoFit/>
          </a:bodyPr>
          <a:lstStyle/>
          <a:p>
            <a:r>
              <a:rPr lang="es-ES" sz="1050" b="1" dirty="0" smtClean="0">
                <a:solidFill>
                  <a:srgbClr val="99202C"/>
                </a:solidFill>
                <a:latin typeface="Helvetica Neue"/>
              </a:rPr>
              <a:t>Aplicaciones Autorizadas</a:t>
            </a:r>
            <a:endParaRPr lang="es-ES" sz="1050" dirty="0"/>
          </a:p>
        </p:txBody>
      </p:sp>
    </p:spTree>
    <p:extLst>
      <p:ext uri="{BB962C8B-B14F-4D97-AF65-F5344CB8AC3E}">
        <p14:creationId xmlns:p14="http://schemas.microsoft.com/office/powerpoint/2010/main" val="32609662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echa derecha 1"/>
          <p:cNvSpPr/>
          <p:nvPr/>
        </p:nvSpPr>
        <p:spPr>
          <a:xfrm>
            <a:off x="2926671" y="1629465"/>
            <a:ext cx="3080776" cy="837666"/>
          </a:xfrm>
          <a:prstGeom prst="rightArrow">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CuadroTexto 3"/>
          <p:cNvSpPr txBox="1"/>
          <p:nvPr/>
        </p:nvSpPr>
        <p:spPr>
          <a:xfrm>
            <a:off x="0" y="575620"/>
            <a:ext cx="1749527" cy="476288"/>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_tradnl" sz="2800" dirty="0" smtClean="0">
                <a:ln w="0"/>
                <a:solidFill>
                  <a:schemeClr val="accent1">
                    <a:lumMod val="75000"/>
                  </a:schemeClr>
                </a:solidFill>
                <a:effectLst>
                  <a:outerShdw blurRad="38100" dist="19050" dir="2700000" algn="tl" rotWithShape="0">
                    <a:schemeClr val="dk1">
                      <a:alpha val="40000"/>
                    </a:schemeClr>
                  </a:outerShdw>
                </a:effectLst>
              </a:rPr>
              <a:t>DEXEL</a:t>
            </a:r>
            <a:endParaRPr lang="es-ES" sz="2800" dirty="0">
              <a:solidFill>
                <a:schemeClr val="accent1">
                  <a:lumMod val="75000"/>
                </a:schemeClr>
              </a:solidFill>
            </a:endParaRPr>
          </a:p>
        </p:txBody>
      </p:sp>
      <p:sp>
        <p:nvSpPr>
          <p:cNvPr id="11" name="Título 10"/>
          <p:cNvSpPr>
            <a:spLocks noGrp="1"/>
          </p:cNvSpPr>
          <p:nvPr>
            <p:ph type="title"/>
          </p:nvPr>
        </p:nvSpPr>
        <p:spPr/>
        <p:txBody>
          <a:bodyPr/>
          <a:lstStyle/>
          <a:p>
            <a:r>
              <a:rPr lang="es-ES_tradnl" dirty="0"/>
              <a:t>Plan Estratégico de Administración Electrónica de la CARM (PAECARM)</a:t>
            </a:r>
            <a:endParaRPr lang="es-ES" dirty="0"/>
          </a:p>
        </p:txBody>
      </p:sp>
      <p:grpSp>
        <p:nvGrpSpPr>
          <p:cNvPr id="9" name="Grupo 8"/>
          <p:cNvGrpSpPr/>
          <p:nvPr/>
        </p:nvGrpSpPr>
        <p:grpSpPr>
          <a:xfrm>
            <a:off x="1571094" y="1118033"/>
            <a:ext cx="1818268" cy="1749647"/>
            <a:chOff x="1210205" y="813764"/>
            <a:chExt cx="1818268" cy="1749647"/>
          </a:xfrm>
        </p:grpSpPr>
        <p:sp>
          <p:nvSpPr>
            <p:cNvPr id="8" name="Elipse 7"/>
            <p:cNvSpPr/>
            <p:nvPr/>
          </p:nvSpPr>
          <p:spPr>
            <a:xfrm>
              <a:off x="1210205" y="813764"/>
              <a:ext cx="1818268" cy="1749647"/>
            </a:xfrm>
            <a:prstGeom prst="ellipse">
              <a:avLst/>
            </a:prstGeom>
            <a:solidFill>
              <a:schemeClr val="bg1"/>
            </a:solidFill>
            <a:ln>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rtlCol="0" anchor="t" anchorCtr="0"/>
            <a:lstStyle/>
            <a:p>
              <a:pPr algn="ctr"/>
              <a:r>
                <a:rPr lang="es-ES_tradnl" sz="1200" dirty="0" smtClean="0">
                  <a:solidFill>
                    <a:schemeClr val="bg1">
                      <a:lumMod val="50000"/>
                    </a:schemeClr>
                  </a:solidFill>
                  <a:latin typeface="Aharoni" panose="02010803020104030203" pitchFamily="2" charset="-79"/>
                  <a:cs typeface="Aharoni" panose="02010803020104030203" pitchFamily="2" charset="-79"/>
                </a:rPr>
                <a:t>SANDRA</a:t>
              </a:r>
            </a:p>
            <a:p>
              <a:pPr algn="ctr"/>
              <a:r>
                <a:rPr lang="es-ES" sz="900" dirty="0">
                  <a:solidFill>
                    <a:schemeClr val="tx2">
                      <a:lumMod val="50000"/>
                    </a:schemeClr>
                  </a:solidFill>
                </a:rPr>
                <a:t>Gestión de Expedientes en Trámite (SGDE)</a:t>
              </a:r>
            </a:p>
            <a:p>
              <a:pPr algn="ctr"/>
              <a:endParaRPr lang="es-ES" sz="900" dirty="0">
                <a:solidFill>
                  <a:schemeClr val="dk1"/>
                </a:solidFill>
              </a:endParaRPr>
            </a:p>
          </p:txBody>
        </p:sp>
        <p:grpSp>
          <p:nvGrpSpPr>
            <p:cNvPr id="10" name="Grupo 9"/>
            <p:cNvGrpSpPr/>
            <p:nvPr/>
          </p:nvGrpSpPr>
          <p:grpSpPr>
            <a:xfrm>
              <a:off x="1605019" y="1622664"/>
              <a:ext cx="980365" cy="746169"/>
              <a:chOff x="459588" y="3775150"/>
              <a:chExt cx="1810482" cy="1474689"/>
            </a:xfrm>
          </p:grpSpPr>
          <p:pic>
            <p:nvPicPr>
              <p:cNvPr id="12" name="Picture 2" descr="http://www.plaanibal.com/image/image_gallery?uuid=e38fe501-4b10-4426-8525-2f5168093b30&amp;groupId=10416&amp;t=1342094932254"/>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59588" y="3775150"/>
                <a:ext cx="1721331" cy="12439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www.plaanibal.com/image/image_gallery?uuid=e38fe501-4b10-4426-8525-2f5168093b30&amp;groupId=10416&amp;t=1342094932254"/>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01582" y="3882918"/>
                <a:ext cx="1721331" cy="124397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www.plaanibal.com/image/image_gallery?uuid=e38fe501-4b10-4426-8525-2f5168093b30&amp;groupId=10416&amp;t=1342094932254"/>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48739" y="4005867"/>
                <a:ext cx="1721331" cy="1243972"/>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4" name="Grupo 23"/>
          <p:cNvGrpSpPr/>
          <p:nvPr/>
        </p:nvGrpSpPr>
        <p:grpSpPr>
          <a:xfrm>
            <a:off x="6016211" y="1303620"/>
            <a:ext cx="1544769" cy="1254988"/>
            <a:chOff x="7460067" y="3242661"/>
            <a:chExt cx="1544769" cy="1254988"/>
          </a:xfrm>
        </p:grpSpPr>
        <p:sp>
          <p:nvSpPr>
            <p:cNvPr id="26" name="208 CuadroTexto"/>
            <p:cNvSpPr txBox="1">
              <a:spLocks noChangeArrowheads="1"/>
            </p:cNvSpPr>
            <p:nvPr/>
          </p:nvSpPr>
          <p:spPr bwMode="auto">
            <a:xfrm>
              <a:off x="7563659" y="3660934"/>
              <a:ext cx="1328821" cy="646331"/>
            </a:xfrm>
            <a:prstGeom prst="rect">
              <a:avLst/>
            </a:prstGeom>
            <a:solidFill>
              <a:schemeClr val="bg2">
                <a:alpha val="5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s-ES_tradnl" sz="900" b="1" dirty="0" smtClean="0">
                  <a:solidFill>
                    <a:schemeClr val="tx2"/>
                  </a:solidFill>
                </a:rPr>
                <a:t>ARCHIVO REGIONAL</a:t>
              </a:r>
            </a:p>
            <a:p>
              <a:pPr algn="ctr" eaLnBrk="1" hangingPunct="1"/>
              <a:r>
                <a:rPr lang="es-ES" sz="900" dirty="0">
                  <a:solidFill>
                    <a:schemeClr val="tx2">
                      <a:lumMod val="50000"/>
                    </a:schemeClr>
                  </a:solidFill>
                </a:rPr>
                <a:t>Gestión de Expedientes Archivados </a:t>
              </a:r>
              <a:br>
                <a:rPr lang="es-ES" sz="900" dirty="0">
                  <a:solidFill>
                    <a:schemeClr val="tx2">
                      <a:lumMod val="50000"/>
                    </a:schemeClr>
                  </a:solidFill>
                </a:rPr>
              </a:br>
              <a:r>
                <a:rPr lang="es-ES" sz="900" dirty="0">
                  <a:solidFill>
                    <a:schemeClr val="tx2">
                      <a:lumMod val="50000"/>
                    </a:schemeClr>
                  </a:solidFill>
                </a:rPr>
                <a:t>(SGDA</a:t>
              </a:r>
              <a:r>
                <a:rPr lang="es-ES" sz="900" dirty="0" smtClean="0">
                  <a:solidFill>
                    <a:schemeClr val="tx2">
                      <a:lumMod val="50000"/>
                    </a:schemeClr>
                  </a:solidFill>
                </a:rPr>
                <a:t>)</a:t>
              </a:r>
              <a:endParaRPr lang="es-ES" sz="900" dirty="0">
                <a:solidFill>
                  <a:schemeClr val="tx2">
                    <a:lumMod val="50000"/>
                  </a:schemeClr>
                </a:solidFill>
              </a:endParaRPr>
            </a:p>
          </p:txBody>
        </p:sp>
        <p:pic>
          <p:nvPicPr>
            <p:cNvPr id="28" name="Picture 2" descr="logoArchive"/>
            <p:cNvPicPr>
              <a:picLocks noChangeAspect="1" noChangeArrowheads="1"/>
            </p:cNvPicPr>
            <p:nvPr/>
          </p:nvPicPr>
          <p:blipFill>
            <a:blip r:embed="rId4" cstate="print"/>
            <a:srcRect/>
            <a:stretch>
              <a:fillRect/>
            </a:stretch>
          </p:blipFill>
          <p:spPr bwMode="auto">
            <a:xfrm>
              <a:off x="7563659" y="3242661"/>
              <a:ext cx="1289980" cy="378394"/>
            </a:xfrm>
            <a:prstGeom prst="rect">
              <a:avLst/>
            </a:prstGeom>
            <a:noFill/>
            <a:ln w="9525">
              <a:noFill/>
              <a:miter lim="800000"/>
              <a:headEnd/>
              <a:tailEnd/>
            </a:ln>
          </p:spPr>
        </p:pic>
        <p:sp>
          <p:nvSpPr>
            <p:cNvPr id="31" name="Rectángulo 30"/>
            <p:cNvSpPr/>
            <p:nvPr/>
          </p:nvSpPr>
          <p:spPr>
            <a:xfrm>
              <a:off x="7460067" y="3242661"/>
              <a:ext cx="1544769" cy="1254988"/>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000" dirty="0" smtClean="0">
                <a:solidFill>
                  <a:schemeClr val="bg1">
                    <a:lumMod val="50000"/>
                  </a:schemeClr>
                </a:solidFill>
              </a:endParaRPr>
            </a:p>
          </p:txBody>
        </p:sp>
      </p:grpSp>
      <p:graphicFrame>
        <p:nvGraphicFramePr>
          <p:cNvPr id="3" name="Tabla 2"/>
          <p:cNvGraphicFramePr>
            <a:graphicFrameLocks noGrp="1"/>
          </p:cNvGraphicFramePr>
          <p:nvPr>
            <p:extLst/>
          </p:nvPr>
        </p:nvGraphicFramePr>
        <p:xfrm>
          <a:off x="203654" y="3069881"/>
          <a:ext cx="8736692" cy="2529321"/>
        </p:xfrm>
        <a:graphic>
          <a:graphicData uri="http://schemas.openxmlformats.org/drawingml/2006/table">
            <a:tbl>
              <a:tblPr>
                <a:tableStyleId>{5C22544A-7EE6-4342-B048-85BDC9FD1C3A}</a:tableStyleId>
              </a:tblPr>
              <a:tblGrid>
                <a:gridCol w="427363"/>
                <a:gridCol w="1298929"/>
                <a:gridCol w="1617134"/>
                <a:gridCol w="939800"/>
                <a:gridCol w="3433619"/>
                <a:gridCol w="1019847"/>
              </a:tblGrid>
              <a:tr h="156502">
                <a:tc>
                  <a:txBody>
                    <a:bodyPr/>
                    <a:lstStyle/>
                    <a:p>
                      <a:pPr algn="ctr" fontAlgn="ctr"/>
                      <a:r>
                        <a:rPr lang="es-ES" sz="1000" b="1" u="none" strike="noStrike" dirty="0">
                          <a:solidFill>
                            <a:schemeClr val="bg1"/>
                          </a:solidFill>
                          <a:effectLst/>
                        </a:rPr>
                        <a:t>Nº</a:t>
                      </a:r>
                      <a:endParaRPr lang="es-ES" sz="1000" b="1" i="0" u="none" strike="noStrike" dirty="0">
                        <a:solidFill>
                          <a:schemeClr val="bg1"/>
                        </a:solidFill>
                        <a:effectLst/>
                        <a:latin typeface="Calibri" panose="020F0502020204030204" pitchFamily="34" charset="0"/>
                      </a:endParaRPr>
                    </a:p>
                  </a:txBody>
                  <a:tcPr marL="7007" marR="7007" marT="7007" marB="0" anchor="ctr">
                    <a:solidFill>
                      <a:schemeClr val="accent3">
                        <a:lumMod val="75000"/>
                      </a:schemeClr>
                    </a:solidFill>
                  </a:tcPr>
                </a:tc>
                <a:tc>
                  <a:txBody>
                    <a:bodyPr/>
                    <a:lstStyle/>
                    <a:p>
                      <a:pPr algn="ctr" fontAlgn="ctr"/>
                      <a:r>
                        <a:rPr lang="es-ES" sz="1000" b="1" u="none" strike="noStrike" dirty="0">
                          <a:solidFill>
                            <a:schemeClr val="bg1"/>
                          </a:solidFill>
                          <a:effectLst/>
                        </a:rPr>
                        <a:t>FUNCIÓN</a:t>
                      </a:r>
                      <a:endParaRPr lang="es-ES" sz="1000" b="1" i="0" u="none" strike="noStrike" dirty="0">
                        <a:solidFill>
                          <a:schemeClr val="bg1"/>
                        </a:solidFill>
                        <a:effectLst/>
                        <a:latin typeface="Calibri" panose="020F0502020204030204" pitchFamily="34" charset="0"/>
                      </a:endParaRPr>
                    </a:p>
                  </a:txBody>
                  <a:tcPr marL="7007" marR="7007" marT="7007" marB="0" anchor="ctr">
                    <a:solidFill>
                      <a:schemeClr val="accent3">
                        <a:lumMod val="75000"/>
                      </a:schemeClr>
                    </a:solidFill>
                  </a:tcPr>
                </a:tc>
                <a:tc>
                  <a:txBody>
                    <a:bodyPr/>
                    <a:lstStyle/>
                    <a:p>
                      <a:pPr algn="ctr" fontAlgn="ctr"/>
                      <a:r>
                        <a:rPr lang="es-ES" sz="1000" b="1" u="none" strike="noStrike" dirty="0">
                          <a:solidFill>
                            <a:schemeClr val="bg1"/>
                          </a:solidFill>
                          <a:effectLst/>
                        </a:rPr>
                        <a:t>SUBFUNCIÓN</a:t>
                      </a:r>
                      <a:endParaRPr lang="es-ES" sz="1000" b="1" i="0" u="none" strike="noStrike" dirty="0">
                        <a:solidFill>
                          <a:schemeClr val="bg1"/>
                        </a:solidFill>
                        <a:effectLst/>
                        <a:latin typeface="Calibri" panose="020F0502020204030204" pitchFamily="34" charset="0"/>
                      </a:endParaRPr>
                    </a:p>
                  </a:txBody>
                  <a:tcPr marL="7007" marR="7007" marT="7007" marB="0" anchor="ctr">
                    <a:solidFill>
                      <a:schemeClr val="accent3">
                        <a:lumMod val="75000"/>
                      </a:schemeClr>
                    </a:solidFill>
                  </a:tcPr>
                </a:tc>
                <a:tc>
                  <a:txBody>
                    <a:bodyPr/>
                    <a:lstStyle/>
                    <a:p>
                      <a:pPr algn="ctr" fontAlgn="ctr"/>
                      <a:r>
                        <a:rPr lang="es-ES" sz="1000" b="1" u="none" strike="noStrike" dirty="0">
                          <a:solidFill>
                            <a:schemeClr val="bg1"/>
                          </a:solidFill>
                          <a:effectLst/>
                        </a:rPr>
                        <a:t>CÓDIGO SERIE</a:t>
                      </a:r>
                      <a:endParaRPr lang="es-ES" sz="1000" b="1" i="0" u="none" strike="noStrike" dirty="0">
                        <a:solidFill>
                          <a:schemeClr val="bg1"/>
                        </a:solidFill>
                        <a:effectLst/>
                        <a:latin typeface="Calibri" panose="020F0502020204030204" pitchFamily="34" charset="0"/>
                      </a:endParaRPr>
                    </a:p>
                  </a:txBody>
                  <a:tcPr marL="7007" marR="7007" marT="7007" marB="0" anchor="ctr">
                    <a:solidFill>
                      <a:schemeClr val="accent3">
                        <a:lumMod val="75000"/>
                      </a:schemeClr>
                    </a:solidFill>
                  </a:tcPr>
                </a:tc>
                <a:tc>
                  <a:txBody>
                    <a:bodyPr/>
                    <a:lstStyle/>
                    <a:p>
                      <a:pPr algn="ctr" fontAlgn="ctr"/>
                      <a:r>
                        <a:rPr lang="es-ES" sz="1000" b="1" u="none" strike="noStrike" dirty="0">
                          <a:solidFill>
                            <a:schemeClr val="bg1"/>
                          </a:solidFill>
                          <a:effectLst/>
                        </a:rPr>
                        <a:t>SERIE DOCUMENTAL</a:t>
                      </a:r>
                      <a:endParaRPr lang="es-ES" sz="1000" b="1" i="0" u="none" strike="noStrike" dirty="0">
                        <a:solidFill>
                          <a:schemeClr val="bg1"/>
                        </a:solidFill>
                        <a:effectLst/>
                        <a:latin typeface="Calibri" panose="020F0502020204030204" pitchFamily="34" charset="0"/>
                      </a:endParaRPr>
                    </a:p>
                  </a:txBody>
                  <a:tcPr marL="7007" marR="7007" marT="7007" marB="0" anchor="ctr">
                    <a:solidFill>
                      <a:schemeClr val="accent3">
                        <a:lumMod val="75000"/>
                      </a:schemeClr>
                    </a:solidFill>
                  </a:tcPr>
                </a:tc>
                <a:tc>
                  <a:txBody>
                    <a:bodyPr/>
                    <a:lstStyle/>
                    <a:p>
                      <a:pPr algn="ctr" fontAlgn="ctr"/>
                      <a:r>
                        <a:rPr lang="es-ES" sz="1000" b="1" u="none" strike="noStrike" dirty="0">
                          <a:solidFill>
                            <a:schemeClr val="bg1"/>
                          </a:solidFill>
                          <a:effectLst/>
                        </a:rPr>
                        <a:t>PROCEDIMIENTO</a:t>
                      </a:r>
                      <a:endParaRPr lang="es-ES" sz="1000" b="1" i="0" u="none" strike="noStrike" dirty="0">
                        <a:solidFill>
                          <a:schemeClr val="bg1"/>
                        </a:solidFill>
                        <a:effectLst/>
                        <a:latin typeface="Calibri" panose="020F0502020204030204" pitchFamily="34" charset="0"/>
                      </a:endParaRPr>
                    </a:p>
                  </a:txBody>
                  <a:tcPr marL="7007" marR="7007" marT="7007" marB="0" anchor="ctr">
                    <a:solidFill>
                      <a:schemeClr val="accent3">
                        <a:lumMod val="75000"/>
                      </a:schemeClr>
                    </a:solidFill>
                  </a:tcPr>
                </a:tc>
              </a:tr>
              <a:tr h="264878">
                <a:tc>
                  <a:txBody>
                    <a:bodyPr/>
                    <a:lstStyle/>
                    <a:p>
                      <a:pPr algn="ctr" fontAlgn="ctr"/>
                      <a:r>
                        <a:rPr lang="es-ES" sz="900" u="none" strike="noStrike" dirty="0">
                          <a:effectLst/>
                        </a:rPr>
                        <a:t>725</a:t>
                      </a:r>
                      <a:endParaRPr lang="es-ES" sz="900" b="0" i="0" u="none" strike="noStrike" dirty="0">
                        <a:solidFill>
                          <a:srgbClr val="000000"/>
                        </a:solidFill>
                        <a:effectLst/>
                        <a:latin typeface="Calibri" panose="020F0502020204030204" pitchFamily="34" charset="0"/>
                      </a:endParaRPr>
                    </a:p>
                  </a:txBody>
                  <a:tcPr marL="7007" marR="7007" marT="7007" marB="0" anchor="ctr">
                    <a:solidFill>
                      <a:schemeClr val="accent2">
                        <a:lumMod val="20000"/>
                        <a:lumOff val="80000"/>
                      </a:schemeClr>
                    </a:solidFill>
                  </a:tcPr>
                </a:tc>
                <a:tc>
                  <a:txBody>
                    <a:bodyPr/>
                    <a:lstStyle/>
                    <a:p>
                      <a:pPr algn="l" fontAlgn="ctr"/>
                      <a:r>
                        <a:rPr lang="es-ES" sz="900" u="none" strike="noStrike">
                          <a:effectLst/>
                        </a:rPr>
                        <a:t>Área de Medio Ambiente</a:t>
                      </a:r>
                      <a:endParaRPr lang="es-ES" sz="900" b="0" i="0" u="none" strike="noStrike">
                        <a:solidFill>
                          <a:srgbClr val="000000"/>
                        </a:solidFill>
                        <a:effectLst/>
                        <a:latin typeface="Calibri" panose="020F0502020204030204" pitchFamily="34" charset="0"/>
                      </a:endParaRPr>
                    </a:p>
                  </a:txBody>
                  <a:tcPr marL="7007" marR="7007" marT="7007" marB="0" anchor="ctr">
                    <a:solidFill>
                      <a:schemeClr val="accent2">
                        <a:lumMod val="20000"/>
                        <a:lumOff val="80000"/>
                      </a:schemeClr>
                    </a:solidFill>
                  </a:tcPr>
                </a:tc>
                <a:tc>
                  <a:txBody>
                    <a:bodyPr/>
                    <a:lstStyle/>
                    <a:p>
                      <a:pPr algn="l" fontAlgn="ctr"/>
                      <a:r>
                        <a:rPr lang="es-ES" sz="900" u="none" strike="noStrike">
                          <a:effectLst/>
                        </a:rPr>
                        <a:t>Calidad y evaluación ambiental</a:t>
                      </a:r>
                      <a:endParaRPr lang="es-ES" sz="900" b="0" i="0" u="none" strike="noStrike">
                        <a:solidFill>
                          <a:srgbClr val="000000"/>
                        </a:solidFill>
                        <a:effectLst/>
                        <a:latin typeface="Calibri" panose="020F0502020204030204" pitchFamily="34" charset="0"/>
                      </a:endParaRPr>
                    </a:p>
                  </a:txBody>
                  <a:tcPr marL="7007" marR="7007" marT="7007" marB="0" anchor="ctr">
                    <a:solidFill>
                      <a:schemeClr val="accent2">
                        <a:lumMod val="20000"/>
                        <a:lumOff val="80000"/>
                      </a:schemeClr>
                    </a:solidFill>
                  </a:tcPr>
                </a:tc>
                <a:tc>
                  <a:txBody>
                    <a:bodyPr/>
                    <a:lstStyle/>
                    <a:p>
                      <a:pPr algn="ctr" fontAlgn="ctr"/>
                      <a:r>
                        <a:rPr lang="es-ES" sz="900" u="none" strike="noStrike" dirty="0">
                          <a:effectLst/>
                        </a:rPr>
                        <a:t>0439</a:t>
                      </a:r>
                      <a:endParaRPr lang="es-ES" sz="900" b="0" i="0" u="none" strike="noStrike" dirty="0">
                        <a:solidFill>
                          <a:srgbClr val="000000"/>
                        </a:solidFill>
                        <a:effectLst/>
                        <a:latin typeface="Calibri" panose="020F0502020204030204" pitchFamily="34" charset="0"/>
                      </a:endParaRPr>
                    </a:p>
                  </a:txBody>
                  <a:tcPr marL="7007" marR="7007" marT="7007" marB="0" anchor="ctr">
                    <a:solidFill>
                      <a:schemeClr val="accent2">
                        <a:lumMod val="20000"/>
                        <a:lumOff val="80000"/>
                      </a:schemeClr>
                    </a:solidFill>
                  </a:tcPr>
                </a:tc>
                <a:tc>
                  <a:txBody>
                    <a:bodyPr/>
                    <a:lstStyle/>
                    <a:p>
                      <a:pPr algn="l" fontAlgn="ctr"/>
                      <a:r>
                        <a:rPr lang="es-ES" sz="900" u="none" strike="noStrike">
                          <a:effectLst/>
                        </a:rPr>
                        <a:t>Expedientes de aprobación de planes empresariales de prevención de envases y residuos de envases</a:t>
                      </a:r>
                      <a:endParaRPr lang="es-ES" sz="900" b="0" i="0" u="none" strike="noStrike">
                        <a:solidFill>
                          <a:srgbClr val="000000"/>
                        </a:solidFill>
                        <a:effectLst/>
                        <a:latin typeface="Calibri" panose="020F0502020204030204" pitchFamily="34" charset="0"/>
                      </a:endParaRPr>
                    </a:p>
                  </a:txBody>
                  <a:tcPr marL="7007" marR="7007" marT="7007" marB="0" anchor="ctr">
                    <a:solidFill>
                      <a:schemeClr val="accent2">
                        <a:lumMod val="20000"/>
                        <a:lumOff val="80000"/>
                      </a:schemeClr>
                    </a:solidFill>
                  </a:tcPr>
                </a:tc>
                <a:tc>
                  <a:txBody>
                    <a:bodyPr/>
                    <a:lstStyle/>
                    <a:p>
                      <a:pPr algn="ctr" fontAlgn="ctr"/>
                      <a:r>
                        <a:rPr lang="es-ES" sz="900" b="1" u="none" strike="noStrike" dirty="0">
                          <a:solidFill>
                            <a:srgbClr val="FF0000"/>
                          </a:solidFill>
                          <a:effectLst/>
                        </a:rPr>
                        <a:t>6923</a:t>
                      </a:r>
                      <a:endParaRPr lang="es-ES" sz="900" b="1" i="0" u="none" strike="noStrike" dirty="0">
                        <a:solidFill>
                          <a:srgbClr val="FF0000"/>
                        </a:solidFill>
                        <a:effectLst/>
                        <a:latin typeface="Calibri" panose="020F0502020204030204" pitchFamily="34" charset="0"/>
                      </a:endParaRPr>
                    </a:p>
                  </a:txBody>
                  <a:tcPr marL="7007" marR="7007" marT="7007" marB="0" anchor="ctr"/>
                </a:tc>
              </a:tr>
              <a:tr h="393618">
                <a:tc>
                  <a:txBody>
                    <a:bodyPr/>
                    <a:lstStyle/>
                    <a:p>
                      <a:pPr algn="ctr" fontAlgn="ctr"/>
                      <a:r>
                        <a:rPr lang="es-ES" sz="900" u="none" strike="noStrike" dirty="0">
                          <a:effectLst/>
                        </a:rPr>
                        <a:t>726</a:t>
                      </a:r>
                      <a:endParaRPr lang="es-ES" sz="900" b="0" i="0" u="none" strike="noStrike" dirty="0">
                        <a:solidFill>
                          <a:srgbClr val="000000"/>
                        </a:solidFill>
                        <a:effectLst/>
                        <a:latin typeface="Calibri" panose="020F0502020204030204" pitchFamily="34" charset="0"/>
                      </a:endParaRPr>
                    </a:p>
                  </a:txBody>
                  <a:tcPr marL="7007" marR="7007" marT="7007" marB="0" anchor="ctr">
                    <a:solidFill>
                      <a:schemeClr val="accent2">
                        <a:lumMod val="20000"/>
                        <a:lumOff val="80000"/>
                      </a:schemeClr>
                    </a:solidFill>
                  </a:tcPr>
                </a:tc>
                <a:tc>
                  <a:txBody>
                    <a:bodyPr/>
                    <a:lstStyle/>
                    <a:p>
                      <a:pPr algn="l" fontAlgn="ctr"/>
                      <a:r>
                        <a:rPr lang="es-ES" sz="900" u="none" strike="noStrike">
                          <a:effectLst/>
                        </a:rPr>
                        <a:t>Área de Medio Ambiente</a:t>
                      </a:r>
                      <a:endParaRPr lang="es-ES" sz="900" b="0" i="0" u="none" strike="noStrike">
                        <a:solidFill>
                          <a:srgbClr val="000000"/>
                        </a:solidFill>
                        <a:effectLst/>
                        <a:latin typeface="Calibri" panose="020F0502020204030204" pitchFamily="34" charset="0"/>
                      </a:endParaRPr>
                    </a:p>
                  </a:txBody>
                  <a:tcPr marL="7007" marR="7007" marT="7007" marB="0" anchor="ctr">
                    <a:solidFill>
                      <a:schemeClr val="accent2">
                        <a:lumMod val="20000"/>
                        <a:lumOff val="80000"/>
                      </a:schemeClr>
                    </a:solidFill>
                  </a:tcPr>
                </a:tc>
                <a:tc>
                  <a:txBody>
                    <a:bodyPr/>
                    <a:lstStyle/>
                    <a:p>
                      <a:pPr algn="l" fontAlgn="ctr"/>
                      <a:r>
                        <a:rPr lang="es-ES" sz="900" u="none" strike="noStrike">
                          <a:effectLst/>
                        </a:rPr>
                        <a:t>Calidad y evaluación ambiental</a:t>
                      </a:r>
                      <a:endParaRPr lang="es-ES" sz="900" b="0" i="0" u="none" strike="noStrike">
                        <a:solidFill>
                          <a:srgbClr val="000000"/>
                        </a:solidFill>
                        <a:effectLst/>
                        <a:latin typeface="Calibri" panose="020F0502020204030204" pitchFamily="34" charset="0"/>
                      </a:endParaRPr>
                    </a:p>
                  </a:txBody>
                  <a:tcPr marL="7007" marR="7007" marT="7007" marB="0" anchor="ctr">
                    <a:solidFill>
                      <a:schemeClr val="accent2">
                        <a:lumMod val="20000"/>
                        <a:lumOff val="80000"/>
                      </a:schemeClr>
                    </a:solidFill>
                  </a:tcPr>
                </a:tc>
                <a:tc>
                  <a:txBody>
                    <a:bodyPr/>
                    <a:lstStyle/>
                    <a:p>
                      <a:pPr algn="ctr" fontAlgn="ctr"/>
                      <a:r>
                        <a:rPr lang="es-ES" sz="900" u="none" strike="noStrike" dirty="0">
                          <a:effectLst/>
                        </a:rPr>
                        <a:t>0440</a:t>
                      </a:r>
                      <a:endParaRPr lang="es-ES" sz="900" b="0" i="0" u="none" strike="noStrike" dirty="0">
                        <a:solidFill>
                          <a:srgbClr val="000000"/>
                        </a:solidFill>
                        <a:effectLst/>
                        <a:latin typeface="Calibri" panose="020F0502020204030204" pitchFamily="34" charset="0"/>
                      </a:endParaRPr>
                    </a:p>
                  </a:txBody>
                  <a:tcPr marL="7007" marR="7007" marT="7007" marB="0" anchor="ctr">
                    <a:solidFill>
                      <a:schemeClr val="accent2">
                        <a:lumMod val="20000"/>
                        <a:lumOff val="80000"/>
                      </a:schemeClr>
                    </a:solidFill>
                  </a:tcPr>
                </a:tc>
                <a:tc>
                  <a:txBody>
                    <a:bodyPr/>
                    <a:lstStyle/>
                    <a:p>
                      <a:pPr algn="l" fontAlgn="ctr"/>
                      <a:r>
                        <a:rPr lang="es-ES" sz="900" u="none" strike="noStrike">
                          <a:effectLst/>
                        </a:rPr>
                        <a:t>Expedientes de aprobación de planes empresariales de prevención de los efectos de los aceites industriales sobre el medio ambiente</a:t>
                      </a:r>
                      <a:endParaRPr lang="es-ES" sz="900" b="0" i="0" u="none" strike="noStrike">
                        <a:solidFill>
                          <a:srgbClr val="000000"/>
                        </a:solidFill>
                        <a:effectLst/>
                        <a:latin typeface="Calibri" panose="020F0502020204030204" pitchFamily="34" charset="0"/>
                      </a:endParaRPr>
                    </a:p>
                  </a:txBody>
                  <a:tcPr marL="7007" marR="7007" marT="7007" marB="0" anchor="ctr">
                    <a:solidFill>
                      <a:schemeClr val="accent2">
                        <a:lumMod val="20000"/>
                        <a:lumOff val="80000"/>
                      </a:schemeClr>
                    </a:solidFill>
                  </a:tcPr>
                </a:tc>
                <a:tc>
                  <a:txBody>
                    <a:bodyPr/>
                    <a:lstStyle/>
                    <a:p>
                      <a:pPr algn="ctr" fontAlgn="ctr"/>
                      <a:r>
                        <a:rPr lang="es-ES" sz="900" b="1" u="none" strike="noStrike" dirty="0">
                          <a:solidFill>
                            <a:srgbClr val="FF0000"/>
                          </a:solidFill>
                          <a:effectLst/>
                        </a:rPr>
                        <a:t>6942</a:t>
                      </a:r>
                      <a:endParaRPr lang="es-ES" sz="900" b="1" i="0" u="none" strike="noStrike" dirty="0">
                        <a:solidFill>
                          <a:srgbClr val="FF0000"/>
                        </a:solidFill>
                        <a:effectLst/>
                        <a:latin typeface="Calibri" panose="020F0502020204030204" pitchFamily="34" charset="0"/>
                      </a:endParaRPr>
                    </a:p>
                  </a:txBody>
                  <a:tcPr marL="7007" marR="7007" marT="7007" marB="0" anchor="ctr"/>
                </a:tc>
              </a:tr>
              <a:tr h="264878">
                <a:tc>
                  <a:txBody>
                    <a:bodyPr/>
                    <a:lstStyle/>
                    <a:p>
                      <a:pPr algn="ctr" fontAlgn="ctr"/>
                      <a:r>
                        <a:rPr lang="es-ES" sz="900" u="none" strike="noStrike" dirty="0">
                          <a:effectLst/>
                        </a:rPr>
                        <a:t>727</a:t>
                      </a:r>
                      <a:endParaRPr lang="es-ES" sz="900" b="0" i="0" u="none" strike="noStrike" dirty="0">
                        <a:solidFill>
                          <a:srgbClr val="000000"/>
                        </a:solidFill>
                        <a:effectLst/>
                        <a:latin typeface="Calibri" panose="020F0502020204030204" pitchFamily="34" charset="0"/>
                      </a:endParaRPr>
                    </a:p>
                  </a:txBody>
                  <a:tcPr marL="7007" marR="7007" marT="7007" marB="0" anchor="ctr">
                    <a:solidFill>
                      <a:schemeClr val="accent2">
                        <a:lumMod val="20000"/>
                        <a:lumOff val="80000"/>
                      </a:schemeClr>
                    </a:solidFill>
                  </a:tcPr>
                </a:tc>
                <a:tc>
                  <a:txBody>
                    <a:bodyPr/>
                    <a:lstStyle/>
                    <a:p>
                      <a:pPr algn="l" fontAlgn="ctr"/>
                      <a:r>
                        <a:rPr lang="es-ES" sz="900" u="none" strike="noStrike">
                          <a:effectLst/>
                        </a:rPr>
                        <a:t>Área de Medio Ambiente</a:t>
                      </a:r>
                      <a:endParaRPr lang="es-ES" sz="900" b="0" i="0" u="none" strike="noStrike">
                        <a:solidFill>
                          <a:srgbClr val="000000"/>
                        </a:solidFill>
                        <a:effectLst/>
                        <a:latin typeface="Calibri" panose="020F0502020204030204" pitchFamily="34" charset="0"/>
                      </a:endParaRPr>
                    </a:p>
                  </a:txBody>
                  <a:tcPr marL="7007" marR="7007" marT="7007" marB="0" anchor="ctr">
                    <a:solidFill>
                      <a:schemeClr val="accent2">
                        <a:lumMod val="20000"/>
                        <a:lumOff val="80000"/>
                      </a:schemeClr>
                    </a:solidFill>
                  </a:tcPr>
                </a:tc>
                <a:tc>
                  <a:txBody>
                    <a:bodyPr/>
                    <a:lstStyle/>
                    <a:p>
                      <a:pPr algn="l" fontAlgn="ctr"/>
                      <a:r>
                        <a:rPr lang="es-ES" sz="900" u="none" strike="noStrike">
                          <a:effectLst/>
                        </a:rPr>
                        <a:t>Calidad y evaluación ambiental</a:t>
                      </a:r>
                      <a:endParaRPr lang="es-ES" sz="900" b="0" i="0" u="none" strike="noStrike">
                        <a:solidFill>
                          <a:srgbClr val="000000"/>
                        </a:solidFill>
                        <a:effectLst/>
                        <a:latin typeface="Calibri" panose="020F0502020204030204" pitchFamily="34" charset="0"/>
                      </a:endParaRPr>
                    </a:p>
                  </a:txBody>
                  <a:tcPr marL="7007" marR="7007" marT="7007" marB="0" anchor="ctr">
                    <a:solidFill>
                      <a:schemeClr val="accent2">
                        <a:lumMod val="20000"/>
                        <a:lumOff val="80000"/>
                      </a:schemeClr>
                    </a:solidFill>
                  </a:tcPr>
                </a:tc>
                <a:tc>
                  <a:txBody>
                    <a:bodyPr/>
                    <a:lstStyle/>
                    <a:p>
                      <a:pPr algn="ctr" fontAlgn="ctr"/>
                      <a:r>
                        <a:rPr lang="es-ES" sz="900" u="none" strike="noStrike">
                          <a:effectLst/>
                        </a:rPr>
                        <a:t>0441</a:t>
                      </a:r>
                      <a:endParaRPr lang="es-ES" sz="900" b="0" i="0" u="none" strike="noStrike">
                        <a:solidFill>
                          <a:srgbClr val="000000"/>
                        </a:solidFill>
                        <a:effectLst/>
                        <a:latin typeface="Calibri" panose="020F0502020204030204" pitchFamily="34" charset="0"/>
                      </a:endParaRPr>
                    </a:p>
                  </a:txBody>
                  <a:tcPr marL="7007" marR="7007" marT="7007" marB="0" anchor="ctr">
                    <a:solidFill>
                      <a:schemeClr val="accent2">
                        <a:lumMod val="20000"/>
                        <a:lumOff val="80000"/>
                      </a:schemeClr>
                    </a:solidFill>
                  </a:tcPr>
                </a:tc>
                <a:tc>
                  <a:txBody>
                    <a:bodyPr/>
                    <a:lstStyle/>
                    <a:p>
                      <a:pPr algn="l" fontAlgn="ctr"/>
                      <a:r>
                        <a:rPr lang="es-ES" sz="900" u="none" strike="noStrike">
                          <a:effectLst/>
                        </a:rPr>
                        <a:t>Expedientes de aprobación de sistemas propios de gestión de aceites usados</a:t>
                      </a:r>
                      <a:endParaRPr lang="es-ES" sz="900" b="0" i="0" u="none" strike="noStrike">
                        <a:solidFill>
                          <a:srgbClr val="000000"/>
                        </a:solidFill>
                        <a:effectLst/>
                        <a:latin typeface="Calibri" panose="020F0502020204030204" pitchFamily="34" charset="0"/>
                      </a:endParaRPr>
                    </a:p>
                  </a:txBody>
                  <a:tcPr marL="7007" marR="7007" marT="7007" marB="0" anchor="ctr">
                    <a:solidFill>
                      <a:schemeClr val="accent2">
                        <a:lumMod val="20000"/>
                        <a:lumOff val="80000"/>
                      </a:schemeClr>
                    </a:solidFill>
                  </a:tcPr>
                </a:tc>
                <a:tc>
                  <a:txBody>
                    <a:bodyPr/>
                    <a:lstStyle/>
                    <a:p>
                      <a:pPr algn="ctr" fontAlgn="ctr"/>
                      <a:r>
                        <a:rPr lang="es-ES" sz="900" b="1" u="none" strike="noStrike" dirty="0">
                          <a:solidFill>
                            <a:srgbClr val="FF0000"/>
                          </a:solidFill>
                          <a:effectLst/>
                        </a:rPr>
                        <a:t>7124</a:t>
                      </a:r>
                      <a:endParaRPr lang="es-ES" sz="900" b="1" i="0" u="none" strike="noStrike" dirty="0">
                        <a:solidFill>
                          <a:srgbClr val="FF0000"/>
                        </a:solidFill>
                        <a:effectLst/>
                        <a:latin typeface="Calibri" panose="020F0502020204030204" pitchFamily="34" charset="0"/>
                      </a:endParaRPr>
                    </a:p>
                  </a:txBody>
                  <a:tcPr marL="7007" marR="7007" marT="7007" marB="0" anchor="ctr"/>
                </a:tc>
              </a:tr>
              <a:tr h="264878">
                <a:tc>
                  <a:txBody>
                    <a:bodyPr/>
                    <a:lstStyle/>
                    <a:p>
                      <a:pPr algn="ctr" fontAlgn="ctr"/>
                      <a:r>
                        <a:rPr lang="es-ES" sz="900" u="none" strike="noStrike" dirty="0">
                          <a:effectLst/>
                        </a:rPr>
                        <a:t>728</a:t>
                      </a:r>
                      <a:endParaRPr lang="es-ES" sz="900" b="0" i="0" u="none" strike="noStrike" dirty="0">
                        <a:solidFill>
                          <a:srgbClr val="000000"/>
                        </a:solidFill>
                        <a:effectLst/>
                        <a:latin typeface="Calibri" panose="020F0502020204030204" pitchFamily="34" charset="0"/>
                      </a:endParaRPr>
                    </a:p>
                  </a:txBody>
                  <a:tcPr marL="7007" marR="7007" marT="7007" marB="0" anchor="ctr">
                    <a:solidFill>
                      <a:schemeClr val="accent2">
                        <a:lumMod val="20000"/>
                        <a:lumOff val="80000"/>
                      </a:schemeClr>
                    </a:solidFill>
                  </a:tcPr>
                </a:tc>
                <a:tc>
                  <a:txBody>
                    <a:bodyPr/>
                    <a:lstStyle/>
                    <a:p>
                      <a:pPr algn="l" fontAlgn="ctr"/>
                      <a:r>
                        <a:rPr lang="es-ES" sz="900" u="none" strike="noStrike">
                          <a:effectLst/>
                        </a:rPr>
                        <a:t>Área de Medio Ambiente</a:t>
                      </a:r>
                      <a:endParaRPr lang="es-ES" sz="900" b="0" i="0" u="none" strike="noStrike">
                        <a:solidFill>
                          <a:srgbClr val="000000"/>
                        </a:solidFill>
                        <a:effectLst/>
                        <a:latin typeface="Calibri" panose="020F0502020204030204" pitchFamily="34" charset="0"/>
                      </a:endParaRPr>
                    </a:p>
                  </a:txBody>
                  <a:tcPr marL="7007" marR="7007" marT="7007" marB="0" anchor="ctr">
                    <a:solidFill>
                      <a:schemeClr val="accent2">
                        <a:lumMod val="20000"/>
                        <a:lumOff val="80000"/>
                      </a:schemeClr>
                    </a:solidFill>
                  </a:tcPr>
                </a:tc>
                <a:tc>
                  <a:txBody>
                    <a:bodyPr/>
                    <a:lstStyle/>
                    <a:p>
                      <a:pPr algn="l" fontAlgn="ctr"/>
                      <a:r>
                        <a:rPr lang="es-ES" sz="900" u="none" strike="noStrike">
                          <a:effectLst/>
                        </a:rPr>
                        <a:t>Calidad y evaluación ambiental</a:t>
                      </a:r>
                      <a:endParaRPr lang="es-ES" sz="900" b="0" i="0" u="none" strike="noStrike">
                        <a:solidFill>
                          <a:srgbClr val="000000"/>
                        </a:solidFill>
                        <a:effectLst/>
                        <a:latin typeface="Calibri" panose="020F0502020204030204" pitchFamily="34" charset="0"/>
                      </a:endParaRPr>
                    </a:p>
                  </a:txBody>
                  <a:tcPr marL="7007" marR="7007" marT="7007" marB="0" anchor="ctr">
                    <a:solidFill>
                      <a:schemeClr val="accent2">
                        <a:lumMod val="20000"/>
                        <a:lumOff val="80000"/>
                      </a:schemeClr>
                    </a:solidFill>
                  </a:tcPr>
                </a:tc>
                <a:tc>
                  <a:txBody>
                    <a:bodyPr/>
                    <a:lstStyle/>
                    <a:p>
                      <a:pPr algn="ctr" fontAlgn="ctr"/>
                      <a:r>
                        <a:rPr lang="es-ES" sz="900" u="none" strike="noStrike" dirty="0">
                          <a:effectLst/>
                        </a:rPr>
                        <a:t>0442</a:t>
                      </a:r>
                      <a:endParaRPr lang="es-ES" sz="900" b="0" i="0" u="none" strike="noStrike" dirty="0">
                        <a:solidFill>
                          <a:srgbClr val="000000"/>
                        </a:solidFill>
                        <a:effectLst/>
                        <a:latin typeface="Calibri" panose="020F0502020204030204" pitchFamily="34" charset="0"/>
                      </a:endParaRPr>
                    </a:p>
                  </a:txBody>
                  <a:tcPr marL="7007" marR="7007" marT="7007" marB="0" anchor="ctr">
                    <a:solidFill>
                      <a:schemeClr val="accent2">
                        <a:lumMod val="20000"/>
                        <a:lumOff val="80000"/>
                      </a:schemeClr>
                    </a:solidFill>
                  </a:tcPr>
                </a:tc>
                <a:tc>
                  <a:txBody>
                    <a:bodyPr/>
                    <a:lstStyle/>
                    <a:p>
                      <a:pPr algn="l" fontAlgn="ctr"/>
                      <a:r>
                        <a:rPr lang="es-ES" sz="900" u="none" strike="noStrike">
                          <a:effectLst/>
                        </a:rPr>
                        <a:t>Expedientes de aprobación de sistemas propios de gestión de neumáticos usados</a:t>
                      </a:r>
                      <a:endParaRPr lang="es-ES" sz="900" b="0" i="0" u="none" strike="noStrike">
                        <a:solidFill>
                          <a:srgbClr val="000000"/>
                        </a:solidFill>
                        <a:effectLst/>
                        <a:latin typeface="Calibri" panose="020F0502020204030204" pitchFamily="34" charset="0"/>
                      </a:endParaRPr>
                    </a:p>
                  </a:txBody>
                  <a:tcPr marL="7007" marR="7007" marT="7007" marB="0" anchor="ctr">
                    <a:solidFill>
                      <a:schemeClr val="accent2">
                        <a:lumMod val="20000"/>
                        <a:lumOff val="80000"/>
                      </a:schemeClr>
                    </a:solidFill>
                  </a:tcPr>
                </a:tc>
                <a:tc>
                  <a:txBody>
                    <a:bodyPr/>
                    <a:lstStyle/>
                    <a:p>
                      <a:pPr algn="ctr" fontAlgn="ctr"/>
                      <a:r>
                        <a:rPr lang="es-ES" sz="900" b="1" u="none" strike="noStrike" dirty="0">
                          <a:solidFill>
                            <a:srgbClr val="FF0000"/>
                          </a:solidFill>
                          <a:effectLst/>
                        </a:rPr>
                        <a:t>7182</a:t>
                      </a:r>
                      <a:endParaRPr lang="es-ES" sz="900" b="1" i="0" u="none" strike="noStrike" dirty="0">
                        <a:solidFill>
                          <a:srgbClr val="FF0000"/>
                        </a:solidFill>
                        <a:effectLst/>
                        <a:latin typeface="Calibri" panose="020F0502020204030204" pitchFamily="34" charset="0"/>
                      </a:endParaRPr>
                    </a:p>
                  </a:txBody>
                  <a:tcPr marL="7007" marR="7007" marT="7007" marB="0" anchor="ctr"/>
                </a:tc>
              </a:tr>
              <a:tr h="136139">
                <a:tc>
                  <a:txBody>
                    <a:bodyPr/>
                    <a:lstStyle/>
                    <a:p>
                      <a:pPr algn="ctr" fontAlgn="ctr"/>
                      <a:r>
                        <a:rPr lang="es-ES" sz="900" u="none" strike="noStrike" dirty="0">
                          <a:effectLst/>
                        </a:rPr>
                        <a:t>729</a:t>
                      </a:r>
                      <a:endParaRPr lang="es-ES" sz="900" b="0" i="0" u="none" strike="noStrike" dirty="0">
                        <a:solidFill>
                          <a:srgbClr val="000000"/>
                        </a:solidFill>
                        <a:effectLst/>
                        <a:latin typeface="Calibri" panose="020F0502020204030204" pitchFamily="34" charset="0"/>
                      </a:endParaRPr>
                    </a:p>
                  </a:txBody>
                  <a:tcPr marL="7007" marR="7007" marT="7007" marB="0" anchor="ctr">
                    <a:solidFill>
                      <a:schemeClr val="accent2">
                        <a:lumMod val="20000"/>
                        <a:lumOff val="80000"/>
                      </a:schemeClr>
                    </a:solidFill>
                  </a:tcPr>
                </a:tc>
                <a:tc>
                  <a:txBody>
                    <a:bodyPr/>
                    <a:lstStyle/>
                    <a:p>
                      <a:pPr algn="l" fontAlgn="ctr"/>
                      <a:r>
                        <a:rPr lang="es-ES" sz="900" u="none" strike="noStrike">
                          <a:effectLst/>
                        </a:rPr>
                        <a:t>Área de Medio Ambiente</a:t>
                      </a:r>
                      <a:endParaRPr lang="es-ES" sz="900" b="0" i="0" u="none" strike="noStrike">
                        <a:solidFill>
                          <a:srgbClr val="000000"/>
                        </a:solidFill>
                        <a:effectLst/>
                        <a:latin typeface="Calibri" panose="020F0502020204030204" pitchFamily="34" charset="0"/>
                      </a:endParaRPr>
                    </a:p>
                  </a:txBody>
                  <a:tcPr marL="7007" marR="7007" marT="7007" marB="0" anchor="ctr">
                    <a:solidFill>
                      <a:schemeClr val="accent2">
                        <a:lumMod val="20000"/>
                        <a:lumOff val="80000"/>
                      </a:schemeClr>
                    </a:solidFill>
                  </a:tcPr>
                </a:tc>
                <a:tc>
                  <a:txBody>
                    <a:bodyPr/>
                    <a:lstStyle/>
                    <a:p>
                      <a:pPr algn="l" fontAlgn="ctr"/>
                      <a:r>
                        <a:rPr lang="es-ES" sz="900" u="none" strike="noStrike">
                          <a:effectLst/>
                        </a:rPr>
                        <a:t>Calidad y evaluación ambiental</a:t>
                      </a:r>
                      <a:endParaRPr lang="es-ES" sz="900" b="0" i="0" u="none" strike="noStrike">
                        <a:solidFill>
                          <a:srgbClr val="000000"/>
                        </a:solidFill>
                        <a:effectLst/>
                        <a:latin typeface="Calibri" panose="020F0502020204030204" pitchFamily="34" charset="0"/>
                      </a:endParaRPr>
                    </a:p>
                  </a:txBody>
                  <a:tcPr marL="7007" marR="7007" marT="7007" marB="0" anchor="ctr">
                    <a:solidFill>
                      <a:schemeClr val="accent2">
                        <a:lumMod val="20000"/>
                        <a:lumOff val="80000"/>
                      </a:schemeClr>
                    </a:solidFill>
                  </a:tcPr>
                </a:tc>
                <a:tc>
                  <a:txBody>
                    <a:bodyPr/>
                    <a:lstStyle/>
                    <a:p>
                      <a:pPr algn="ctr" fontAlgn="ctr"/>
                      <a:r>
                        <a:rPr lang="es-ES" sz="900" u="none" strike="noStrike">
                          <a:effectLst/>
                        </a:rPr>
                        <a:t>0443</a:t>
                      </a:r>
                      <a:endParaRPr lang="es-ES" sz="900" b="0" i="0" u="none" strike="noStrike">
                        <a:solidFill>
                          <a:srgbClr val="000000"/>
                        </a:solidFill>
                        <a:effectLst/>
                        <a:latin typeface="Calibri" panose="020F0502020204030204" pitchFamily="34" charset="0"/>
                      </a:endParaRPr>
                    </a:p>
                  </a:txBody>
                  <a:tcPr marL="7007" marR="7007" marT="7007" marB="0" anchor="ctr">
                    <a:solidFill>
                      <a:schemeClr val="accent2">
                        <a:lumMod val="20000"/>
                        <a:lumOff val="80000"/>
                      </a:schemeClr>
                    </a:solidFill>
                  </a:tcPr>
                </a:tc>
                <a:tc>
                  <a:txBody>
                    <a:bodyPr/>
                    <a:lstStyle/>
                    <a:p>
                      <a:pPr algn="l" fontAlgn="ctr"/>
                      <a:r>
                        <a:rPr lang="es-ES" sz="900" u="none" strike="noStrike">
                          <a:effectLst/>
                        </a:rPr>
                        <a:t>Expedientes de autorización ambiental integrada</a:t>
                      </a:r>
                      <a:endParaRPr lang="es-ES" sz="900" b="0" i="0" u="none" strike="noStrike">
                        <a:solidFill>
                          <a:srgbClr val="000000"/>
                        </a:solidFill>
                        <a:effectLst/>
                        <a:latin typeface="Calibri" panose="020F0502020204030204" pitchFamily="34" charset="0"/>
                      </a:endParaRPr>
                    </a:p>
                  </a:txBody>
                  <a:tcPr marL="7007" marR="7007" marT="7007" marB="0" anchor="ctr">
                    <a:solidFill>
                      <a:schemeClr val="accent2">
                        <a:lumMod val="20000"/>
                        <a:lumOff val="80000"/>
                      </a:schemeClr>
                    </a:solidFill>
                  </a:tcPr>
                </a:tc>
                <a:tc>
                  <a:txBody>
                    <a:bodyPr/>
                    <a:lstStyle/>
                    <a:p>
                      <a:pPr algn="ctr" fontAlgn="ctr"/>
                      <a:r>
                        <a:rPr lang="es-ES" sz="900" b="1" u="none" strike="noStrike" dirty="0">
                          <a:solidFill>
                            <a:srgbClr val="FF0000"/>
                          </a:solidFill>
                          <a:effectLst/>
                        </a:rPr>
                        <a:t>5723</a:t>
                      </a:r>
                      <a:endParaRPr lang="es-ES" sz="900" b="1" i="0" u="none" strike="noStrike" dirty="0">
                        <a:solidFill>
                          <a:srgbClr val="FF0000"/>
                        </a:solidFill>
                        <a:effectLst/>
                        <a:latin typeface="Calibri" panose="020F0502020204030204" pitchFamily="34" charset="0"/>
                      </a:endParaRPr>
                    </a:p>
                  </a:txBody>
                  <a:tcPr marL="7007" marR="7007" marT="7007" marB="0" anchor="ctr"/>
                </a:tc>
              </a:tr>
              <a:tr h="136139">
                <a:tc>
                  <a:txBody>
                    <a:bodyPr/>
                    <a:lstStyle/>
                    <a:p>
                      <a:pPr algn="ctr" fontAlgn="ctr"/>
                      <a:r>
                        <a:rPr lang="es-ES" sz="900" u="none" strike="noStrike">
                          <a:effectLst/>
                        </a:rPr>
                        <a:t>730</a:t>
                      </a:r>
                      <a:endParaRPr lang="es-ES" sz="900" b="0" i="0" u="none" strike="noStrike">
                        <a:solidFill>
                          <a:srgbClr val="000000"/>
                        </a:solidFill>
                        <a:effectLst/>
                        <a:latin typeface="Calibri" panose="020F0502020204030204" pitchFamily="34" charset="0"/>
                      </a:endParaRPr>
                    </a:p>
                  </a:txBody>
                  <a:tcPr marL="7007" marR="7007" marT="7007" marB="0" anchor="ctr">
                    <a:solidFill>
                      <a:schemeClr val="accent2">
                        <a:lumMod val="20000"/>
                        <a:lumOff val="80000"/>
                      </a:schemeClr>
                    </a:solidFill>
                  </a:tcPr>
                </a:tc>
                <a:tc>
                  <a:txBody>
                    <a:bodyPr/>
                    <a:lstStyle/>
                    <a:p>
                      <a:pPr algn="l" fontAlgn="ctr"/>
                      <a:r>
                        <a:rPr lang="es-ES" sz="900" u="none" strike="noStrike">
                          <a:effectLst/>
                        </a:rPr>
                        <a:t>Área de Medio Ambiente</a:t>
                      </a:r>
                      <a:endParaRPr lang="es-ES" sz="900" b="0" i="0" u="none" strike="noStrike">
                        <a:solidFill>
                          <a:srgbClr val="000000"/>
                        </a:solidFill>
                        <a:effectLst/>
                        <a:latin typeface="Calibri" panose="020F0502020204030204" pitchFamily="34" charset="0"/>
                      </a:endParaRPr>
                    </a:p>
                  </a:txBody>
                  <a:tcPr marL="7007" marR="7007" marT="7007" marB="0" anchor="ctr">
                    <a:solidFill>
                      <a:schemeClr val="accent2">
                        <a:lumMod val="20000"/>
                        <a:lumOff val="80000"/>
                      </a:schemeClr>
                    </a:solidFill>
                  </a:tcPr>
                </a:tc>
                <a:tc>
                  <a:txBody>
                    <a:bodyPr/>
                    <a:lstStyle/>
                    <a:p>
                      <a:pPr algn="l" fontAlgn="ctr"/>
                      <a:r>
                        <a:rPr lang="es-ES" sz="900" u="none" strike="noStrike">
                          <a:effectLst/>
                        </a:rPr>
                        <a:t>Calidad y evaluación ambiental</a:t>
                      </a:r>
                      <a:endParaRPr lang="es-ES" sz="900" b="0" i="0" u="none" strike="noStrike">
                        <a:solidFill>
                          <a:srgbClr val="000000"/>
                        </a:solidFill>
                        <a:effectLst/>
                        <a:latin typeface="Calibri" panose="020F0502020204030204" pitchFamily="34" charset="0"/>
                      </a:endParaRPr>
                    </a:p>
                  </a:txBody>
                  <a:tcPr marL="7007" marR="7007" marT="7007" marB="0" anchor="ctr">
                    <a:solidFill>
                      <a:schemeClr val="accent2">
                        <a:lumMod val="20000"/>
                        <a:lumOff val="80000"/>
                      </a:schemeClr>
                    </a:solidFill>
                  </a:tcPr>
                </a:tc>
                <a:tc>
                  <a:txBody>
                    <a:bodyPr/>
                    <a:lstStyle/>
                    <a:p>
                      <a:pPr algn="ctr" fontAlgn="ctr"/>
                      <a:r>
                        <a:rPr lang="es-ES" sz="900" u="none" strike="noStrike" dirty="0">
                          <a:effectLst/>
                        </a:rPr>
                        <a:t>0444</a:t>
                      </a:r>
                      <a:endParaRPr lang="es-ES" sz="900" b="0" i="0" u="none" strike="noStrike" dirty="0">
                        <a:solidFill>
                          <a:srgbClr val="000000"/>
                        </a:solidFill>
                        <a:effectLst/>
                        <a:latin typeface="Calibri" panose="020F0502020204030204" pitchFamily="34" charset="0"/>
                      </a:endParaRPr>
                    </a:p>
                  </a:txBody>
                  <a:tcPr marL="7007" marR="7007" marT="7007" marB="0" anchor="ctr">
                    <a:solidFill>
                      <a:schemeClr val="accent2">
                        <a:lumMod val="20000"/>
                        <a:lumOff val="80000"/>
                      </a:schemeClr>
                    </a:solidFill>
                  </a:tcPr>
                </a:tc>
                <a:tc>
                  <a:txBody>
                    <a:bodyPr/>
                    <a:lstStyle/>
                    <a:p>
                      <a:pPr algn="l" fontAlgn="ctr"/>
                      <a:r>
                        <a:rPr lang="es-ES" sz="900" u="none" strike="noStrike">
                          <a:effectLst/>
                        </a:rPr>
                        <a:t>Expedientes de autorización ambiental única</a:t>
                      </a:r>
                      <a:endParaRPr lang="es-ES" sz="900" b="0" i="0" u="none" strike="noStrike">
                        <a:solidFill>
                          <a:srgbClr val="000000"/>
                        </a:solidFill>
                        <a:effectLst/>
                        <a:latin typeface="Calibri" panose="020F0502020204030204" pitchFamily="34" charset="0"/>
                      </a:endParaRPr>
                    </a:p>
                  </a:txBody>
                  <a:tcPr marL="7007" marR="7007" marT="7007" marB="0" anchor="ctr">
                    <a:solidFill>
                      <a:schemeClr val="accent2">
                        <a:lumMod val="20000"/>
                        <a:lumOff val="80000"/>
                      </a:schemeClr>
                    </a:solidFill>
                  </a:tcPr>
                </a:tc>
                <a:tc>
                  <a:txBody>
                    <a:bodyPr/>
                    <a:lstStyle/>
                    <a:p>
                      <a:pPr algn="ctr" fontAlgn="ctr"/>
                      <a:r>
                        <a:rPr lang="es-ES" sz="900" b="1" u="none" strike="noStrike" dirty="0">
                          <a:solidFill>
                            <a:srgbClr val="FF0000"/>
                          </a:solidFill>
                          <a:effectLst/>
                        </a:rPr>
                        <a:t>5782</a:t>
                      </a:r>
                      <a:endParaRPr lang="es-ES" sz="900" b="1" i="0" u="none" strike="noStrike" dirty="0">
                        <a:solidFill>
                          <a:srgbClr val="FF0000"/>
                        </a:solidFill>
                        <a:effectLst/>
                        <a:latin typeface="Calibri" panose="020F0502020204030204" pitchFamily="34" charset="0"/>
                      </a:endParaRPr>
                    </a:p>
                  </a:txBody>
                  <a:tcPr marL="7007" marR="7007" marT="7007" marB="0" anchor="ctr"/>
                </a:tc>
              </a:tr>
              <a:tr h="264878">
                <a:tc>
                  <a:txBody>
                    <a:bodyPr/>
                    <a:lstStyle/>
                    <a:p>
                      <a:pPr algn="ctr" fontAlgn="ctr"/>
                      <a:r>
                        <a:rPr lang="es-ES" sz="900" u="none" strike="noStrike" dirty="0">
                          <a:effectLst/>
                        </a:rPr>
                        <a:t>731</a:t>
                      </a:r>
                      <a:endParaRPr lang="es-ES" sz="900" b="0" i="0" u="none" strike="noStrike" dirty="0">
                        <a:solidFill>
                          <a:srgbClr val="000000"/>
                        </a:solidFill>
                        <a:effectLst/>
                        <a:latin typeface="Calibri" panose="020F0502020204030204" pitchFamily="34" charset="0"/>
                      </a:endParaRPr>
                    </a:p>
                  </a:txBody>
                  <a:tcPr marL="7007" marR="7007" marT="7007" marB="0" anchor="ctr">
                    <a:solidFill>
                      <a:schemeClr val="accent2">
                        <a:lumMod val="20000"/>
                        <a:lumOff val="80000"/>
                      </a:schemeClr>
                    </a:solidFill>
                  </a:tcPr>
                </a:tc>
                <a:tc>
                  <a:txBody>
                    <a:bodyPr/>
                    <a:lstStyle/>
                    <a:p>
                      <a:pPr algn="l" fontAlgn="ctr"/>
                      <a:r>
                        <a:rPr lang="es-ES" sz="900" u="none" strike="noStrike">
                          <a:effectLst/>
                        </a:rPr>
                        <a:t>Área de Medio Ambiente</a:t>
                      </a:r>
                      <a:endParaRPr lang="es-ES" sz="900" b="0" i="0" u="none" strike="noStrike">
                        <a:solidFill>
                          <a:srgbClr val="000000"/>
                        </a:solidFill>
                        <a:effectLst/>
                        <a:latin typeface="Calibri" panose="020F0502020204030204" pitchFamily="34" charset="0"/>
                      </a:endParaRPr>
                    </a:p>
                  </a:txBody>
                  <a:tcPr marL="7007" marR="7007" marT="7007" marB="0" anchor="ctr">
                    <a:solidFill>
                      <a:schemeClr val="accent2">
                        <a:lumMod val="20000"/>
                        <a:lumOff val="80000"/>
                      </a:schemeClr>
                    </a:solidFill>
                  </a:tcPr>
                </a:tc>
                <a:tc>
                  <a:txBody>
                    <a:bodyPr/>
                    <a:lstStyle/>
                    <a:p>
                      <a:pPr algn="l" fontAlgn="ctr"/>
                      <a:r>
                        <a:rPr lang="es-ES" sz="900" u="none" strike="noStrike">
                          <a:effectLst/>
                        </a:rPr>
                        <a:t>Calidad y evaluación ambiental</a:t>
                      </a:r>
                      <a:endParaRPr lang="es-ES" sz="900" b="0" i="0" u="none" strike="noStrike">
                        <a:solidFill>
                          <a:srgbClr val="000000"/>
                        </a:solidFill>
                        <a:effectLst/>
                        <a:latin typeface="Calibri" panose="020F0502020204030204" pitchFamily="34" charset="0"/>
                      </a:endParaRPr>
                    </a:p>
                  </a:txBody>
                  <a:tcPr marL="7007" marR="7007" marT="7007" marB="0" anchor="ctr">
                    <a:solidFill>
                      <a:schemeClr val="accent2">
                        <a:lumMod val="20000"/>
                        <a:lumOff val="80000"/>
                      </a:schemeClr>
                    </a:solidFill>
                  </a:tcPr>
                </a:tc>
                <a:tc>
                  <a:txBody>
                    <a:bodyPr/>
                    <a:lstStyle/>
                    <a:p>
                      <a:pPr algn="ctr" fontAlgn="ctr"/>
                      <a:r>
                        <a:rPr lang="es-ES" sz="900" u="none" strike="noStrike" dirty="0">
                          <a:effectLst/>
                        </a:rPr>
                        <a:t>0445</a:t>
                      </a:r>
                      <a:endParaRPr lang="es-ES" sz="900" b="0" i="0" u="none" strike="noStrike" dirty="0">
                        <a:solidFill>
                          <a:srgbClr val="000000"/>
                        </a:solidFill>
                        <a:effectLst/>
                        <a:latin typeface="Calibri" panose="020F0502020204030204" pitchFamily="34" charset="0"/>
                      </a:endParaRPr>
                    </a:p>
                  </a:txBody>
                  <a:tcPr marL="7007" marR="7007" marT="7007" marB="0" anchor="ctr">
                    <a:solidFill>
                      <a:schemeClr val="accent2">
                        <a:lumMod val="20000"/>
                        <a:lumOff val="80000"/>
                      </a:schemeClr>
                    </a:solidFill>
                  </a:tcPr>
                </a:tc>
                <a:tc>
                  <a:txBody>
                    <a:bodyPr/>
                    <a:lstStyle/>
                    <a:p>
                      <a:pPr algn="l" fontAlgn="ctr"/>
                      <a:r>
                        <a:rPr lang="es-ES" sz="900" u="none" strike="noStrike">
                          <a:effectLst/>
                        </a:rPr>
                        <a:t>Expedientes de autorización de actividades de gestión de residuos peligrosos</a:t>
                      </a:r>
                      <a:endParaRPr lang="es-ES" sz="900" b="0" i="0" u="none" strike="noStrike">
                        <a:solidFill>
                          <a:srgbClr val="000000"/>
                        </a:solidFill>
                        <a:effectLst/>
                        <a:latin typeface="Calibri" panose="020F0502020204030204" pitchFamily="34" charset="0"/>
                      </a:endParaRPr>
                    </a:p>
                  </a:txBody>
                  <a:tcPr marL="7007" marR="7007" marT="7007" marB="0" anchor="ctr">
                    <a:solidFill>
                      <a:schemeClr val="accent2">
                        <a:lumMod val="20000"/>
                        <a:lumOff val="80000"/>
                      </a:schemeClr>
                    </a:solidFill>
                  </a:tcPr>
                </a:tc>
                <a:tc>
                  <a:txBody>
                    <a:bodyPr/>
                    <a:lstStyle/>
                    <a:p>
                      <a:pPr algn="ctr" fontAlgn="ctr"/>
                      <a:r>
                        <a:rPr lang="es-ES" sz="900" b="1" u="none" strike="noStrike" dirty="0">
                          <a:solidFill>
                            <a:srgbClr val="FF0000"/>
                          </a:solidFill>
                          <a:effectLst/>
                        </a:rPr>
                        <a:t>5823</a:t>
                      </a:r>
                      <a:endParaRPr lang="es-ES" sz="900" b="1" i="0" u="none" strike="noStrike" dirty="0">
                        <a:solidFill>
                          <a:srgbClr val="FF0000"/>
                        </a:solidFill>
                        <a:effectLst/>
                        <a:latin typeface="Calibri" panose="020F0502020204030204" pitchFamily="34" charset="0"/>
                      </a:endParaRPr>
                    </a:p>
                  </a:txBody>
                  <a:tcPr marL="7007" marR="7007" marT="7007" marB="0" anchor="ctr"/>
                </a:tc>
              </a:tr>
              <a:tr h="264878">
                <a:tc>
                  <a:txBody>
                    <a:bodyPr/>
                    <a:lstStyle/>
                    <a:p>
                      <a:pPr algn="ctr" fontAlgn="ctr"/>
                      <a:r>
                        <a:rPr lang="es-ES" sz="900" u="none" strike="noStrike" dirty="0">
                          <a:effectLst/>
                        </a:rPr>
                        <a:t>732</a:t>
                      </a:r>
                      <a:endParaRPr lang="es-ES" sz="900" b="0" i="0" u="none" strike="noStrike" dirty="0">
                        <a:solidFill>
                          <a:srgbClr val="000000"/>
                        </a:solidFill>
                        <a:effectLst/>
                        <a:latin typeface="Calibri" panose="020F0502020204030204" pitchFamily="34" charset="0"/>
                      </a:endParaRPr>
                    </a:p>
                  </a:txBody>
                  <a:tcPr marL="7007" marR="7007" marT="7007" marB="0" anchor="ctr">
                    <a:solidFill>
                      <a:schemeClr val="accent2">
                        <a:lumMod val="20000"/>
                        <a:lumOff val="80000"/>
                      </a:schemeClr>
                    </a:solidFill>
                  </a:tcPr>
                </a:tc>
                <a:tc>
                  <a:txBody>
                    <a:bodyPr/>
                    <a:lstStyle/>
                    <a:p>
                      <a:pPr algn="l" fontAlgn="ctr"/>
                      <a:r>
                        <a:rPr lang="es-ES" sz="900" u="none" strike="noStrike">
                          <a:effectLst/>
                        </a:rPr>
                        <a:t>Área de Medio Ambiente</a:t>
                      </a:r>
                      <a:endParaRPr lang="es-ES" sz="900" b="0" i="0" u="none" strike="noStrike">
                        <a:solidFill>
                          <a:srgbClr val="000000"/>
                        </a:solidFill>
                        <a:effectLst/>
                        <a:latin typeface="Calibri" panose="020F0502020204030204" pitchFamily="34" charset="0"/>
                      </a:endParaRPr>
                    </a:p>
                  </a:txBody>
                  <a:tcPr marL="7007" marR="7007" marT="7007" marB="0" anchor="ctr">
                    <a:solidFill>
                      <a:schemeClr val="accent2">
                        <a:lumMod val="20000"/>
                        <a:lumOff val="80000"/>
                      </a:schemeClr>
                    </a:solidFill>
                  </a:tcPr>
                </a:tc>
                <a:tc>
                  <a:txBody>
                    <a:bodyPr/>
                    <a:lstStyle/>
                    <a:p>
                      <a:pPr algn="l" fontAlgn="ctr"/>
                      <a:r>
                        <a:rPr lang="es-ES" sz="900" u="none" strike="noStrike">
                          <a:effectLst/>
                        </a:rPr>
                        <a:t>Calidad y evaluación ambiental</a:t>
                      </a:r>
                      <a:endParaRPr lang="es-ES" sz="900" b="0" i="0" u="none" strike="noStrike">
                        <a:solidFill>
                          <a:srgbClr val="000000"/>
                        </a:solidFill>
                        <a:effectLst/>
                        <a:latin typeface="Calibri" panose="020F0502020204030204" pitchFamily="34" charset="0"/>
                      </a:endParaRPr>
                    </a:p>
                  </a:txBody>
                  <a:tcPr marL="7007" marR="7007" marT="7007" marB="0" anchor="ctr">
                    <a:solidFill>
                      <a:schemeClr val="accent2">
                        <a:lumMod val="20000"/>
                        <a:lumOff val="80000"/>
                      </a:schemeClr>
                    </a:solidFill>
                  </a:tcPr>
                </a:tc>
                <a:tc>
                  <a:txBody>
                    <a:bodyPr/>
                    <a:lstStyle/>
                    <a:p>
                      <a:pPr algn="ctr" fontAlgn="ctr"/>
                      <a:r>
                        <a:rPr lang="es-ES" sz="900" u="none" strike="noStrike" dirty="0">
                          <a:effectLst/>
                        </a:rPr>
                        <a:t>0447</a:t>
                      </a:r>
                      <a:endParaRPr lang="es-ES" sz="900" b="0" i="0" u="none" strike="noStrike" dirty="0">
                        <a:solidFill>
                          <a:srgbClr val="000000"/>
                        </a:solidFill>
                        <a:effectLst/>
                        <a:latin typeface="Calibri" panose="020F0502020204030204" pitchFamily="34" charset="0"/>
                      </a:endParaRPr>
                    </a:p>
                  </a:txBody>
                  <a:tcPr marL="7007" marR="7007" marT="7007" marB="0" anchor="ctr">
                    <a:solidFill>
                      <a:schemeClr val="accent2">
                        <a:lumMod val="20000"/>
                        <a:lumOff val="80000"/>
                      </a:schemeClr>
                    </a:solidFill>
                  </a:tcPr>
                </a:tc>
                <a:tc>
                  <a:txBody>
                    <a:bodyPr/>
                    <a:lstStyle/>
                    <a:p>
                      <a:pPr algn="l" fontAlgn="ctr"/>
                      <a:r>
                        <a:rPr lang="es-ES" sz="900" u="none" strike="noStrike">
                          <a:effectLst/>
                        </a:rPr>
                        <a:t>Expedientes de autorización de actividad de eliminación de residuo en vertedero</a:t>
                      </a:r>
                      <a:endParaRPr lang="es-ES" sz="900" b="0" i="0" u="none" strike="noStrike">
                        <a:solidFill>
                          <a:srgbClr val="000000"/>
                        </a:solidFill>
                        <a:effectLst/>
                        <a:latin typeface="Calibri" panose="020F0502020204030204" pitchFamily="34" charset="0"/>
                      </a:endParaRPr>
                    </a:p>
                  </a:txBody>
                  <a:tcPr marL="7007" marR="7007" marT="7007" marB="0" anchor="ctr">
                    <a:solidFill>
                      <a:schemeClr val="accent2">
                        <a:lumMod val="20000"/>
                        <a:lumOff val="80000"/>
                      </a:schemeClr>
                    </a:solidFill>
                  </a:tcPr>
                </a:tc>
                <a:tc>
                  <a:txBody>
                    <a:bodyPr/>
                    <a:lstStyle/>
                    <a:p>
                      <a:pPr algn="ctr" fontAlgn="ctr"/>
                      <a:r>
                        <a:rPr lang="es-ES" sz="900" b="1" u="none" strike="noStrike" dirty="0">
                          <a:solidFill>
                            <a:srgbClr val="FF0000"/>
                          </a:solidFill>
                          <a:effectLst/>
                        </a:rPr>
                        <a:t>6924</a:t>
                      </a:r>
                      <a:endParaRPr lang="es-ES" sz="900" b="1" i="0" u="none" strike="noStrike" dirty="0">
                        <a:solidFill>
                          <a:srgbClr val="FF0000"/>
                        </a:solidFill>
                        <a:effectLst/>
                        <a:latin typeface="Calibri" panose="020F0502020204030204" pitchFamily="34" charset="0"/>
                      </a:endParaRPr>
                    </a:p>
                  </a:txBody>
                  <a:tcPr marL="7007" marR="7007" marT="7007" marB="0" anchor="ctr"/>
                </a:tc>
              </a:tr>
              <a:tr h="264878">
                <a:tc>
                  <a:txBody>
                    <a:bodyPr/>
                    <a:lstStyle/>
                    <a:p>
                      <a:pPr algn="ctr" fontAlgn="ctr"/>
                      <a:r>
                        <a:rPr lang="es-ES" sz="900" u="none" strike="noStrike">
                          <a:effectLst/>
                        </a:rPr>
                        <a:t>733</a:t>
                      </a:r>
                      <a:endParaRPr lang="es-ES" sz="900" b="0" i="0" u="none" strike="noStrike">
                        <a:solidFill>
                          <a:srgbClr val="000000"/>
                        </a:solidFill>
                        <a:effectLst/>
                        <a:latin typeface="Calibri" panose="020F0502020204030204" pitchFamily="34" charset="0"/>
                      </a:endParaRPr>
                    </a:p>
                  </a:txBody>
                  <a:tcPr marL="7007" marR="7007" marT="7007" marB="0" anchor="ctr">
                    <a:solidFill>
                      <a:schemeClr val="accent2">
                        <a:lumMod val="20000"/>
                        <a:lumOff val="80000"/>
                      </a:schemeClr>
                    </a:solidFill>
                  </a:tcPr>
                </a:tc>
                <a:tc>
                  <a:txBody>
                    <a:bodyPr/>
                    <a:lstStyle/>
                    <a:p>
                      <a:pPr algn="l" fontAlgn="ctr"/>
                      <a:r>
                        <a:rPr lang="es-ES" sz="900" u="none" strike="noStrike">
                          <a:effectLst/>
                        </a:rPr>
                        <a:t>Área de Medio Ambiente</a:t>
                      </a:r>
                      <a:endParaRPr lang="es-ES" sz="900" b="0" i="0" u="none" strike="noStrike">
                        <a:solidFill>
                          <a:srgbClr val="000000"/>
                        </a:solidFill>
                        <a:effectLst/>
                        <a:latin typeface="Calibri" panose="020F0502020204030204" pitchFamily="34" charset="0"/>
                      </a:endParaRPr>
                    </a:p>
                  </a:txBody>
                  <a:tcPr marL="7007" marR="7007" marT="7007" marB="0" anchor="ctr">
                    <a:solidFill>
                      <a:schemeClr val="accent2">
                        <a:lumMod val="20000"/>
                        <a:lumOff val="80000"/>
                      </a:schemeClr>
                    </a:solidFill>
                  </a:tcPr>
                </a:tc>
                <a:tc>
                  <a:txBody>
                    <a:bodyPr/>
                    <a:lstStyle/>
                    <a:p>
                      <a:pPr algn="l" fontAlgn="ctr"/>
                      <a:r>
                        <a:rPr lang="es-ES" sz="900" u="none" strike="noStrike">
                          <a:effectLst/>
                        </a:rPr>
                        <a:t>Calidad y evaluación ambiental</a:t>
                      </a:r>
                      <a:endParaRPr lang="es-ES" sz="900" b="0" i="0" u="none" strike="noStrike">
                        <a:solidFill>
                          <a:srgbClr val="000000"/>
                        </a:solidFill>
                        <a:effectLst/>
                        <a:latin typeface="Calibri" panose="020F0502020204030204" pitchFamily="34" charset="0"/>
                      </a:endParaRPr>
                    </a:p>
                  </a:txBody>
                  <a:tcPr marL="7007" marR="7007" marT="7007" marB="0" anchor="ctr">
                    <a:solidFill>
                      <a:schemeClr val="accent2">
                        <a:lumMod val="20000"/>
                        <a:lumOff val="80000"/>
                      </a:schemeClr>
                    </a:solidFill>
                  </a:tcPr>
                </a:tc>
                <a:tc>
                  <a:txBody>
                    <a:bodyPr/>
                    <a:lstStyle/>
                    <a:p>
                      <a:pPr algn="ctr" fontAlgn="ctr"/>
                      <a:r>
                        <a:rPr lang="es-ES" sz="900" u="none" strike="noStrike" dirty="0">
                          <a:effectLst/>
                        </a:rPr>
                        <a:t>0472</a:t>
                      </a:r>
                      <a:endParaRPr lang="es-ES" sz="900" b="0" i="0" u="none" strike="noStrike" dirty="0">
                        <a:solidFill>
                          <a:srgbClr val="000000"/>
                        </a:solidFill>
                        <a:effectLst/>
                        <a:latin typeface="Calibri" panose="020F0502020204030204" pitchFamily="34" charset="0"/>
                      </a:endParaRPr>
                    </a:p>
                  </a:txBody>
                  <a:tcPr marL="7007" marR="7007" marT="7007" marB="0" anchor="ctr">
                    <a:solidFill>
                      <a:schemeClr val="accent2">
                        <a:lumMod val="20000"/>
                        <a:lumOff val="80000"/>
                      </a:schemeClr>
                    </a:solidFill>
                  </a:tcPr>
                </a:tc>
                <a:tc>
                  <a:txBody>
                    <a:bodyPr/>
                    <a:lstStyle/>
                    <a:p>
                      <a:pPr algn="l" fontAlgn="ctr"/>
                      <a:r>
                        <a:rPr lang="es-ES" sz="900" u="none" strike="noStrike" dirty="0">
                          <a:effectLst/>
                        </a:rPr>
                        <a:t>Expedientes de aprobación de planes empresariales de prevención de neumáticos fuera de uso</a:t>
                      </a:r>
                      <a:endParaRPr lang="es-ES" sz="900" b="0" i="0" u="none" strike="noStrike" dirty="0">
                        <a:solidFill>
                          <a:srgbClr val="000000"/>
                        </a:solidFill>
                        <a:effectLst/>
                        <a:latin typeface="Calibri" panose="020F0502020204030204" pitchFamily="34" charset="0"/>
                      </a:endParaRPr>
                    </a:p>
                  </a:txBody>
                  <a:tcPr marL="7007" marR="7007" marT="7007" marB="0" anchor="ctr">
                    <a:solidFill>
                      <a:schemeClr val="accent2">
                        <a:lumMod val="20000"/>
                        <a:lumOff val="80000"/>
                      </a:schemeClr>
                    </a:solidFill>
                  </a:tcPr>
                </a:tc>
                <a:tc>
                  <a:txBody>
                    <a:bodyPr/>
                    <a:lstStyle/>
                    <a:p>
                      <a:pPr algn="ctr" fontAlgn="ctr"/>
                      <a:r>
                        <a:rPr lang="es-ES" sz="900" b="1" u="none" strike="noStrike" dirty="0">
                          <a:solidFill>
                            <a:srgbClr val="FF0000"/>
                          </a:solidFill>
                          <a:effectLst/>
                        </a:rPr>
                        <a:t>6943</a:t>
                      </a:r>
                      <a:endParaRPr lang="es-ES" sz="900" b="1" i="0" u="none" strike="noStrike" dirty="0">
                        <a:solidFill>
                          <a:srgbClr val="FF0000"/>
                        </a:solidFill>
                        <a:effectLst/>
                        <a:latin typeface="Calibri" panose="020F0502020204030204" pitchFamily="34" charset="0"/>
                      </a:endParaRPr>
                    </a:p>
                  </a:txBody>
                  <a:tcPr marL="7007" marR="7007" marT="7007" marB="0" anchor="ctr"/>
                </a:tc>
              </a:tr>
            </a:tbl>
          </a:graphicData>
        </a:graphic>
      </p:graphicFrame>
      <p:sp>
        <p:nvSpPr>
          <p:cNvPr id="6" name="CuadroTexto 5"/>
          <p:cNvSpPr txBox="1"/>
          <p:nvPr/>
        </p:nvSpPr>
        <p:spPr>
          <a:xfrm>
            <a:off x="3389362" y="949276"/>
            <a:ext cx="2360682" cy="600164"/>
          </a:xfrm>
          <a:prstGeom prst="rect">
            <a:avLst/>
          </a:prstGeom>
          <a:noFill/>
        </p:spPr>
        <p:txBody>
          <a:bodyPr wrap="square" rtlCol="0">
            <a:spAutoFit/>
          </a:bodyPr>
          <a:lstStyle/>
          <a:p>
            <a:r>
              <a:rPr lang="es-ES_tradnl" sz="1100" dirty="0" smtClean="0"/>
              <a:t>El Archivo Regional establece las normas de traspaso de expedientes cerrados para cada serie documental</a:t>
            </a:r>
            <a:endParaRPr lang="es-ES" sz="1100" dirty="0"/>
          </a:p>
        </p:txBody>
      </p:sp>
    </p:spTree>
    <p:extLst>
      <p:ext uri="{BB962C8B-B14F-4D97-AF65-F5344CB8AC3E}">
        <p14:creationId xmlns:p14="http://schemas.microsoft.com/office/powerpoint/2010/main" val="16715657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575620"/>
            <a:ext cx="1749527" cy="476288"/>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_tradnl" sz="2800" dirty="0" smtClean="0">
                <a:ln w="0"/>
                <a:solidFill>
                  <a:schemeClr val="accent1">
                    <a:lumMod val="75000"/>
                  </a:schemeClr>
                </a:solidFill>
                <a:effectLst>
                  <a:outerShdw blurRad="38100" dist="19050" dir="2700000" algn="tl" rotWithShape="0">
                    <a:schemeClr val="dk1">
                      <a:alpha val="40000"/>
                    </a:schemeClr>
                  </a:outerShdw>
                </a:effectLst>
              </a:rPr>
              <a:t>DEXEL</a:t>
            </a:r>
            <a:endParaRPr lang="es-ES" sz="2800" dirty="0">
              <a:solidFill>
                <a:schemeClr val="accent1">
                  <a:lumMod val="75000"/>
                </a:schemeClr>
              </a:solidFill>
            </a:endParaRPr>
          </a:p>
        </p:txBody>
      </p:sp>
      <p:sp>
        <p:nvSpPr>
          <p:cNvPr id="11" name="Título 10"/>
          <p:cNvSpPr>
            <a:spLocks noGrp="1"/>
          </p:cNvSpPr>
          <p:nvPr>
            <p:ph type="title"/>
          </p:nvPr>
        </p:nvSpPr>
        <p:spPr/>
        <p:txBody>
          <a:bodyPr/>
          <a:lstStyle/>
          <a:p>
            <a:r>
              <a:rPr lang="es-ES_tradnl" dirty="0"/>
              <a:t>Plan Estratégico de Administración Electrónica de la CARM (PAECARM)</a:t>
            </a:r>
            <a:endParaRPr lang="es-ES" dirty="0"/>
          </a:p>
        </p:txBody>
      </p:sp>
      <p:sp>
        <p:nvSpPr>
          <p:cNvPr id="17" name="Elipse 16"/>
          <p:cNvSpPr/>
          <p:nvPr/>
        </p:nvSpPr>
        <p:spPr>
          <a:xfrm>
            <a:off x="5210624" y="1343026"/>
            <a:ext cx="3640217" cy="3389406"/>
          </a:xfrm>
          <a:prstGeom prst="ellipse">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t" anchorCtr="0"/>
          <a:lstStyle/>
          <a:p>
            <a:pPr algn="ctr"/>
            <a:endParaRPr lang="es-ES" sz="1400" dirty="0">
              <a:solidFill>
                <a:schemeClr val="dk1"/>
              </a:solidFill>
            </a:endParaRPr>
          </a:p>
        </p:txBody>
      </p:sp>
      <p:sp>
        <p:nvSpPr>
          <p:cNvPr id="19" name="CuadroTexto 18"/>
          <p:cNvSpPr txBox="1"/>
          <p:nvPr/>
        </p:nvSpPr>
        <p:spPr>
          <a:xfrm>
            <a:off x="5686240" y="1733234"/>
            <a:ext cx="2154220" cy="461665"/>
          </a:xfrm>
          <a:prstGeom prst="rect">
            <a:avLst/>
          </a:prstGeom>
          <a:noFill/>
        </p:spPr>
        <p:txBody>
          <a:bodyPr wrap="square" rtlCol="0">
            <a:spAutoFit/>
          </a:bodyPr>
          <a:lstStyle/>
          <a:p>
            <a:pPr algn="r"/>
            <a:r>
              <a:rPr lang="es-ES_tradnl" sz="1200" dirty="0" smtClean="0"/>
              <a:t>Procedimiento XXX</a:t>
            </a:r>
          </a:p>
          <a:p>
            <a:pPr algn="r"/>
            <a:r>
              <a:rPr lang="es-ES_tradnl" sz="1200" dirty="0" smtClean="0"/>
              <a:t>Departamento Tramitador AAA</a:t>
            </a:r>
            <a:endParaRPr lang="es-ES" sz="1200" dirty="0"/>
          </a:p>
        </p:txBody>
      </p:sp>
      <p:cxnSp>
        <p:nvCxnSpPr>
          <p:cNvPr id="20" name="Conector recto 19"/>
          <p:cNvCxnSpPr/>
          <p:nvPr/>
        </p:nvCxnSpPr>
        <p:spPr>
          <a:xfrm>
            <a:off x="6586236" y="2295563"/>
            <a:ext cx="0" cy="2098314"/>
          </a:xfrm>
          <a:prstGeom prst="line">
            <a:avLst/>
          </a:prstGeom>
        </p:spPr>
        <p:style>
          <a:lnRef idx="1">
            <a:schemeClr val="accent1"/>
          </a:lnRef>
          <a:fillRef idx="0">
            <a:schemeClr val="accent1"/>
          </a:fillRef>
          <a:effectRef idx="0">
            <a:schemeClr val="accent1"/>
          </a:effectRef>
          <a:fontRef idx="minor">
            <a:schemeClr val="tx1"/>
          </a:fontRef>
        </p:style>
      </p:cxnSp>
      <p:sp>
        <p:nvSpPr>
          <p:cNvPr id="21" name="CuadroTexto 20"/>
          <p:cNvSpPr txBox="1"/>
          <p:nvPr/>
        </p:nvSpPr>
        <p:spPr>
          <a:xfrm>
            <a:off x="6586236" y="2439496"/>
            <a:ext cx="1221809" cy="2292935"/>
          </a:xfrm>
          <a:prstGeom prst="rect">
            <a:avLst/>
          </a:prstGeom>
          <a:noFill/>
        </p:spPr>
        <p:txBody>
          <a:bodyPr wrap="none" rtlCol="0">
            <a:spAutoFit/>
          </a:bodyPr>
          <a:lstStyle/>
          <a:p>
            <a:r>
              <a:rPr lang="es-ES_tradnl" sz="1100" dirty="0" smtClean="0">
                <a:solidFill>
                  <a:schemeClr val="bg1">
                    <a:lumMod val="65000"/>
                  </a:schemeClr>
                </a:solidFill>
              </a:rPr>
              <a:t>Solicitud + Anexos</a:t>
            </a:r>
          </a:p>
          <a:p>
            <a:endParaRPr lang="es-ES_tradnl" sz="1100" dirty="0" smtClean="0">
              <a:solidFill>
                <a:schemeClr val="bg1">
                  <a:lumMod val="65000"/>
                </a:schemeClr>
              </a:solidFill>
            </a:endParaRPr>
          </a:p>
          <a:p>
            <a:r>
              <a:rPr lang="es-ES_tradnl" sz="1100" dirty="0" smtClean="0">
                <a:solidFill>
                  <a:schemeClr val="bg1">
                    <a:lumMod val="65000"/>
                  </a:schemeClr>
                </a:solidFill>
              </a:rPr>
              <a:t>Valoración</a:t>
            </a:r>
          </a:p>
          <a:p>
            <a:endParaRPr lang="es-ES_tradnl" sz="1100" dirty="0" smtClean="0">
              <a:solidFill>
                <a:schemeClr val="bg1">
                  <a:lumMod val="65000"/>
                </a:schemeClr>
              </a:solidFill>
            </a:endParaRPr>
          </a:p>
          <a:p>
            <a:r>
              <a:rPr lang="es-ES_tradnl" sz="1100" dirty="0" smtClean="0">
                <a:solidFill>
                  <a:schemeClr val="bg1">
                    <a:lumMod val="65000"/>
                  </a:schemeClr>
                </a:solidFill>
              </a:rPr>
              <a:t>Informe 1</a:t>
            </a:r>
          </a:p>
          <a:p>
            <a:r>
              <a:rPr lang="es-ES_tradnl" sz="1100" dirty="0" smtClean="0">
                <a:solidFill>
                  <a:schemeClr val="bg1">
                    <a:lumMod val="65000"/>
                  </a:schemeClr>
                </a:solidFill>
              </a:rPr>
              <a:t> </a:t>
            </a:r>
            <a:endParaRPr lang="es-ES_tradnl" sz="1100" dirty="0">
              <a:solidFill>
                <a:schemeClr val="bg1">
                  <a:lumMod val="65000"/>
                </a:schemeClr>
              </a:solidFill>
            </a:endParaRPr>
          </a:p>
          <a:p>
            <a:r>
              <a:rPr lang="es-ES_tradnl" sz="1100" dirty="0" smtClean="0">
                <a:solidFill>
                  <a:schemeClr val="bg1">
                    <a:lumMod val="65000"/>
                  </a:schemeClr>
                </a:solidFill>
              </a:rPr>
              <a:t>Informe 2</a:t>
            </a:r>
          </a:p>
          <a:p>
            <a:endParaRPr lang="es-ES_tradnl" sz="1100" dirty="0">
              <a:solidFill>
                <a:schemeClr val="bg1">
                  <a:lumMod val="65000"/>
                </a:schemeClr>
              </a:solidFill>
            </a:endParaRPr>
          </a:p>
          <a:p>
            <a:r>
              <a:rPr lang="es-ES_tradnl" sz="1100" dirty="0" smtClean="0">
                <a:solidFill>
                  <a:schemeClr val="bg1">
                    <a:lumMod val="65000"/>
                  </a:schemeClr>
                </a:solidFill>
              </a:rPr>
              <a:t>Resolución</a:t>
            </a:r>
          </a:p>
          <a:p>
            <a:endParaRPr lang="es-ES_tradnl" sz="1100" dirty="0">
              <a:solidFill>
                <a:schemeClr val="bg1">
                  <a:lumMod val="65000"/>
                </a:schemeClr>
              </a:solidFill>
            </a:endParaRPr>
          </a:p>
          <a:p>
            <a:r>
              <a:rPr lang="es-ES_tradnl" sz="1100" dirty="0">
                <a:solidFill>
                  <a:schemeClr val="bg1">
                    <a:lumMod val="65000"/>
                  </a:schemeClr>
                </a:solidFill>
              </a:rPr>
              <a:t>Cierre Expediente</a:t>
            </a:r>
            <a:endParaRPr lang="es-ES" sz="1100" dirty="0">
              <a:solidFill>
                <a:schemeClr val="bg1">
                  <a:lumMod val="65000"/>
                </a:schemeClr>
              </a:solidFill>
            </a:endParaRPr>
          </a:p>
          <a:p>
            <a:endParaRPr lang="es-ES" sz="1100" dirty="0">
              <a:solidFill>
                <a:schemeClr val="bg1">
                  <a:lumMod val="65000"/>
                </a:schemeClr>
              </a:solidFill>
            </a:endParaRPr>
          </a:p>
          <a:p>
            <a:endParaRPr lang="es-ES" sz="1100" dirty="0">
              <a:solidFill>
                <a:schemeClr val="bg1">
                  <a:lumMod val="65000"/>
                </a:schemeClr>
              </a:solidFill>
            </a:endParaRPr>
          </a:p>
        </p:txBody>
      </p:sp>
      <p:cxnSp>
        <p:nvCxnSpPr>
          <p:cNvPr id="22" name="Conector recto de flecha 21"/>
          <p:cNvCxnSpPr/>
          <p:nvPr/>
        </p:nvCxnSpPr>
        <p:spPr>
          <a:xfrm flipV="1">
            <a:off x="3996267" y="2599268"/>
            <a:ext cx="2400025" cy="5732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CuadroTexto 24"/>
          <p:cNvSpPr txBox="1"/>
          <p:nvPr/>
        </p:nvSpPr>
        <p:spPr>
          <a:xfrm>
            <a:off x="1730214" y="3094697"/>
            <a:ext cx="1740205" cy="1938992"/>
          </a:xfrm>
          <a:prstGeom prst="rect">
            <a:avLst/>
          </a:prstGeom>
          <a:noFill/>
        </p:spPr>
        <p:txBody>
          <a:bodyPr wrap="square" rtlCol="0">
            <a:spAutoFit/>
          </a:bodyPr>
          <a:lstStyle/>
          <a:p>
            <a:pPr algn="ctr"/>
            <a:r>
              <a:rPr lang="es-ES_tradnl" sz="1100" b="1" u="sng" dirty="0" smtClean="0">
                <a:solidFill>
                  <a:schemeClr val="bg1">
                    <a:lumMod val="75000"/>
                  </a:schemeClr>
                </a:solidFill>
              </a:rPr>
              <a:t>2. PRESENTADOR</a:t>
            </a:r>
          </a:p>
          <a:p>
            <a:pPr algn="ctr"/>
            <a:endParaRPr lang="es-ES_tradnl" sz="1100" b="1" dirty="0" smtClean="0">
              <a:solidFill>
                <a:schemeClr val="tx1">
                  <a:lumMod val="50000"/>
                  <a:lumOff val="50000"/>
                </a:schemeClr>
              </a:solidFill>
            </a:endParaRPr>
          </a:p>
          <a:p>
            <a:pPr algn="ctr"/>
            <a:r>
              <a:rPr lang="es-ES_tradnl" sz="1100" b="1" dirty="0" smtClean="0">
                <a:solidFill>
                  <a:schemeClr val="tx1">
                    <a:lumMod val="50000"/>
                    <a:lumOff val="50000"/>
                  </a:schemeClr>
                </a:solidFill>
              </a:rPr>
              <a:t>ANEXOS</a:t>
            </a:r>
          </a:p>
          <a:p>
            <a:pPr algn="ctr"/>
            <a:endParaRPr lang="es-ES_tradnl" sz="1100" b="1" dirty="0">
              <a:solidFill>
                <a:schemeClr val="tx1">
                  <a:lumMod val="50000"/>
                  <a:lumOff val="50000"/>
                </a:schemeClr>
              </a:solidFill>
            </a:endParaRPr>
          </a:p>
          <a:p>
            <a:pPr algn="ctr"/>
            <a:r>
              <a:rPr lang="es-ES_tradnl" sz="1100" b="1" dirty="0" smtClean="0">
                <a:solidFill>
                  <a:schemeClr val="tx1">
                    <a:lumMod val="50000"/>
                    <a:lumOff val="50000"/>
                  </a:schemeClr>
                </a:solidFill>
              </a:rPr>
              <a:t>CERTIFICADOS (CONSENTIMIENTO)</a:t>
            </a:r>
          </a:p>
          <a:p>
            <a:pPr algn="ctr"/>
            <a:endParaRPr lang="es-ES_tradnl" sz="1100" b="1" dirty="0" smtClean="0">
              <a:solidFill>
                <a:schemeClr val="tx1">
                  <a:lumMod val="50000"/>
                  <a:lumOff val="50000"/>
                </a:schemeClr>
              </a:solidFill>
            </a:endParaRPr>
          </a:p>
          <a:p>
            <a:pPr algn="ctr"/>
            <a:r>
              <a:rPr lang="es-ES_tradnl" sz="1100" b="1" dirty="0" smtClean="0">
                <a:solidFill>
                  <a:schemeClr val="tx1">
                    <a:lumMod val="50000"/>
                    <a:lumOff val="50000"/>
                  </a:schemeClr>
                </a:solidFill>
              </a:rPr>
              <a:t>TASA</a:t>
            </a:r>
          </a:p>
          <a:p>
            <a:pPr algn="ctr"/>
            <a:endParaRPr lang="es-ES_tradnl" sz="1100" b="1" dirty="0">
              <a:solidFill>
                <a:schemeClr val="tx1">
                  <a:lumMod val="50000"/>
                  <a:lumOff val="50000"/>
                </a:schemeClr>
              </a:solidFill>
            </a:endParaRPr>
          </a:p>
          <a:p>
            <a:pPr algn="ctr"/>
            <a:r>
              <a:rPr lang="es-ES_tradnl" sz="1100" b="1" dirty="0" smtClean="0">
                <a:solidFill>
                  <a:schemeClr val="tx1">
                    <a:lumMod val="50000"/>
                    <a:lumOff val="50000"/>
                  </a:schemeClr>
                </a:solidFill>
              </a:rPr>
              <a:t>RECIBO PAGO PREVIO</a:t>
            </a:r>
            <a:endParaRPr lang="es-ES_tradnl" sz="1100" b="1" dirty="0">
              <a:solidFill>
                <a:schemeClr val="tx1">
                  <a:lumMod val="50000"/>
                  <a:lumOff val="50000"/>
                </a:schemeClr>
              </a:solidFill>
            </a:endParaRPr>
          </a:p>
          <a:p>
            <a:pPr algn="ctr"/>
            <a:endParaRPr lang="es-ES_tradnl" sz="1000" dirty="0" smtClean="0">
              <a:solidFill>
                <a:srgbClr val="FF0000"/>
              </a:solidFill>
            </a:endParaRPr>
          </a:p>
        </p:txBody>
      </p:sp>
      <p:sp>
        <p:nvSpPr>
          <p:cNvPr id="27" name="CuadroTexto 26"/>
          <p:cNvSpPr txBox="1"/>
          <p:nvPr/>
        </p:nvSpPr>
        <p:spPr>
          <a:xfrm>
            <a:off x="6396292" y="2115583"/>
            <a:ext cx="409086" cy="253916"/>
          </a:xfrm>
          <a:prstGeom prst="rect">
            <a:avLst/>
          </a:prstGeom>
          <a:noFill/>
        </p:spPr>
        <p:txBody>
          <a:bodyPr wrap="none" rtlCol="0">
            <a:spAutoFit/>
          </a:bodyPr>
          <a:lstStyle/>
          <a:p>
            <a:r>
              <a:rPr lang="es-ES_tradnl" sz="1050" dirty="0" err="1" smtClean="0"/>
              <a:t>Exp</a:t>
            </a:r>
            <a:r>
              <a:rPr lang="es-ES_tradnl" sz="1050" dirty="0" smtClean="0"/>
              <a:t> </a:t>
            </a:r>
            <a:endParaRPr lang="es-ES" sz="1050" dirty="0"/>
          </a:p>
        </p:txBody>
      </p:sp>
      <p:sp>
        <p:nvSpPr>
          <p:cNvPr id="46" name="Rectángulo 45"/>
          <p:cNvSpPr/>
          <p:nvPr/>
        </p:nvSpPr>
        <p:spPr>
          <a:xfrm>
            <a:off x="6402790" y="1435326"/>
            <a:ext cx="971676" cy="369332"/>
          </a:xfrm>
          <a:prstGeom prst="rect">
            <a:avLst/>
          </a:prstGeom>
        </p:spPr>
        <p:txBody>
          <a:bodyPr wrap="none">
            <a:spAutoFit/>
          </a:bodyPr>
          <a:lstStyle/>
          <a:p>
            <a:r>
              <a:rPr lang="es-ES_tradnl" dirty="0">
                <a:solidFill>
                  <a:schemeClr val="dk1"/>
                </a:solidFill>
              </a:rPr>
              <a:t>SANDRA</a:t>
            </a:r>
            <a:endParaRPr lang="es-ES" dirty="0"/>
          </a:p>
        </p:txBody>
      </p:sp>
      <p:sp>
        <p:nvSpPr>
          <p:cNvPr id="55" name="CuadroTexto 54"/>
          <p:cNvSpPr txBox="1"/>
          <p:nvPr/>
        </p:nvSpPr>
        <p:spPr>
          <a:xfrm>
            <a:off x="1652864" y="1328677"/>
            <a:ext cx="1868903" cy="1261884"/>
          </a:xfrm>
          <a:prstGeom prst="rect">
            <a:avLst/>
          </a:prstGeom>
          <a:noFill/>
        </p:spPr>
        <p:txBody>
          <a:bodyPr wrap="square" rtlCol="0">
            <a:spAutoFit/>
          </a:bodyPr>
          <a:lstStyle/>
          <a:p>
            <a:pPr algn="ctr"/>
            <a:endParaRPr lang="es-ES_tradnl" sz="1100" b="1" dirty="0">
              <a:solidFill>
                <a:schemeClr val="tx1">
                  <a:lumMod val="50000"/>
                  <a:lumOff val="50000"/>
                </a:schemeClr>
              </a:solidFill>
            </a:endParaRPr>
          </a:p>
          <a:p>
            <a:pPr algn="ctr"/>
            <a:r>
              <a:rPr lang="es-ES_tradnl" sz="1100" b="1" u="sng" dirty="0" smtClean="0">
                <a:solidFill>
                  <a:schemeClr val="bg1">
                    <a:lumMod val="75000"/>
                  </a:schemeClr>
                </a:solidFill>
              </a:rPr>
              <a:t>1. FORMULARIO</a:t>
            </a:r>
            <a:r>
              <a:rPr lang="es-ES_tradnl" sz="1100" b="1" u="sng" dirty="0" smtClean="0">
                <a:solidFill>
                  <a:schemeClr val="tx1">
                    <a:lumMod val="50000"/>
                    <a:lumOff val="50000"/>
                  </a:schemeClr>
                </a:solidFill>
              </a:rPr>
              <a:t> </a:t>
            </a:r>
            <a:r>
              <a:rPr lang="es-ES_tradnl" sz="1100" b="1" u="sng" dirty="0">
                <a:solidFill>
                  <a:schemeClr val="bg1">
                    <a:lumMod val="75000"/>
                  </a:schemeClr>
                </a:solidFill>
              </a:rPr>
              <a:t>SOLICITUD</a:t>
            </a:r>
          </a:p>
          <a:p>
            <a:pPr algn="ctr"/>
            <a:endParaRPr lang="es-ES_tradnl" sz="1100" b="1" dirty="0" smtClean="0">
              <a:solidFill>
                <a:schemeClr val="bg1">
                  <a:lumMod val="50000"/>
                </a:schemeClr>
              </a:solidFill>
            </a:endParaRPr>
          </a:p>
          <a:p>
            <a:pPr algn="ctr"/>
            <a:r>
              <a:rPr lang="es-ES_tradnl" sz="1100" b="1" dirty="0" smtClean="0">
                <a:solidFill>
                  <a:schemeClr val="bg1">
                    <a:lumMod val="50000"/>
                  </a:schemeClr>
                </a:solidFill>
              </a:rPr>
              <a:t>ESPECIFICO</a:t>
            </a:r>
          </a:p>
          <a:p>
            <a:pPr algn="ctr"/>
            <a:endParaRPr lang="es-ES_tradnl" sz="1100" b="1" dirty="0" smtClean="0">
              <a:solidFill>
                <a:schemeClr val="bg1">
                  <a:lumMod val="50000"/>
                </a:schemeClr>
              </a:solidFill>
            </a:endParaRPr>
          </a:p>
          <a:p>
            <a:pPr algn="ctr"/>
            <a:r>
              <a:rPr lang="es-ES_tradnl" sz="1100" b="1" dirty="0" smtClean="0">
                <a:solidFill>
                  <a:schemeClr val="bg1">
                    <a:lumMod val="50000"/>
                  </a:schemeClr>
                </a:solidFill>
              </a:rPr>
              <a:t>GENERICO (MODELO PAPEL)</a:t>
            </a:r>
            <a:endParaRPr lang="es-ES_tradnl" sz="1100" b="1" dirty="0">
              <a:solidFill>
                <a:schemeClr val="bg1">
                  <a:lumMod val="50000"/>
                </a:schemeClr>
              </a:solidFill>
            </a:endParaRPr>
          </a:p>
          <a:p>
            <a:pPr algn="ctr"/>
            <a:endParaRPr lang="es-ES_tradnl" sz="1000" dirty="0" smtClean="0">
              <a:solidFill>
                <a:srgbClr val="FF0000"/>
              </a:solidFill>
            </a:endParaRPr>
          </a:p>
        </p:txBody>
      </p:sp>
      <p:sp>
        <p:nvSpPr>
          <p:cNvPr id="56" name="Cruz 55"/>
          <p:cNvSpPr/>
          <p:nvPr/>
        </p:nvSpPr>
        <p:spPr>
          <a:xfrm>
            <a:off x="2469083" y="2654057"/>
            <a:ext cx="262466" cy="287351"/>
          </a:xfrm>
          <a:prstGeom prst="plus">
            <a:avLst>
              <a:gd name="adj" fmla="val 37903"/>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7" name="Abrir llave 56"/>
          <p:cNvSpPr/>
          <p:nvPr/>
        </p:nvSpPr>
        <p:spPr>
          <a:xfrm>
            <a:off x="1362221" y="1293054"/>
            <a:ext cx="290643" cy="383609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8" name="Rectángulo 57"/>
          <p:cNvSpPr/>
          <p:nvPr/>
        </p:nvSpPr>
        <p:spPr>
          <a:xfrm>
            <a:off x="66279" y="3026437"/>
            <a:ext cx="1200970" cy="369332"/>
          </a:xfrm>
          <a:prstGeom prst="rect">
            <a:avLst/>
          </a:prstGeom>
        </p:spPr>
        <p:txBody>
          <a:bodyPr wrap="none">
            <a:spAutoFit/>
          </a:bodyPr>
          <a:lstStyle/>
          <a:p>
            <a:r>
              <a:rPr lang="es-ES_tradnl" b="1" dirty="0">
                <a:solidFill>
                  <a:schemeClr val="tx1">
                    <a:lumMod val="50000"/>
                    <a:lumOff val="50000"/>
                  </a:schemeClr>
                </a:solidFill>
              </a:rPr>
              <a:t>SOLICITUD</a:t>
            </a:r>
            <a:endParaRPr lang="es-ES" dirty="0"/>
          </a:p>
        </p:txBody>
      </p:sp>
      <p:sp>
        <p:nvSpPr>
          <p:cNvPr id="62" name="Cerrar llave 61"/>
          <p:cNvSpPr/>
          <p:nvPr/>
        </p:nvSpPr>
        <p:spPr>
          <a:xfrm>
            <a:off x="3470419" y="1172644"/>
            <a:ext cx="397936" cy="399976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65" name="Rectángulo 64"/>
          <p:cNvSpPr/>
          <p:nvPr/>
        </p:nvSpPr>
        <p:spPr>
          <a:xfrm>
            <a:off x="4107161" y="2423224"/>
            <a:ext cx="970137" cy="461665"/>
          </a:xfrm>
          <a:prstGeom prst="rect">
            <a:avLst/>
          </a:prstGeom>
        </p:spPr>
        <p:txBody>
          <a:bodyPr wrap="none">
            <a:spAutoFit/>
          </a:bodyPr>
          <a:lstStyle/>
          <a:p>
            <a:r>
              <a:rPr lang="es-ES_tradnl" sz="1200" b="1" dirty="0" smtClean="0">
                <a:solidFill>
                  <a:schemeClr val="tx1">
                    <a:lumMod val="50000"/>
                    <a:lumOff val="50000"/>
                  </a:schemeClr>
                </a:solidFill>
              </a:rPr>
              <a:t>APERTURA</a:t>
            </a:r>
          </a:p>
          <a:p>
            <a:r>
              <a:rPr lang="es-ES_tradnl" sz="1200" b="1" dirty="0" smtClean="0">
                <a:solidFill>
                  <a:schemeClr val="tx1">
                    <a:lumMod val="50000"/>
                    <a:lumOff val="50000"/>
                  </a:schemeClr>
                </a:solidFill>
              </a:rPr>
              <a:t>EXPEDIENTE</a:t>
            </a:r>
            <a:endParaRPr lang="es-ES" sz="1200" dirty="0"/>
          </a:p>
        </p:txBody>
      </p:sp>
    </p:spTree>
    <p:extLst>
      <p:ext uri="{BB962C8B-B14F-4D97-AF65-F5344CB8AC3E}">
        <p14:creationId xmlns:p14="http://schemas.microsoft.com/office/powerpoint/2010/main" val="22641306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513667" y="473837"/>
            <a:ext cx="1749527" cy="476288"/>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_tradnl" sz="2800" dirty="0" smtClean="0">
                <a:ln w="0"/>
                <a:solidFill>
                  <a:schemeClr val="accent1">
                    <a:lumMod val="75000"/>
                  </a:schemeClr>
                </a:solidFill>
                <a:effectLst>
                  <a:outerShdw blurRad="38100" dist="19050" dir="2700000" algn="tl" rotWithShape="0">
                    <a:schemeClr val="dk1">
                      <a:alpha val="40000"/>
                    </a:schemeClr>
                  </a:outerShdw>
                </a:effectLst>
              </a:rPr>
              <a:t>DEXEL</a:t>
            </a:r>
            <a:endParaRPr lang="es-ES" sz="2800" dirty="0">
              <a:solidFill>
                <a:schemeClr val="accent1">
                  <a:lumMod val="75000"/>
                </a:schemeClr>
              </a:solidFill>
            </a:endParaRPr>
          </a:p>
        </p:txBody>
      </p:sp>
      <p:sp>
        <p:nvSpPr>
          <p:cNvPr id="11" name="Título 10"/>
          <p:cNvSpPr>
            <a:spLocks noGrp="1"/>
          </p:cNvSpPr>
          <p:nvPr>
            <p:ph type="title"/>
          </p:nvPr>
        </p:nvSpPr>
        <p:spPr/>
        <p:txBody>
          <a:bodyPr/>
          <a:lstStyle/>
          <a:p>
            <a:r>
              <a:rPr lang="es-ES_tradnl" dirty="0"/>
              <a:t>Plan Estratégico de Administración Electrónica de la CARM (PAECARM)</a:t>
            </a:r>
            <a:endParaRPr lang="es-ES" dirty="0"/>
          </a:p>
        </p:txBody>
      </p:sp>
      <p:sp>
        <p:nvSpPr>
          <p:cNvPr id="23" name="CuadroTexto 22"/>
          <p:cNvSpPr txBox="1"/>
          <p:nvPr/>
        </p:nvSpPr>
        <p:spPr>
          <a:xfrm>
            <a:off x="3244718" y="2638434"/>
            <a:ext cx="2154220" cy="430887"/>
          </a:xfrm>
          <a:prstGeom prst="rect">
            <a:avLst/>
          </a:prstGeom>
          <a:noFill/>
        </p:spPr>
        <p:txBody>
          <a:bodyPr wrap="square" rtlCol="0">
            <a:spAutoFit/>
          </a:bodyPr>
          <a:lstStyle/>
          <a:p>
            <a:pPr algn="r"/>
            <a:r>
              <a:rPr lang="es-ES_tradnl" sz="1050" dirty="0" smtClean="0"/>
              <a:t>Procedimiento XXX</a:t>
            </a:r>
          </a:p>
          <a:p>
            <a:pPr algn="r"/>
            <a:r>
              <a:rPr lang="es-ES_tradnl" sz="1050" dirty="0" smtClean="0"/>
              <a:t>Departamento Tramitador AAA</a:t>
            </a:r>
            <a:endParaRPr lang="es-ES" sz="1050" dirty="0"/>
          </a:p>
        </p:txBody>
      </p:sp>
      <p:cxnSp>
        <p:nvCxnSpPr>
          <p:cNvPr id="24" name="Conector recto 23"/>
          <p:cNvCxnSpPr/>
          <p:nvPr/>
        </p:nvCxnSpPr>
        <p:spPr>
          <a:xfrm>
            <a:off x="3835193" y="3322072"/>
            <a:ext cx="21097" cy="1647861"/>
          </a:xfrm>
          <a:prstGeom prst="line">
            <a:avLst/>
          </a:prstGeom>
        </p:spPr>
        <p:style>
          <a:lnRef idx="1">
            <a:schemeClr val="accent1"/>
          </a:lnRef>
          <a:fillRef idx="0">
            <a:schemeClr val="accent1"/>
          </a:fillRef>
          <a:effectRef idx="0">
            <a:schemeClr val="accent1"/>
          </a:effectRef>
          <a:fontRef idx="minor">
            <a:schemeClr val="tx1"/>
          </a:fontRef>
        </p:style>
      </p:cxnSp>
      <p:sp>
        <p:nvSpPr>
          <p:cNvPr id="26" name="CuadroTexto 25"/>
          <p:cNvSpPr txBox="1"/>
          <p:nvPr/>
        </p:nvSpPr>
        <p:spPr>
          <a:xfrm>
            <a:off x="3835193" y="3466005"/>
            <a:ext cx="1614545" cy="1785104"/>
          </a:xfrm>
          <a:prstGeom prst="rect">
            <a:avLst/>
          </a:prstGeom>
          <a:noFill/>
        </p:spPr>
        <p:txBody>
          <a:bodyPr wrap="none" rtlCol="0">
            <a:spAutoFit/>
          </a:bodyPr>
          <a:lstStyle/>
          <a:p>
            <a:r>
              <a:rPr lang="es-ES_tradnl" sz="1100" dirty="0" smtClean="0">
                <a:solidFill>
                  <a:schemeClr val="bg1">
                    <a:lumMod val="65000"/>
                  </a:schemeClr>
                </a:solidFill>
              </a:rPr>
              <a:t>Solicitud + Anexos</a:t>
            </a:r>
          </a:p>
          <a:p>
            <a:r>
              <a:rPr lang="es-ES_tradnl" sz="1100" dirty="0" err="1" smtClean="0">
                <a:solidFill>
                  <a:schemeClr val="bg1">
                    <a:lumMod val="65000"/>
                  </a:schemeClr>
                </a:solidFill>
              </a:rPr>
              <a:t>Notificacion</a:t>
            </a:r>
            <a:r>
              <a:rPr lang="es-ES_tradnl" sz="1100" dirty="0" smtClean="0">
                <a:solidFill>
                  <a:schemeClr val="bg1">
                    <a:lumMod val="65000"/>
                  </a:schemeClr>
                </a:solidFill>
              </a:rPr>
              <a:t> </a:t>
            </a:r>
            <a:r>
              <a:rPr lang="es-ES_tradnl" sz="1100" dirty="0" err="1" smtClean="0">
                <a:solidFill>
                  <a:schemeClr val="bg1">
                    <a:lumMod val="65000"/>
                  </a:schemeClr>
                </a:solidFill>
              </a:rPr>
              <a:t>Subsanacion</a:t>
            </a:r>
            <a:endParaRPr lang="es-ES_tradnl" sz="1100" dirty="0" smtClean="0">
              <a:solidFill>
                <a:schemeClr val="bg1">
                  <a:lumMod val="65000"/>
                </a:schemeClr>
              </a:solidFill>
            </a:endParaRPr>
          </a:p>
          <a:p>
            <a:r>
              <a:rPr lang="es-ES_tradnl" sz="1100" dirty="0" smtClean="0">
                <a:solidFill>
                  <a:schemeClr val="bg1">
                    <a:lumMod val="65000"/>
                  </a:schemeClr>
                </a:solidFill>
              </a:rPr>
              <a:t>Subsanación</a:t>
            </a:r>
          </a:p>
          <a:p>
            <a:r>
              <a:rPr lang="es-ES_tradnl" sz="1100" dirty="0" smtClean="0">
                <a:solidFill>
                  <a:schemeClr val="bg1">
                    <a:lumMod val="65000"/>
                  </a:schemeClr>
                </a:solidFill>
              </a:rPr>
              <a:t>Valoración</a:t>
            </a:r>
          </a:p>
          <a:p>
            <a:r>
              <a:rPr lang="es-ES_tradnl" sz="1100" dirty="0" smtClean="0">
                <a:solidFill>
                  <a:schemeClr val="bg1">
                    <a:lumMod val="65000"/>
                  </a:schemeClr>
                </a:solidFill>
              </a:rPr>
              <a:t>Informe 1</a:t>
            </a:r>
          </a:p>
          <a:p>
            <a:r>
              <a:rPr lang="es-ES_tradnl" sz="1100" dirty="0" smtClean="0">
                <a:solidFill>
                  <a:schemeClr val="bg1">
                    <a:lumMod val="65000"/>
                  </a:schemeClr>
                </a:solidFill>
              </a:rPr>
              <a:t>Informe 2</a:t>
            </a:r>
          </a:p>
          <a:p>
            <a:r>
              <a:rPr lang="es-ES_tradnl" sz="1100" dirty="0">
                <a:solidFill>
                  <a:schemeClr val="bg1">
                    <a:lumMod val="65000"/>
                  </a:schemeClr>
                </a:solidFill>
              </a:rPr>
              <a:t>R</a:t>
            </a:r>
            <a:r>
              <a:rPr lang="es-ES_tradnl" sz="1100" dirty="0" smtClean="0">
                <a:solidFill>
                  <a:schemeClr val="bg1">
                    <a:lumMod val="65000"/>
                  </a:schemeClr>
                </a:solidFill>
              </a:rPr>
              <a:t>esolución</a:t>
            </a:r>
          </a:p>
          <a:p>
            <a:r>
              <a:rPr lang="es-ES_tradnl" sz="1100" dirty="0" smtClean="0">
                <a:solidFill>
                  <a:schemeClr val="bg1">
                    <a:lumMod val="65000"/>
                  </a:schemeClr>
                </a:solidFill>
              </a:rPr>
              <a:t>Cierre </a:t>
            </a:r>
            <a:r>
              <a:rPr lang="es-ES_tradnl" sz="1100" dirty="0">
                <a:solidFill>
                  <a:schemeClr val="bg1">
                    <a:lumMod val="65000"/>
                  </a:schemeClr>
                </a:solidFill>
              </a:rPr>
              <a:t>Expediente</a:t>
            </a:r>
            <a:endParaRPr lang="es-ES" sz="1100" dirty="0">
              <a:solidFill>
                <a:schemeClr val="bg1">
                  <a:lumMod val="65000"/>
                </a:schemeClr>
              </a:solidFill>
            </a:endParaRPr>
          </a:p>
          <a:p>
            <a:endParaRPr lang="es-ES" sz="1100" dirty="0">
              <a:solidFill>
                <a:schemeClr val="bg1">
                  <a:lumMod val="65000"/>
                </a:schemeClr>
              </a:solidFill>
            </a:endParaRPr>
          </a:p>
          <a:p>
            <a:endParaRPr lang="es-ES" sz="1100" dirty="0">
              <a:solidFill>
                <a:schemeClr val="bg1">
                  <a:lumMod val="65000"/>
                </a:schemeClr>
              </a:solidFill>
            </a:endParaRPr>
          </a:p>
        </p:txBody>
      </p:sp>
      <p:sp>
        <p:nvSpPr>
          <p:cNvPr id="31" name="CuadroTexto 30"/>
          <p:cNvSpPr txBox="1"/>
          <p:nvPr/>
        </p:nvSpPr>
        <p:spPr>
          <a:xfrm>
            <a:off x="3651747" y="3071276"/>
            <a:ext cx="409086" cy="253916"/>
          </a:xfrm>
          <a:prstGeom prst="rect">
            <a:avLst/>
          </a:prstGeom>
          <a:noFill/>
        </p:spPr>
        <p:txBody>
          <a:bodyPr wrap="none" rtlCol="0">
            <a:spAutoFit/>
          </a:bodyPr>
          <a:lstStyle/>
          <a:p>
            <a:r>
              <a:rPr lang="es-ES_tradnl" sz="1050" dirty="0" err="1" smtClean="0"/>
              <a:t>Exp</a:t>
            </a:r>
            <a:r>
              <a:rPr lang="es-ES_tradnl" sz="1050" dirty="0" smtClean="0"/>
              <a:t> </a:t>
            </a:r>
            <a:endParaRPr lang="es-ES" sz="1050" dirty="0"/>
          </a:p>
        </p:txBody>
      </p:sp>
      <p:sp>
        <p:nvSpPr>
          <p:cNvPr id="47" name="CuadroTexto 46"/>
          <p:cNvSpPr txBox="1"/>
          <p:nvPr/>
        </p:nvSpPr>
        <p:spPr>
          <a:xfrm>
            <a:off x="29011" y="3005729"/>
            <a:ext cx="2757967" cy="1323439"/>
          </a:xfrm>
          <a:prstGeom prst="rect">
            <a:avLst/>
          </a:prstGeom>
          <a:noFill/>
        </p:spPr>
        <p:txBody>
          <a:bodyPr wrap="square" rtlCol="0">
            <a:spAutoFit/>
          </a:bodyPr>
          <a:lstStyle/>
          <a:p>
            <a:pPr marL="171450" indent="-171450">
              <a:buFont typeface="Arial" panose="020B0604020202020204" pitchFamily="34" charset="0"/>
              <a:buChar char="•"/>
            </a:pPr>
            <a:r>
              <a:rPr lang="es-ES" sz="1000" dirty="0">
                <a:solidFill>
                  <a:schemeClr val="bg1">
                    <a:lumMod val="50000"/>
                  </a:schemeClr>
                </a:solidFill>
              </a:rPr>
              <a:t>Escrito de cumplimiento al requerimiento de subsanación/mejora (artículo 68).</a:t>
            </a:r>
          </a:p>
          <a:p>
            <a:pPr marL="171450" indent="-171450">
              <a:buFont typeface="Arial" panose="020B0604020202020204" pitchFamily="34" charset="0"/>
              <a:buChar char="•"/>
            </a:pPr>
            <a:r>
              <a:rPr lang="es-ES" sz="1000" dirty="0" smtClean="0">
                <a:solidFill>
                  <a:schemeClr val="bg1">
                    <a:lumMod val="50000"/>
                  </a:schemeClr>
                </a:solidFill>
              </a:rPr>
              <a:t>Solicitud </a:t>
            </a:r>
            <a:r>
              <a:rPr lang="es-ES" sz="1000" dirty="0">
                <a:solidFill>
                  <a:schemeClr val="bg1">
                    <a:lumMod val="50000"/>
                  </a:schemeClr>
                </a:solidFill>
              </a:rPr>
              <a:t>del interesado tramitación de urgencia (artículo 33</a:t>
            </a:r>
            <a:r>
              <a:rPr lang="es-ES" sz="1000" dirty="0" smtClean="0">
                <a:solidFill>
                  <a:schemeClr val="bg1">
                    <a:lumMod val="50000"/>
                  </a:schemeClr>
                </a:solidFill>
              </a:rPr>
              <a:t>)</a:t>
            </a:r>
          </a:p>
          <a:p>
            <a:pPr marL="171450" indent="-171450">
              <a:buFont typeface="Arial" panose="020B0604020202020204" pitchFamily="34" charset="0"/>
              <a:buChar char="•"/>
            </a:pPr>
            <a:r>
              <a:rPr lang="es-ES" sz="1000" dirty="0">
                <a:solidFill>
                  <a:schemeClr val="bg1">
                    <a:lumMod val="50000"/>
                  </a:schemeClr>
                </a:solidFill>
              </a:rPr>
              <a:t>Escrito de desistimiento (artículo 84</a:t>
            </a:r>
            <a:r>
              <a:rPr lang="es-ES" sz="1000" dirty="0" smtClean="0">
                <a:solidFill>
                  <a:schemeClr val="bg1">
                    <a:lumMod val="50000"/>
                  </a:schemeClr>
                </a:solidFill>
              </a:rPr>
              <a:t>).</a:t>
            </a:r>
          </a:p>
          <a:p>
            <a:pPr marL="171450" indent="-171450">
              <a:buFont typeface="Arial" panose="020B0604020202020204" pitchFamily="34" charset="0"/>
              <a:buChar char="•"/>
            </a:pPr>
            <a:endParaRPr lang="es-ES_tradnl" sz="1000" dirty="0">
              <a:solidFill>
                <a:schemeClr val="bg1">
                  <a:lumMod val="50000"/>
                </a:schemeClr>
              </a:solidFill>
            </a:endParaRPr>
          </a:p>
          <a:p>
            <a:pPr marL="171450" indent="-171450">
              <a:buFont typeface="Arial" panose="020B0604020202020204" pitchFamily="34" charset="0"/>
              <a:buChar char="•"/>
            </a:pPr>
            <a:r>
              <a:rPr lang="es-ES_tradnl" sz="1000" dirty="0" smtClean="0">
                <a:solidFill>
                  <a:schemeClr val="bg1">
                    <a:lumMod val="50000"/>
                  </a:schemeClr>
                </a:solidFill>
              </a:rPr>
              <a:t>……..</a:t>
            </a:r>
            <a:endParaRPr lang="es-ES_tradnl" sz="1000" dirty="0">
              <a:solidFill>
                <a:schemeClr val="bg1">
                  <a:lumMod val="50000"/>
                </a:schemeClr>
              </a:solidFill>
            </a:endParaRPr>
          </a:p>
          <a:p>
            <a:pPr algn="ctr"/>
            <a:endParaRPr lang="es-ES_tradnl" sz="1000" dirty="0" smtClean="0">
              <a:solidFill>
                <a:srgbClr val="FF0000"/>
              </a:solidFill>
            </a:endParaRPr>
          </a:p>
        </p:txBody>
      </p:sp>
      <p:cxnSp>
        <p:nvCxnSpPr>
          <p:cNvPr id="48" name="Conector recto de flecha 47"/>
          <p:cNvCxnSpPr/>
          <p:nvPr/>
        </p:nvCxnSpPr>
        <p:spPr>
          <a:xfrm>
            <a:off x="2168377" y="3269349"/>
            <a:ext cx="1627197" cy="6282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Rectángulo 48"/>
          <p:cNvSpPr/>
          <p:nvPr/>
        </p:nvSpPr>
        <p:spPr>
          <a:xfrm>
            <a:off x="4036524" y="2164651"/>
            <a:ext cx="971676" cy="369332"/>
          </a:xfrm>
          <a:prstGeom prst="rect">
            <a:avLst/>
          </a:prstGeom>
        </p:spPr>
        <p:txBody>
          <a:bodyPr wrap="none">
            <a:spAutoFit/>
          </a:bodyPr>
          <a:lstStyle/>
          <a:p>
            <a:r>
              <a:rPr lang="es-ES_tradnl" dirty="0">
                <a:solidFill>
                  <a:schemeClr val="dk1"/>
                </a:solidFill>
              </a:rPr>
              <a:t>SANDRA</a:t>
            </a:r>
            <a:endParaRPr lang="es-ES" dirty="0"/>
          </a:p>
        </p:txBody>
      </p:sp>
      <p:sp>
        <p:nvSpPr>
          <p:cNvPr id="50" name="CuadroTexto 49"/>
          <p:cNvSpPr txBox="1"/>
          <p:nvPr/>
        </p:nvSpPr>
        <p:spPr>
          <a:xfrm>
            <a:off x="-61111" y="985605"/>
            <a:ext cx="685807" cy="573727"/>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_tradnl" sz="2800" dirty="0" smtClean="0">
                <a:ln w="0"/>
                <a:solidFill>
                  <a:srgbClr val="FF0000"/>
                </a:solidFill>
                <a:effectLst>
                  <a:outerShdw blurRad="38100" dist="19050" dir="2700000" algn="tl" rotWithShape="0">
                    <a:schemeClr val="dk1">
                      <a:alpha val="40000"/>
                    </a:schemeClr>
                  </a:outerShdw>
                </a:effectLst>
              </a:rPr>
              <a:t>DI</a:t>
            </a:r>
            <a:endParaRPr lang="es-ES" sz="2800" dirty="0">
              <a:solidFill>
                <a:srgbClr val="FF0000"/>
              </a:solidFill>
            </a:endParaRPr>
          </a:p>
        </p:txBody>
      </p:sp>
      <p:sp>
        <p:nvSpPr>
          <p:cNvPr id="51" name="CuadroTexto 50"/>
          <p:cNvSpPr txBox="1"/>
          <p:nvPr/>
        </p:nvSpPr>
        <p:spPr>
          <a:xfrm>
            <a:off x="7080564" y="1102816"/>
            <a:ext cx="685807" cy="573727"/>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_tradnl" sz="2800" dirty="0" smtClean="0">
                <a:ln w="0"/>
                <a:solidFill>
                  <a:srgbClr val="FF0000"/>
                </a:solidFill>
                <a:effectLst>
                  <a:outerShdw blurRad="38100" dist="19050" dir="2700000" algn="tl" rotWithShape="0">
                    <a:schemeClr val="dk1">
                      <a:alpha val="40000"/>
                    </a:schemeClr>
                  </a:outerShdw>
                </a:effectLst>
              </a:rPr>
              <a:t>DA</a:t>
            </a:r>
            <a:endParaRPr lang="es-ES" sz="2800" dirty="0">
              <a:solidFill>
                <a:srgbClr val="FF0000"/>
              </a:solidFill>
            </a:endParaRPr>
          </a:p>
        </p:txBody>
      </p:sp>
      <p:sp>
        <p:nvSpPr>
          <p:cNvPr id="68" name="Rectángulo 67"/>
          <p:cNvSpPr/>
          <p:nvPr/>
        </p:nvSpPr>
        <p:spPr>
          <a:xfrm>
            <a:off x="144294" y="1435493"/>
            <a:ext cx="3701447" cy="861774"/>
          </a:xfrm>
          <a:prstGeom prst="rect">
            <a:avLst/>
          </a:prstGeom>
          <a:ln>
            <a:solidFill>
              <a:schemeClr val="bg2"/>
            </a:solidFill>
          </a:ln>
        </p:spPr>
        <p:txBody>
          <a:bodyPr wrap="square">
            <a:spAutoFit/>
          </a:bodyPr>
          <a:lstStyle/>
          <a:p>
            <a:r>
              <a:rPr lang="es-ES_tradnl" sz="1000" dirty="0" smtClean="0">
                <a:solidFill>
                  <a:schemeClr val="tx1">
                    <a:lumMod val="50000"/>
                    <a:lumOff val="50000"/>
                  </a:schemeClr>
                </a:solidFill>
              </a:rPr>
              <a:t>DOCUMENTOS INTERESADO DISTINTOS DE LA PROPIA SOLICITUD.</a:t>
            </a:r>
          </a:p>
          <a:p>
            <a:r>
              <a:rPr lang="es-ES_tradnl" sz="1000" dirty="0" smtClean="0">
                <a:solidFill>
                  <a:schemeClr val="tx1">
                    <a:lumMod val="50000"/>
                    <a:lumOff val="50000"/>
                  </a:schemeClr>
                </a:solidFill>
              </a:rPr>
              <a:t>APARECEN EN LA GUIA Y EN LA SEDE ELECTRONICA COMO TRAMITES DE ASOCIADOS AL PROCEDIMIENTO.</a:t>
            </a:r>
          </a:p>
          <a:p>
            <a:r>
              <a:rPr lang="es-ES_tradnl" sz="1000" dirty="0" smtClean="0">
                <a:solidFill>
                  <a:schemeClr val="tx1">
                    <a:lumMod val="50000"/>
                    <a:lumOff val="50000"/>
                  </a:schemeClr>
                </a:solidFill>
              </a:rPr>
              <a:t>ES OBLIGATORIO INDICAR EL CÓDIGO DEL EXPEDIENTE PARA PODER TRAMITARLOS</a:t>
            </a:r>
            <a:endParaRPr lang="es-ES" sz="1000" dirty="0"/>
          </a:p>
        </p:txBody>
      </p:sp>
      <p:sp>
        <p:nvSpPr>
          <p:cNvPr id="69" name="Rectángulo 68"/>
          <p:cNvSpPr/>
          <p:nvPr/>
        </p:nvSpPr>
        <p:spPr>
          <a:xfrm>
            <a:off x="5981220" y="1669739"/>
            <a:ext cx="2738718" cy="369332"/>
          </a:xfrm>
          <a:prstGeom prst="rect">
            <a:avLst/>
          </a:prstGeom>
          <a:ln>
            <a:solidFill>
              <a:schemeClr val="bg1">
                <a:lumMod val="85000"/>
              </a:schemeClr>
            </a:solidFill>
          </a:ln>
        </p:spPr>
        <p:txBody>
          <a:bodyPr wrap="square">
            <a:spAutoFit/>
          </a:bodyPr>
          <a:lstStyle/>
          <a:p>
            <a:r>
              <a:rPr lang="es-ES_tradnl" sz="900" dirty="0" smtClean="0">
                <a:solidFill>
                  <a:schemeClr val="tx1">
                    <a:lumMod val="50000"/>
                    <a:lumOff val="50000"/>
                  </a:schemeClr>
                </a:solidFill>
              </a:rPr>
              <a:t>DOCUMENTOS GENERADOS POR LA ADMINISTRACION</a:t>
            </a:r>
          </a:p>
          <a:p>
            <a:r>
              <a:rPr lang="es-ES_tradnl" sz="900" dirty="0" smtClean="0">
                <a:solidFill>
                  <a:schemeClr val="tx1">
                    <a:lumMod val="50000"/>
                    <a:lumOff val="50000"/>
                  </a:schemeClr>
                </a:solidFill>
              </a:rPr>
              <a:t>CON LA OBLIGATORIA INDICACIÓN DEL EXPEDIENTE</a:t>
            </a:r>
            <a:endParaRPr lang="es-ES" sz="900" dirty="0"/>
          </a:p>
        </p:txBody>
      </p:sp>
      <p:sp>
        <p:nvSpPr>
          <p:cNvPr id="70" name="Elipse 69"/>
          <p:cNvSpPr/>
          <p:nvPr/>
        </p:nvSpPr>
        <p:spPr>
          <a:xfrm>
            <a:off x="2882194" y="2164651"/>
            <a:ext cx="3280336" cy="3192743"/>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t" anchorCtr="0"/>
          <a:lstStyle/>
          <a:p>
            <a:pPr algn="ctr"/>
            <a:endParaRPr lang="es-ES" sz="1400" dirty="0">
              <a:solidFill>
                <a:schemeClr val="dk1"/>
              </a:solidFill>
            </a:endParaRPr>
          </a:p>
        </p:txBody>
      </p:sp>
      <p:sp>
        <p:nvSpPr>
          <p:cNvPr id="72" name="Cerrar llave 71"/>
          <p:cNvSpPr/>
          <p:nvPr/>
        </p:nvSpPr>
        <p:spPr>
          <a:xfrm>
            <a:off x="2600746" y="2837879"/>
            <a:ext cx="221205" cy="159493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pic>
        <p:nvPicPr>
          <p:cNvPr id="77" name="Imagen 76"/>
          <p:cNvPicPr>
            <a:picLocks noChangeAspect="1"/>
          </p:cNvPicPr>
          <p:nvPr/>
        </p:nvPicPr>
        <p:blipFill>
          <a:blip r:embed="rId3"/>
          <a:stretch>
            <a:fillRect/>
          </a:stretch>
        </p:blipFill>
        <p:spPr>
          <a:xfrm>
            <a:off x="7080564" y="2462379"/>
            <a:ext cx="1433340" cy="1003626"/>
          </a:xfrm>
          <a:prstGeom prst="rect">
            <a:avLst/>
          </a:prstGeom>
        </p:spPr>
      </p:pic>
      <p:sp>
        <p:nvSpPr>
          <p:cNvPr id="78" name="CuadroTexto 77"/>
          <p:cNvSpPr txBox="1"/>
          <p:nvPr/>
        </p:nvSpPr>
        <p:spPr>
          <a:xfrm>
            <a:off x="6845514" y="2141717"/>
            <a:ext cx="1749527" cy="476288"/>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_tradnl" sz="1200" dirty="0" smtClean="0">
                <a:ln w="0"/>
                <a:solidFill>
                  <a:schemeClr val="accent1">
                    <a:lumMod val="75000"/>
                  </a:schemeClr>
                </a:solidFill>
                <a:effectLst>
                  <a:outerShdw blurRad="38100" dist="19050" dir="2700000" algn="tl" rotWithShape="0">
                    <a:schemeClr val="dk1">
                      <a:alpha val="40000"/>
                    </a:schemeClr>
                  </a:outerShdw>
                </a:effectLst>
              </a:rPr>
              <a:t>DELFOS</a:t>
            </a:r>
            <a:endParaRPr lang="es-ES" sz="1200" dirty="0">
              <a:solidFill>
                <a:schemeClr val="accent1">
                  <a:lumMod val="75000"/>
                </a:schemeClr>
              </a:solidFill>
            </a:endParaRPr>
          </a:p>
        </p:txBody>
      </p:sp>
      <p:cxnSp>
        <p:nvCxnSpPr>
          <p:cNvPr id="80" name="Conector recto de flecha 79"/>
          <p:cNvCxnSpPr/>
          <p:nvPr/>
        </p:nvCxnSpPr>
        <p:spPr>
          <a:xfrm flipH="1">
            <a:off x="4642465" y="3090479"/>
            <a:ext cx="2438099" cy="10051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2" name="Rectángulo 81"/>
          <p:cNvSpPr/>
          <p:nvPr/>
        </p:nvSpPr>
        <p:spPr>
          <a:xfrm>
            <a:off x="7414245" y="3786667"/>
            <a:ext cx="960638" cy="1520492"/>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S_tradnl" sz="900" dirty="0" smtClean="0">
                <a:solidFill>
                  <a:schemeClr val="tx1"/>
                </a:solidFill>
              </a:rPr>
              <a:t>APLICACIONES SECTORIAL</a:t>
            </a:r>
            <a:endParaRPr lang="es-ES_tradnl" sz="1050" dirty="0">
              <a:solidFill>
                <a:schemeClr val="tx1"/>
              </a:solidFill>
            </a:endParaRPr>
          </a:p>
          <a:p>
            <a:pPr algn="ctr"/>
            <a:endParaRPr lang="es-ES_tradnl" sz="1050" dirty="0">
              <a:solidFill>
                <a:schemeClr val="tx1"/>
              </a:solidFill>
            </a:endParaRPr>
          </a:p>
          <a:p>
            <a:pPr algn="ctr"/>
            <a:endParaRPr lang="es-ES" sz="1050" dirty="0">
              <a:solidFill>
                <a:schemeClr val="tx1"/>
              </a:solidFill>
            </a:endParaRPr>
          </a:p>
        </p:txBody>
      </p:sp>
      <p:sp>
        <p:nvSpPr>
          <p:cNvPr id="83" name="Rectángulo 82"/>
          <p:cNvSpPr/>
          <p:nvPr/>
        </p:nvSpPr>
        <p:spPr>
          <a:xfrm>
            <a:off x="7545175" y="4219610"/>
            <a:ext cx="680156" cy="4253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dirty="0" smtClean="0">
                <a:solidFill>
                  <a:schemeClr val="bg2">
                    <a:lumMod val="10000"/>
                  </a:schemeClr>
                </a:solidFill>
              </a:rPr>
              <a:t>C1</a:t>
            </a:r>
            <a:endParaRPr lang="es-ES" sz="1000" dirty="0">
              <a:solidFill>
                <a:schemeClr val="bg2">
                  <a:lumMod val="10000"/>
                </a:schemeClr>
              </a:solidFill>
            </a:endParaRPr>
          </a:p>
        </p:txBody>
      </p:sp>
      <p:sp>
        <p:nvSpPr>
          <p:cNvPr id="84" name="Rectángulo 83"/>
          <p:cNvSpPr/>
          <p:nvPr/>
        </p:nvSpPr>
        <p:spPr>
          <a:xfrm>
            <a:off x="7531573" y="4768377"/>
            <a:ext cx="693757" cy="4253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dirty="0" smtClean="0">
                <a:solidFill>
                  <a:schemeClr val="bg2">
                    <a:lumMod val="10000"/>
                  </a:schemeClr>
                </a:solidFill>
              </a:rPr>
              <a:t>C2</a:t>
            </a:r>
            <a:endParaRPr lang="es-ES" sz="1000" dirty="0">
              <a:solidFill>
                <a:schemeClr val="bg2">
                  <a:lumMod val="10000"/>
                </a:schemeClr>
              </a:solidFill>
            </a:endParaRPr>
          </a:p>
        </p:txBody>
      </p:sp>
      <p:cxnSp>
        <p:nvCxnSpPr>
          <p:cNvPr id="88" name="Conector recto de flecha 87"/>
          <p:cNvCxnSpPr>
            <a:stCxn id="82" idx="1"/>
          </p:cNvCxnSpPr>
          <p:nvPr/>
        </p:nvCxnSpPr>
        <p:spPr>
          <a:xfrm flipH="1">
            <a:off x="5129512" y="4546913"/>
            <a:ext cx="2284733" cy="67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9" name="Cerrar llave 88"/>
          <p:cNvSpPr/>
          <p:nvPr/>
        </p:nvSpPr>
        <p:spPr>
          <a:xfrm>
            <a:off x="4881089" y="4186653"/>
            <a:ext cx="198911" cy="74506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Tree>
    <p:extLst>
      <p:ext uri="{BB962C8B-B14F-4D97-AF65-F5344CB8AC3E}">
        <p14:creationId xmlns:p14="http://schemas.microsoft.com/office/powerpoint/2010/main" val="9173457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474463" y="737580"/>
            <a:ext cx="6043937" cy="4926619"/>
          </a:xfrm>
          <a:prstGeom prst="rect">
            <a:avLst/>
          </a:prstGeom>
        </p:spPr>
      </p:pic>
      <p:sp>
        <p:nvSpPr>
          <p:cNvPr id="5" name="CuadroTexto 4"/>
          <p:cNvSpPr txBox="1"/>
          <p:nvPr/>
        </p:nvSpPr>
        <p:spPr>
          <a:xfrm>
            <a:off x="109602" y="540000"/>
            <a:ext cx="1549866" cy="573727"/>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_tradnl" sz="2800" dirty="0" smtClean="0">
                <a:ln w="0"/>
                <a:solidFill>
                  <a:schemeClr val="accent1">
                    <a:lumMod val="75000"/>
                  </a:schemeClr>
                </a:solidFill>
                <a:effectLst>
                  <a:outerShdw blurRad="38100" dist="19050" dir="2700000" algn="tl" rotWithShape="0">
                    <a:schemeClr val="dk1">
                      <a:alpha val="40000"/>
                    </a:schemeClr>
                  </a:outerShdw>
                </a:effectLst>
              </a:rPr>
              <a:t>DEXEL</a:t>
            </a:r>
            <a:endParaRPr lang="es-ES" sz="2800" dirty="0">
              <a:solidFill>
                <a:schemeClr val="accent1">
                  <a:lumMod val="75000"/>
                </a:schemeClr>
              </a:solidFill>
            </a:endParaRPr>
          </a:p>
        </p:txBody>
      </p:sp>
      <p:sp>
        <p:nvSpPr>
          <p:cNvPr id="6" name="Título 10"/>
          <p:cNvSpPr>
            <a:spLocks noGrp="1"/>
          </p:cNvSpPr>
          <p:nvPr>
            <p:ph type="title"/>
          </p:nvPr>
        </p:nvSpPr>
        <p:spPr>
          <a:xfrm>
            <a:off x="0" y="0"/>
            <a:ext cx="9144000" cy="540000"/>
          </a:xfrm>
        </p:spPr>
        <p:txBody>
          <a:bodyPr/>
          <a:lstStyle/>
          <a:p>
            <a:r>
              <a:rPr lang="es-ES_tradnl" dirty="0"/>
              <a:t>Plan Estratégico de Administración Electrónica de la CARM (PAECARM)</a:t>
            </a:r>
            <a:endParaRPr lang="es-ES" dirty="0"/>
          </a:p>
        </p:txBody>
      </p:sp>
    </p:spTree>
    <p:extLst>
      <p:ext uri="{BB962C8B-B14F-4D97-AF65-F5344CB8AC3E}">
        <p14:creationId xmlns:p14="http://schemas.microsoft.com/office/powerpoint/2010/main" val="2473834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591016" y="1493827"/>
            <a:ext cx="8318810" cy="794543"/>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 sz="2500" dirty="0">
                <a:ln w="0"/>
                <a:solidFill>
                  <a:schemeClr val="accent5">
                    <a:lumMod val="75000"/>
                  </a:schemeClr>
                </a:solidFill>
                <a:effectLst>
                  <a:outerShdw blurRad="38100" dist="19050" dir="2700000" algn="tl" rotWithShape="0">
                    <a:schemeClr val="dk1">
                      <a:alpha val="40000"/>
                    </a:schemeClr>
                  </a:outerShdw>
                </a:effectLst>
              </a:rPr>
              <a:t>LA ADMINISTRACION ELECTRONICA PARA EL CIUDADANO</a:t>
            </a:r>
            <a:endParaRPr lang="es-ES_tradnl" sz="2500" dirty="0" smtClean="0">
              <a:ln w="0"/>
              <a:solidFill>
                <a:schemeClr val="accent5">
                  <a:lumMod val="75000"/>
                </a:schemeClr>
              </a:solidFill>
              <a:effectLst>
                <a:outerShdw blurRad="38100" dist="19050" dir="2700000" algn="tl" rotWithShape="0">
                  <a:schemeClr val="dk1">
                    <a:alpha val="40000"/>
                  </a:schemeClr>
                </a:outerShdw>
              </a:effectLst>
            </a:endParaRPr>
          </a:p>
          <a:p>
            <a:pPr algn="ctr"/>
            <a:endParaRPr lang="es-ES_tradnl" sz="2800" dirty="0">
              <a:ln w="0"/>
              <a:solidFill>
                <a:schemeClr val="accent1">
                  <a:lumMod val="75000"/>
                </a:schemeClr>
              </a:solidFill>
              <a:effectLst>
                <a:outerShdw blurRad="38100" dist="19050" dir="2700000" algn="tl" rotWithShape="0">
                  <a:schemeClr val="dk1">
                    <a:alpha val="40000"/>
                  </a:schemeClr>
                </a:outerShdw>
              </a:effectLst>
            </a:endParaRPr>
          </a:p>
          <a:p>
            <a:pPr algn="ctr"/>
            <a:endParaRPr lang="es-ES_tradnl" sz="2600" dirty="0" smtClean="0">
              <a:ln w="0"/>
              <a:solidFill>
                <a:schemeClr val="accent1">
                  <a:lumMod val="75000"/>
                </a:schemeClr>
              </a:solidFill>
              <a:effectLst>
                <a:outerShdw blurRad="38100" dist="19050" dir="2700000" algn="tl" rotWithShape="0">
                  <a:schemeClr val="dk1">
                    <a:alpha val="40000"/>
                  </a:schemeClr>
                </a:outerShdw>
              </a:effectLst>
            </a:endParaRPr>
          </a:p>
          <a:p>
            <a:pPr algn="ctr"/>
            <a:endParaRPr lang="es-ES_tradnl" sz="2800" dirty="0">
              <a:ln w="0"/>
              <a:solidFill>
                <a:schemeClr val="accent1">
                  <a:lumMod val="75000"/>
                </a:schemeClr>
              </a:solidFill>
              <a:effectLst>
                <a:outerShdw blurRad="38100" dist="19050" dir="2700000" algn="tl" rotWithShape="0">
                  <a:schemeClr val="dk1">
                    <a:alpha val="40000"/>
                  </a:schemeClr>
                </a:outerShdw>
              </a:effectLst>
            </a:endParaRPr>
          </a:p>
          <a:p>
            <a:pPr algn="ctr"/>
            <a:endParaRPr lang="es-ES_tradnl" sz="2800" dirty="0" smtClean="0">
              <a:ln w="0"/>
              <a:solidFill>
                <a:schemeClr val="accent1">
                  <a:lumMod val="75000"/>
                </a:schemeClr>
              </a:solidFill>
              <a:effectLst>
                <a:outerShdw blurRad="38100" dist="19050" dir="2700000" algn="tl" rotWithShape="0">
                  <a:schemeClr val="dk1">
                    <a:alpha val="40000"/>
                  </a:schemeClr>
                </a:outerShdw>
              </a:effectLst>
            </a:endParaRPr>
          </a:p>
        </p:txBody>
      </p:sp>
      <p:sp>
        <p:nvSpPr>
          <p:cNvPr id="11" name="Título 10"/>
          <p:cNvSpPr>
            <a:spLocks noGrp="1"/>
          </p:cNvSpPr>
          <p:nvPr>
            <p:ph type="title"/>
          </p:nvPr>
        </p:nvSpPr>
        <p:spPr/>
        <p:txBody>
          <a:bodyPr/>
          <a:lstStyle/>
          <a:p>
            <a:r>
              <a:rPr lang="es-ES_tradnl" dirty="0"/>
              <a:t>Plan Estratégico de Administración Electrónica de la CARM (PAECARM)</a:t>
            </a:r>
            <a:endParaRPr lang="es-ES" dirty="0"/>
          </a:p>
        </p:txBody>
      </p:sp>
      <p:sp>
        <p:nvSpPr>
          <p:cNvPr id="9" name="Rectángulo 8"/>
          <p:cNvSpPr/>
          <p:nvPr/>
        </p:nvSpPr>
        <p:spPr>
          <a:xfrm>
            <a:off x="677334" y="1429434"/>
            <a:ext cx="5435599" cy="923330"/>
          </a:xfrm>
          <a:prstGeom prst="rect">
            <a:avLst/>
          </a:prstGeom>
        </p:spPr>
        <p:txBody>
          <a:bodyPr wrap="square">
            <a:spAutoFit/>
          </a:bodyPr>
          <a:lstStyle/>
          <a:p>
            <a:pPr marL="285750" indent="-285750">
              <a:buFont typeface="Arial" panose="020B0604020202020204" pitchFamily="34" charset="0"/>
              <a:buChar char="•"/>
            </a:pPr>
            <a:endParaRPr lang="es-ES_tradnl" b="1" dirty="0"/>
          </a:p>
          <a:p>
            <a:pPr marL="285750" indent="-285750">
              <a:buFont typeface="Arial" panose="020B0604020202020204" pitchFamily="34" charset="0"/>
              <a:buChar char="•"/>
            </a:pPr>
            <a:endParaRPr lang="es-ES_tradnl" b="1" dirty="0">
              <a:solidFill>
                <a:srgbClr val="000000"/>
              </a:solidFill>
              <a:latin typeface="verdana" panose="020B0604030504040204" pitchFamily="34" charset="0"/>
            </a:endParaRPr>
          </a:p>
          <a:p>
            <a:pPr marL="285750" indent="-285750">
              <a:buFont typeface="Arial" panose="020B0604020202020204" pitchFamily="34" charset="0"/>
              <a:buChar char="•"/>
            </a:pPr>
            <a:endParaRPr lang="es-ES" b="1" dirty="0"/>
          </a:p>
        </p:txBody>
      </p:sp>
    </p:spTree>
    <p:extLst>
      <p:ext uri="{BB962C8B-B14F-4D97-AF65-F5344CB8AC3E}">
        <p14:creationId xmlns:p14="http://schemas.microsoft.com/office/powerpoint/2010/main" val="22617383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436665" y="718337"/>
            <a:ext cx="5192736" cy="573727"/>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_tradnl" sz="2800" dirty="0" smtClean="0">
                <a:ln w="0"/>
                <a:solidFill>
                  <a:schemeClr val="accent1">
                    <a:lumMod val="75000"/>
                  </a:schemeClr>
                </a:solidFill>
                <a:effectLst>
                  <a:outerShdw blurRad="38100" dist="19050" dir="2700000" algn="tl" rotWithShape="0">
                    <a:schemeClr val="dk1">
                      <a:alpha val="40000"/>
                    </a:schemeClr>
                  </a:outerShdw>
                </a:effectLst>
              </a:rPr>
              <a:t>Derecho u obligación</a:t>
            </a:r>
            <a:endParaRPr lang="es-ES" sz="2800" dirty="0">
              <a:solidFill>
                <a:schemeClr val="accent1">
                  <a:lumMod val="75000"/>
                </a:schemeClr>
              </a:solidFill>
            </a:endParaRPr>
          </a:p>
        </p:txBody>
      </p:sp>
      <p:sp>
        <p:nvSpPr>
          <p:cNvPr id="11" name="Título 10"/>
          <p:cNvSpPr>
            <a:spLocks noGrp="1"/>
          </p:cNvSpPr>
          <p:nvPr>
            <p:ph type="title"/>
          </p:nvPr>
        </p:nvSpPr>
        <p:spPr/>
        <p:txBody>
          <a:bodyPr/>
          <a:lstStyle/>
          <a:p>
            <a:r>
              <a:rPr lang="es-ES_tradnl" dirty="0"/>
              <a:t>Plan Estratégico de Administración Electrónica de la CARM (PAECARM)</a:t>
            </a:r>
            <a:endParaRPr lang="es-ES" dirty="0"/>
          </a:p>
        </p:txBody>
      </p:sp>
      <p:sp>
        <p:nvSpPr>
          <p:cNvPr id="9" name="Rectángulo 8"/>
          <p:cNvSpPr/>
          <p:nvPr/>
        </p:nvSpPr>
        <p:spPr>
          <a:xfrm>
            <a:off x="501806" y="1429434"/>
            <a:ext cx="7939668" cy="5970865"/>
          </a:xfrm>
          <a:prstGeom prst="rect">
            <a:avLst/>
          </a:prstGeom>
        </p:spPr>
        <p:txBody>
          <a:bodyPr wrap="square">
            <a:spAutoFit/>
          </a:bodyPr>
          <a:lstStyle/>
          <a:p>
            <a:pPr marL="742950" lvl="1" indent="-285750">
              <a:buFont typeface="Arial" panose="020B0604020202020204" pitchFamily="34" charset="0"/>
              <a:buChar char="•"/>
            </a:pPr>
            <a:endParaRPr lang="es-ES_tradnl" b="1" dirty="0" smtClean="0"/>
          </a:p>
          <a:p>
            <a:pPr marL="742950" lvl="1" indent="-285750">
              <a:buFont typeface="Arial" panose="020B0604020202020204" pitchFamily="34" charset="0"/>
              <a:buChar char="•"/>
            </a:pPr>
            <a:r>
              <a:rPr lang="es-ES_tradnl" b="1" dirty="0" smtClean="0"/>
              <a:t>Personas físicas                               </a:t>
            </a:r>
            <a:r>
              <a:rPr lang="es-ES_tradnl" b="1" dirty="0" smtClean="0">
                <a:solidFill>
                  <a:schemeClr val="accent5">
                    <a:lumMod val="75000"/>
                  </a:schemeClr>
                </a:solidFill>
              </a:rPr>
              <a:t>DERECHO</a:t>
            </a:r>
            <a:endParaRPr lang="es-ES_tradnl" b="1" dirty="0">
              <a:solidFill>
                <a:schemeClr val="accent5">
                  <a:lumMod val="75000"/>
                </a:schemeClr>
              </a:solidFill>
            </a:endParaRPr>
          </a:p>
          <a:p>
            <a:pPr marL="742950" lvl="1" indent="-285750">
              <a:buFont typeface="Arial" panose="020B0604020202020204" pitchFamily="34" charset="0"/>
              <a:buChar char="•"/>
            </a:pPr>
            <a:endParaRPr lang="es-ES" sz="1000" b="1" dirty="0" smtClean="0"/>
          </a:p>
          <a:p>
            <a:pPr marL="742950" lvl="1" indent="-285750">
              <a:buFont typeface="Arial" panose="020B0604020202020204" pitchFamily="34" charset="0"/>
              <a:buChar char="•"/>
            </a:pPr>
            <a:r>
              <a:rPr lang="es-ES" b="1" dirty="0" smtClean="0"/>
              <a:t>Determinados colectivos</a:t>
            </a:r>
          </a:p>
          <a:p>
            <a:pPr marL="742950" lvl="1" indent="-285750">
              <a:buFont typeface="Arial" panose="020B0604020202020204" pitchFamily="34" charset="0"/>
              <a:buChar char="•"/>
            </a:pPr>
            <a:endParaRPr lang="es-ES" sz="1000" b="1" dirty="0"/>
          </a:p>
          <a:p>
            <a:pPr marL="1200150" lvl="2" indent="-285750">
              <a:buFont typeface="Wingdings" panose="05000000000000000000" pitchFamily="2" charset="2"/>
              <a:buChar char="ü"/>
            </a:pPr>
            <a:r>
              <a:rPr lang="es-ES" b="1" dirty="0" smtClean="0"/>
              <a:t>Personas jurídicas</a:t>
            </a:r>
          </a:p>
          <a:p>
            <a:pPr marL="1200150" lvl="2" indent="-285750">
              <a:buFont typeface="Wingdings" panose="05000000000000000000" pitchFamily="2" charset="2"/>
              <a:buChar char="ü"/>
            </a:pPr>
            <a:r>
              <a:rPr lang="es-ES_tradnl" b="1" dirty="0" smtClean="0"/>
              <a:t>Entidades sin personalidad jurídica                                  </a:t>
            </a:r>
            <a:r>
              <a:rPr lang="es-ES_tradnl" b="1" dirty="0">
                <a:solidFill>
                  <a:schemeClr val="accent5">
                    <a:lumMod val="75000"/>
                  </a:schemeClr>
                </a:solidFill>
              </a:rPr>
              <a:t>OBLIGACIÓN</a:t>
            </a:r>
          </a:p>
          <a:p>
            <a:pPr marL="1200150" lvl="2" indent="-285750">
              <a:buFont typeface="Wingdings" panose="05000000000000000000" pitchFamily="2" charset="2"/>
              <a:buChar char="ü"/>
            </a:pPr>
            <a:r>
              <a:rPr lang="es-ES_tradnl" b="1" dirty="0" smtClean="0"/>
              <a:t>Profesionales colegiados</a:t>
            </a:r>
            <a:endParaRPr lang="es-ES" b="1" dirty="0" smtClean="0"/>
          </a:p>
          <a:p>
            <a:pPr marL="742950" lvl="1" indent="-285750">
              <a:buFont typeface="Arial" panose="020B0604020202020204" pitchFamily="34" charset="0"/>
              <a:buChar char="•"/>
            </a:pPr>
            <a:endParaRPr lang="es-ES_tradnl" sz="1000" b="1" dirty="0"/>
          </a:p>
          <a:p>
            <a:pPr marL="742950" lvl="1" indent="-285750">
              <a:buFont typeface="Arial" panose="020B0604020202020204" pitchFamily="34" charset="0"/>
              <a:buChar char="•"/>
            </a:pPr>
            <a:r>
              <a:rPr lang="es-ES" b="1" dirty="0" smtClean="0"/>
              <a:t>Empleados públicos</a:t>
            </a:r>
          </a:p>
          <a:p>
            <a:endParaRPr lang="es-ES" sz="1000" b="1" dirty="0" smtClean="0"/>
          </a:p>
          <a:p>
            <a:endParaRPr lang="es-ES_tradnl" b="1" dirty="0" smtClean="0"/>
          </a:p>
          <a:p>
            <a:endParaRPr lang="es-ES_tradnl" b="1" dirty="0"/>
          </a:p>
          <a:p>
            <a:r>
              <a:rPr lang="es-ES_tradnl" b="1" dirty="0" smtClean="0"/>
              <a:t>Quienes </a:t>
            </a:r>
            <a:r>
              <a:rPr lang="es-ES_tradnl" b="1" dirty="0"/>
              <a:t>representen a un interesado se relacionarán </a:t>
            </a:r>
            <a:r>
              <a:rPr lang="es-ES_tradnl" b="1" dirty="0" smtClean="0"/>
              <a:t>con la administración de </a:t>
            </a:r>
            <a:r>
              <a:rPr lang="es-ES_tradnl" b="1" dirty="0"/>
              <a:t>la forma definida para él</a:t>
            </a:r>
          </a:p>
          <a:p>
            <a:endParaRPr lang="es-ES_tradnl" b="1" dirty="0"/>
          </a:p>
          <a:p>
            <a:pPr marL="285750" indent="-285750">
              <a:buFont typeface="Arial" panose="020B0604020202020204" pitchFamily="34" charset="0"/>
              <a:buChar char="•"/>
            </a:pPr>
            <a:endParaRPr lang="es-ES_tradnl" b="1" dirty="0" smtClean="0"/>
          </a:p>
          <a:p>
            <a:pPr marL="285750" indent="-285750">
              <a:buFont typeface="Arial" panose="020B0604020202020204" pitchFamily="34" charset="0"/>
              <a:buChar char="•"/>
            </a:pPr>
            <a:endParaRPr lang="es-ES_tradnl" b="1" dirty="0" smtClean="0"/>
          </a:p>
          <a:p>
            <a:pPr algn="ctr"/>
            <a:r>
              <a:rPr lang="es-ES_tradnl" sz="3600" b="1" dirty="0" smtClean="0"/>
              <a:t>          </a:t>
            </a:r>
            <a:endParaRPr lang="es-ES_tradnl" sz="3600" b="1" dirty="0" smtClean="0">
              <a:solidFill>
                <a:schemeClr val="accent1">
                  <a:lumMod val="75000"/>
                </a:schemeClr>
              </a:solidFill>
            </a:endParaRPr>
          </a:p>
          <a:p>
            <a:pPr marL="285750" indent="-285750">
              <a:buFont typeface="Arial" panose="020B0604020202020204" pitchFamily="34" charset="0"/>
              <a:buChar char="•"/>
            </a:pPr>
            <a:endParaRPr lang="es-ES_tradnl" b="1" dirty="0"/>
          </a:p>
          <a:p>
            <a:pPr marL="285750" indent="-285750">
              <a:buFont typeface="Arial" panose="020B0604020202020204" pitchFamily="34" charset="0"/>
              <a:buChar char="•"/>
            </a:pPr>
            <a:endParaRPr lang="es-ES_tradnl" b="1" dirty="0">
              <a:solidFill>
                <a:srgbClr val="000000"/>
              </a:solidFill>
              <a:latin typeface="verdana" panose="020B0604030504040204" pitchFamily="34" charset="0"/>
            </a:endParaRPr>
          </a:p>
          <a:p>
            <a:pPr marL="285750" indent="-285750">
              <a:buFont typeface="Arial" panose="020B0604020202020204" pitchFamily="34" charset="0"/>
              <a:buChar char="•"/>
            </a:pPr>
            <a:endParaRPr lang="es-ES" b="1" dirty="0"/>
          </a:p>
        </p:txBody>
      </p:sp>
      <p:sp>
        <p:nvSpPr>
          <p:cNvPr id="2" name="Flecha abajo 1"/>
          <p:cNvSpPr/>
          <p:nvPr/>
        </p:nvSpPr>
        <p:spPr>
          <a:xfrm rot="16200000">
            <a:off x="3340519" y="1529607"/>
            <a:ext cx="457521" cy="654461"/>
          </a:xfrm>
          <a:prstGeom prst="downArrow">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Flecha abajo 11"/>
          <p:cNvSpPr/>
          <p:nvPr/>
        </p:nvSpPr>
        <p:spPr>
          <a:xfrm rot="16200000">
            <a:off x="5170671" y="2617360"/>
            <a:ext cx="1717608" cy="876468"/>
          </a:xfrm>
          <a:prstGeom prst="downArrow">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6342232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959004" y="718337"/>
            <a:ext cx="6378497" cy="573727"/>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_tradnl" sz="2800" dirty="0" err="1" smtClean="0">
                <a:ln w="0"/>
                <a:solidFill>
                  <a:schemeClr val="accent1">
                    <a:lumMod val="75000"/>
                  </a:schemeClr>
                </a:solidFill>
                <a:effectLst>
                  <a:outerShdw blurRad="38100" dist="19050" dir="2700000" algn="tl" rotWithShape="0">
                    <a:schemeClr val="dk1">
                      <a:alpha val="40000"/>
                    </a:schemeClr>
                  </a:outerShdw>
                </a:effectLst>
              </a:rPr>
              <a:t>Bidireccionalidad</a:t>
            </a:r>
            <a:r>
              <a:rPr lang="es-ES_tradnl" sz="2800" dirty="0" smtClean="0">
                <a:ln w="0"/>
                <a:solidFill>
                  <a:schemeClr val="accent1">
                    <a:lumMod val="75000"/>
                  </a:schemeClr>
                </a:solidFill>
                <a:effectLst>
                  <a:outerShdw blurRad="38100" dist="19050" dir="2700000" algn="tl" rotWithShape="0">
                    <a:schemeClr val="dk1">
                      <a:alpha val="40000"/>
                    </a:schemeClr>
                  </a:outerShdw>
                </a:effectLst>
              </a:rPr>
              <a:t> de la comunicación</a:t>
            </a:r>
            <a:endParaRPr lang="es-ES" sz="2800" dirty="0">
              <a:solidFill>
                <a:schemeClr val="accent1">
                  <a:lumMod val="75000"/>
                </a:schemeClr>
              </a:solidFill>
            </a:endParaRPr>
          </a:p>
        </p:txBody>
      </p:sp>
      <p:sp>
        <p:nvSpPr>
          <p:cNvPr id="11" name="Título 10"/>
          <p:cNvSpPr>
            <a:spLocks noGrp="1"/>
          </p:cNvSpPr>
          <p:nvPr>
            <p:ph type="title"/>
          </p:nvPr>
        </p:nvSpPr>
        <p:spPr/>
        <p:txBody>
          <a:bodyPr/>
          <a:lstStyle/>
          <a:p>
            <a:r>
              <a:rPr lang="es-ES_tradnl" dirty="0"/>
              <a:t>Plan Estratégico de Administración Electrónica de la CARM (PAECARM)</a:t>
            </a:r>
            <a:endParaRPr lang="es-ES" dirty="0"/>
          </a:p>
        </p:txBody>
      </p:sp>
      <p:sp>
        <p:nvSpPr>
          <p:cNvPr id="9" name="Rectángulo 8"/>
          <p:cNvSpPr/>
          <p:nvPr/>
        </p:nvSpPr>
        <p:spPr>
          <a:xfrm>
            <a:off x="144966" y="1292064"/>
            <a:ext cx="7192536" cy="5262979"/>
          </a:xfrm>
          <a:prstGeom prst="rect">
            <a:avLst/>
          </a:prstGeom>
        </p:spPr>
        <p:txBody>
          <a:bodyPr wrap="square">
            <a:spAutoFit/>
          </a:bodyPr>
          <a:lstStyle/>
          <a:p>
            <a:pPr marL="742950" lvl="1" indent="-285750">
              <a:buFont typeface="Arial" panose="020B0604020202020204" pitchFamily="34" charset="0"/>
              <a:buChar char="•"/>
            </a:pPr>
            <a:endParaRPr lang="es-ES_tradnl" b="1" dirty="0" smtClean="0"/>
          </a:p>
          <a:p>
            <a:pPr lvl="1"/>
            <a:endParaRPr lang="es-ES_tradnl" b="1" dirty="0" smtClean="0">
              <a:solidFill>
                <a:schemeClr val="accent5">
                  <a:lumMod val="75000"/>
                </a:schemeClr>
              </a:solidFill>
            </a:endParaRPr>
          </a:p>
          <a:p>
            <a:pPr lvl="1"/>
            <a:r>
              <a:rPr lang="es-ES_tradnl" b="1" dirty="0" smtClean="0">
                <a:solidFill>
                  <a:schemeClr val="accent5">
                    <a:lumMod val="75000"/>
                  </a:schemeClr>
                </a:solidFill>
              </a:rPr>
              <a:t>INTERESADO </a:t>
            </a:r>
            <a:r>
              <a:rPr lang="es-ES_tradnl" b="1" dirty="0" smtClean="0"/>
              <a:t>                               </a:t>
            </a:r>
            <a:r>
              <a:rPr lang="es-ES_tradnl" b="1" dirty="0" smtClean="0">
                <a:solidFill>
                  <a:schemeClr val="accent5">
                    <a:lumMod val="75000"/>
                  </a:schemeClr>
                </a:solidFill>
              </a:rPr>
              <a:t>ADMINISTRACIÓN</a:t>
            </a:r>
            <a:endParaRPr lang="es-ES_tradnl" b="1" dirty="0">
              <a:solidFill>
                <a:schemeClr val="accent5">
                  <a:lumMod val="75000"/>
                </a:schemeClr>
              </a:solidFill>
            </a:endParaRPr>
          </a:p>
          <a:p>
            <a:pPr marL="742950" lvl="1" indent="-285750">
              <a:buFont typeface="Arial" panose="020B0604020202020204" pitchFamily="34" charset="0"/>
              <a:buChar char="•"/>
            </a:pPr>
            <a:endParaRPr lang="es-ES_tradnl" sz="1000" b="1" dirty="0" smtClean="0"/>
          </a:p>
          <a:p>
            <a:pPr marL="742950" lvl="1" indent="-285750">
              <a:buFont typeface="Arial" panose="020B0604020202020204" pitchFamily="34" charset="0"/>
              <a:buChar char="•"/>
            </a:pPr>
            <a:endParaRPr lang="es-ES" sz="1000" b="1" dirty="0" smtClean="0"/>
          </a:p>
          <a:p>
            <a:pPr marL="742950" lvl="1" indent="-285750">
              <a:buFont typeface="Arial" panose="020B0604020202020204" pitchFamily="34" charset="0"/>
              <a:buChar char="•"/>
            </a:pPr>
            <a:r>
              <a:rPr lang="es-ES" b="1" dirty="0" smtClean="0"/>
              <a:t>Presentar solicitudes</a:t>
            </a:r>
          </a:p>
          <a:p>
            <a:pPr marL="742950" lvl="1" indent="-285750">
              <a:buFont typeface="Arial" panose="020B0604020202020204" pitchFamily="34" charset="0"/>
              <a:buChar char="•"/>
            </a:pPr>
            <a:r>
              <a:rPr lang="es-ES" b="1" dirty="0" smtClean="0"/>
              <a:t>Tramitar </a:t>
            </a:r>
            <a:r>
              <a:rPr lang="es-ES" b="1" dirty="0"/>
              <a:t>actuaciones referidas a procedimientos ya iniciados </a:t>
            </a:r>
            <a:endParaRPr lang="es-ES" b="1" dirty="0" smtClean="0"/>
          </a:p>
          <a:p>
            <a:pPr marL="742950" lvl="1" indent="-285750">
              <a:buFont typeface="Arial" panose="020B0604020202020204" pitchFamily="34" charset="0"/>
              <a:buChar char="•"/>
            </a:pPr>
            <a:endParaRPr lang="es-ES_tradnl" b="1" dirty="0"/>
          </a:p>
          <a:p>
            <a:endParaRPr lang="es-ES" sz="1000" b="1" dirty="0" smtClean="0"/>
          </a:p>
          <a:p>
            <a:pPr lvl="1"/>
            <a:r>
              <a:rPr lang="es-ES_tradnl" b="1" dirty="0" smtClean="0">
                <a:solidFill>
                  <a:schemeClr val="accent5">
                    <a:lumMod val="75000"/>
                  </a:schemeClr>
                </a:solidFill>
              </a:rPr>
              <a:t>ADMINISTRACIÓN </a:t>
            </a:r>
            <a:r>
              <a:rPr lang="es-ES_tradnl" b="1" dirty="0" smtClean="0"/>
              <a:t>                      </a:t>
            </a:r>
            <a:r>
              <a:rPr lang="es-ES_tradnl" b="1" dirty="0" smtClean="0">
                <a:solidFill>
                  <a:schemeClr val="accent5">
                    <a:lumMod val="75000"/>
                  </a:schemeClr>
                </a:solidFill>
              </a:rPr>
              <a:t>INTERESADO</a:t>
            </a:r>
            <a:endParaRPr lang="es-ES_tradnl" b="1" dirty="0">
              <a:solidFill>
                <a:schemeClr val="accent5">
                  <a:lumMod val="75000"/>
                </a:schemeClr>
              </a:solidFill>
            </a:endParaRPr>
          </a:p>
          <a:p>
            <a:endParaRPr lang="es-ES_tradnl" b="1" dirty="0" smtClean="0"/>
          </a:p>
          <a:p>
            <a:pPr marL="742950" lvl="1" indent="-285750">
              <a:buFont typeface="Arial" panose="020B0604020202020204" pitchFamily="34" charset="0"/>
              <a:buChar char="•"/>
            </a:pPr>
            <a:r>
              <a:rPr lang="es-ES_tradnl" b="1" dirty="0" smtClean="0"/>
              <a:t>Notificaciones</a:t>
            </a:r>
          </a:p>
          <a:p>
            <a:pPr marL="742950" lvl="1" indent="-285750">
              <a:buFont typeface="Arial" panose="020B0604020202020204" pitchFamily="34" charset="0"/>
              <a:buChar char="•"/>
            </a:pPr>
            <a:r>
              <a:rPr lang="es-ES_tradnl" b="1" dirty="0" smtClean="0"/>
              <a:t>Comunicaciones</a:t>
            </a:r>
          </a:p>
          <a:p>
            <a:pPr marL="742950" lvl="1" indent="-285750">
              <a:buFont typeface="Arial" panose="020B0604020202020204" pitchFamily="34" charset="0"/>
              <a:buChar char="•"/>
            </a:pPr>
            <a:r>
              <a:rPr lang="es-ES_tradnl" b="1" dirty="0" smtClean="0"/>
              <a:t>Consultas del ciudadano</a:t>
            </a:r>
            <a:endParaRPr lang="es-ES_tradnl" b="1" dirty="0"/>
          </a:p>
          <a:p>
            <a:endParaRPr lang="es-ES_tradnl" b="1" dirty="0"/>
          </a:p>
          <a:p>
            <a:pPr marL="285750" indent="-285750">
              <a:buFont typeface="Arial" panose="020B0604020202020204" pitchFamily="34" charset="0"/>
              <a:buChar char="•"/>
            </a:pPr>
            <a:endParaRPr lang="es-ES_tradnl" b="1" dirty="0" smtClean="0"/>
          </a:p>
          <a:p>
            <a:pPr marL="285750" indent="-285750">
              <a:buFont typeface="Arial" panose="020B0604020202020204" pitchFamily="34" charset="0"/>
              <a:buChar char="•"/>
            </a:pPr>
            <a:endParaRPr lang="es-ES_tradnl" b="1" dirty="0" smtClean="0"/>
          </a:p>
          <a:p>
            <a:pPr marL="285750" indent="-285750">
              <a:buFont typeface="Arial" panose="020B0604020202020204" pitchFamily="34" charset="0"/>
              <a:buChar char="•"/>
            </a:pPr>
            <a:endParaRPr lang="es-ES_tradnl" b="1" dirty="0"/>
          </a:p>
          <a:p>
            <a:pPr marL="285750" indent="-285750">
              <a:buFont typeface="Arial" panose="020B0604020202020204" pitchFamily="34" charset="0"/>
              <a:buChar char="•"/>
            </a:pPr>
            <a:endParaRPr lang="es-ES_tradnl" b="1" dirty="0">
              <a:solidFill>
                <a:srgbClr val="000000"/>
              </a:solidFill>
              <a:latin typeface="verdana" panose="020B0604030504040204" pitchFamily="34" charset="0"/>
            </a:endParaRPr>
          </a:p>
          <a:p>
            <a:pPr marL="285750" indent="-285750">
              <a:buFont typeface="Arial" panose="020B0604020202020204" pitchFamily="34" charset="0"/>
              <a:buChar char="•"/>
            </a:pPr>
            <a:endParaRPr lang="es-ES" b="1" dirty="0"/>
          </a:p>
        </p:txBody>
      </p:sp>
      <p:sp>
        <p:nvSpPr>
          <p:cNvPr id="2" name="Flecha abajo 1"/>
          <p:cNvSpPr/>
          <p:nvPr/>
        </p:nvSpPr>
        <p:spPr>
          <a:xfrm rot="16200000">
            <a:off x="2814996" y="1712144"/>
            <a:ext cx="457521" cy="654461"/>
          </a:xfrm>
          <a:prstGeom prst="downArrow">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Flecha abajo 6"/>
          <p:cNvSpPr/>
          <p:nvPr/>
        </p:nvSpPr>
        <p:spPr>
          <a:xfrm rot="16200000">
            <a:off x="2814995" y="3267931"/>
            <a:ext cx="457521" cy="654461"/>
          </a:xfrm>
          <a:prstGeom prst="downArrow">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Flecha abajo 7"/>
          <p:cNvSpPr/>
          <p:nvPr/>
        </p:nvSpPr>
        <p:spPr>
          <a:xfrm rot="16200000">
            <a:off x="6547881" y="2173259"/>
            <a:ext cx="1142359" cy="525719"/>
          </a:xfrm>
          <a:prstGeom prst="downArrow">
            <a:avLst/>
          </a:prstGeom>
          <a:gradFill flip="none" rotWithShape="1">
            <a:gsLst>
              <a:gs pos="0">
                <a:srgbClr val="990033">
                  <a:tint val="66000"/>
                  <a:satMod val="160000"/>
                </a:srgbClr>
              </a:gs>
              <a:gs pos="50000">
                <a:srgbClr val="990033">
                  <a:tint val="44500"/>
                  <a:satMod val="160000"/>
                </a:srgbClr>
              </a:gs>
              <a:gs pos="100000">
                <a:srgbClr val="990033">
                  <a:tint val="23500"/>
                  <a:satMod val="160000"/>
                </a:srgbClr>
              </a:gs>
            </a:gsLst>
            <a:lin ang="5400000" scaled="1"/>
            <a:tileRect/>
          </a:gradFill>
          <a:ln w="63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Rectángulo 2"/>
          <p:cNvSpPr/>
          <p:nvPr/>
        </p:nvSpPr>
        <p:spPr>
          <a:xfrm>
            <a:off x="7381920" y="2112952"/>
            <a:ext cx="1528093" cy="646331"/>
          </a:xfrm>
          <a:prstGeom prst="rect">
            <a:avLst/>
          </a:prstGeom>
        </p:spPr>
        <p:txBody>
          <a:bodyPr wrap="square">
            <a:spAutoFit/>
          </a:bodyPr>
          <a:lstStyle/>
          <a:p>
            <a:pPr algn="ctr"/>
            <a:r>
              <a:rPr lang="es-ES_tradnl" b="1" dirty="0">
                <a:solidFill>
                  <a:srgbClr val="990033"/>
                </a:solidFill>
              </a:rPr>
              <a:t>SEDE ELECTRÓNICA</a:t>
            </a:r>
          </a:p>
        </p:txBody>
      </p:sp>
    </p:spTree>
    <p:extLst>
      <p:ext uri="{BB962C8B-B14F-4D97-AF65-F5344CB8AC3E}">
        <p14:creationId xmlns:p14="http://schemas.microsoft.com/office/powerpoint/2010/main" val="25785014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959004" y="718337"/>
            <a:ext cx="6378497" cy="573727"/>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_tradnl" sz="2800" smtClean="0">
                <a:ln w="0"/>
                <a:solidFill>
                  <a:schemeClr val="accent1">
                    <a:lumMod val="75000"/>
                  </a:schemeClr>
                </a:solidFill>
                <a:effectLst>
                  <a:outerShdw blurRad="38100" dist="19050" dir="2700000" algn="tl" rotWithShape="0">
                    <a:schemeClr val="dk1">
                      <a:alpha val="40000"/>
                    </a:schemeClr>
                  </a:outerShdw>
                </a:effectLst>
              </a:rPr>
              <a:t>Notificaciones</a:t>
            </a:r>
            <a:endParaRPr lang="es-ES" sz="2800" dirty="0">
              <a:solidFill>
                <a:schemeClr val="accent1">
                  <a:lumMod val="75000"/>
                </a:schemeClr>
              </a:solidFill>
            </a:endParaRPr>
          </a:p>
        </p:txBody>
      </p:sp>
      <p:sp>
        <p:nvSpPr>
          <p:cNvPr id="11" name="Título 10"/>
          <p:cNvSpPr>
            <a:spLocks noGrp="1"/>
          </p:cNvSpPr>
          <p:nvPr>
            <p:ph type="title"/>
          </p:nvPr>
        </p:nvSpPr>
        <p:spPr/>
        <p:txBody>
          <a:bodyPr/>
          <a:lstStyle/>
          <a:p>
            <a:r>
              <a:rPr lang="es-ES_tradnl" dirty="0"/>
              <a:t>Plan Estratégico de Administración Electrónica de la CARM (PAECARM)</a:t>
            </a:r>
            <a:endParaRPr lang="es-ES" dirty="0"/>
          </a:p>
        </p:txBody>
      </p:sp>
      <p:sp>
        <p:nvSpPr>
          <p:cNvPr id="9" name="Rectángulo 8"/>
          <p:cNvSpPr/>
          <p:nvPr/>
        </p:nvSpPr>
        <p:spPr>
          <a:xfrm>
            <a:off x="144966" y="1292064"/>
            <a:ext cx="8720254" cy="5847755"/>
          </a:xfrm>
          <a:prstGeom prst="rect">
            <a:avLst/>
          </a:prstGeom>
        </p:spPr>
        <p:txBody>
          <a:bodyPr wrap="square">
            <a:spAutoFit/>
          </a:bodyPr>
          <a:lstStyle/>
          <a:p>
            <a:pPr lvl="1"/>
            <a:endParaRPr lang="es-ES_tradnl" b="1" dirty="0" smtClean="0">
              <a:solidFill>
                <a:schemeClr val="accent5">
                  <a:lumMod val="75000"/>
                </a:schemeClr>
              </a:solidFill>
            </a:endParaRPr>
          </a:p>
          <a:p>
            <a:pPr marL="742950" lvl="1" indent="-285750">
              <a:spcAft>
                <a:spcPts val="600"/>
              </a:spcAft>
              <a:buFont typeface="Arial" panose="020B0604020202020204" pitchFamily="34" charset="0"/>
              <a:buChar char="•"/>
            </a:pPr>
            <a:r>
              <a:rPr lang="es-ES" b="1" dirty="0"/>
              <a:t>La notificación permite que la administración comunique de forma fehaciente de un acto administrativo a el/los interesados en el </a:t>
            </a:r>
            <a:r>
              <a:rPr lang="es-ES" b="1" dirty="0" smtClean="0"/>
              <a:t>mismo. </a:t>
            </a:r>
          </a:p>
          <a:p>
            <a:pPr marL="742950" lvl="1" indent="-285750">
              <a:buFont typeface="Arial" panose="020B0604020202020204" pitchFamily="34" charset="0"/>
              <a:buChar char="•"/>
            </a:pPr>
            <a:r>
              <a:rPr lang="es-ES" b="1" dirty="0" smtClean="0"/>
              <a:t>El </a:t>
            </a:r>
            <a:r>
              <a:rPr lang="es-ES" b="1" dirty="0"/>
              <a:t>formato por defecto en el que se emitirán las notificaciones </a:t>
            </a:r>
            <a:r>
              <a:rPr lang="es-ES" b="1" dirty="0" smtClean="0"/>
              <a:t>administrativas es electrónico</a:t>
            </a:r>
          </a:p>
          <a:p>
            <a:pPr lvl="1"/>
            <a:endParaRPr lang="es-ES" b="1" dirty="0" smtClean="0"/>
          </a:p>
          <a:p>
            <a:pPr lvl="1"/>
            <a:r>
              <a:rPr lang="es-ES_tradnl" b="1" dirty="0" smtClean="0">
                <a:solidFill>
                  <a:schemeClr val="accent5">
                    <a:lumMod val="75000"/>
                  </a:schemeClr>
                </a:solidFill>
              </a:rPr>
              <a:t>SUJETOS OBLIGADOS </a:t>
            </a:r>
            <a:r>
              <a:rPr lang="es-ES_tradnl" b="1" dirty="0" smtClean="0"/>
              <a:t>                        </a:t>
            </a:r>
            <a:r>
              <a:rPr lang="es-ES_tradnl" b="1" dirty="0" smtClean="0">
                <a:solidFill>
                  <a:schemeClr val="accent5">
                    <a:lumMod val="75000"/>
                  </a:schemeClr>
                </a:solidFill>
              </a:rPr>
              <a:t>Notificación-e</a:t>
            </a:r>
            <a:endParaRPr lang="es-ES_tradnl" b="1" dirty="0">
              <a:solidFill>
                <a:schemeClr val="accent5">
                  <a:lumMod val="75000"/>
                </a:schemeClr>
              </a:solidFill>
            </a:endParaRPr>
          </a:p>
          <a:p>
            <a:pPr marL="742950" lvl="1" indent="-285750">
              <a:buFont typeface="Arial" panose="020B0604020202020204" pitchFamily="34" charset="0"/>
              <a:buChar char="•"/>
            </a:pPr>
            <a:endParaRPr lang="es-ES_tradnl" sz="1000" b="1" dirty="0" smtClean="0"/>
          </a:p>
          <a:p>
            <a:pPr marL="742950" lvl="1" indent="-285750">
              <a:buFont typeface="Arial" panose="020B0604020202020204" pitchFamily="34" charset="0"/>
              <a:buChar char="•"/>
            </a:pPr>
            <a:endParaRPr lang="es-ES" sz="1000" b="1" dirty="0" smtClean="0"/>
          </a:p>
          <a:p>
            <a:endParaRPr lang="es-ES_tradnl" sz="1000" b="1" dirty="0" smtClean="0"/>
          </a:p>
          <a:p>
            <a:pPr lvl="1"/>
            <a:endParaRPr lang="es-ES_tradnl" b="1" dirty="0" smtClean="0">
              <a:solidFill>
                <a:schemeClr val="accent5">
                  <a:lumMod val="75000"/>
                </a:schemeClr>
              </a:solidFill>
            </a:endParaRPr>
          </a:p>
          <a:p>
            <a:pPr lvl="1"/>
            <a:r>
              <a:rPr lang="es-ES_tradnl" b="1" dirty="0" smtClean="0">
                <a:solidFill>
                  <a:schemeClr val="accent5">
                    <a:lumMod val="75000"/>
                  </a:schemeClr>
                </a:solidFill>
              </a:rPr>
              <a:t>		</a:t>
            </a:r>
          </a:p>
          <a:p>
            <a:pPr lvl="1"/>
            <a:endParaRPr lang="es-ES_tradnl" b="1" dirty="0" smtClean="0">
              <a:solidFill>
                <a:schemeClr val="accent5">
                  <a:lumMod val="75000"/>
                </a:schemeClr>
              </a:solidFill>
            </a:endParaRPr>
          </a:p>
          <a:p>
            <a:pPr lvl="1"/>
            <a:r>
              <a:rPr lang="es-ES_tradnl" b="1" dirty="0">
                <a:solidFill>
                  <a:schemeClr val="accent5">
                    <a:lumMod val="75000"/>
                  </a:schemeClr>
                </a:solidFill>
              </a:rPr>
              <a:t>	</a:t>
            </a:r>
            <a:r>
              <a:rPr lang="es-ES_tradnl" b="1" dirty="0" smtClean="0">
                <a:solidFill>
                  <a:schemeClr val="accent5">
                    <a:lumMod val="75000"/>
                  </a:schemeClr>
                </a:solidFill>
              </a:rPr>
              <a:t>			</a:t>
            </a:r>
            <a:endParaRPr lang="es-ES_tradnl" b="1" dirty="0" smtClean="0"/>
          </a:p>
          <a:p>
            <a:pPr marL="742950" lvl="1" indent="-285750">
              <a:spcAft>
                <a:spcPts val="600"/>
              </a:spcAft>
              <a:buFont typeface="Arial" panose="020B0604020202020204" pitchFamily="34" charset="0"/>
              <a:buChar char="•"/>
            </a:pPr>
            <a:r>
              <a:rPr lang="es-ES_tradnl" b="1" dirty="0" smtClean="0"/>
              <a:t>Procedimientos </a:t>
            </a:r>
            <a:r>
              <a:rPr lang="es-ES_tradnl" b="1" dirty="0"/>
              <a:t>de oficio: departamento tramitador gestiona cómo se </a:t>
            </a:r>
            <a:r>
              <a:rPr lang="es-ES_tradnl" b="1" dirty="0" smtClean="0"/>
              <a:t>notifica</a:t>
            </a:r>
          </a:p>
          <a:p>
            <a:pPr marL="742950" lvl="1" indent="-285750">
              <a:spcAft>
                <a:spcPts val="600"/>
              </a:spcAft>
              <a:buFont typeface="Arial" panose="020B0604020202020204" pitchFamily="34" charset="0"/>
              <a:buChar char="•"/>
            </a:pPr>
            <a:r>
              <a:rPr lang="es-ES_tradnl" b="1" dirty="0"/>
              <a:t>Expediente: documento notificado + evidencia envío y recepción (justificante)</a:t>
            </a:r>
          </a:p>
          <a:p>
            <a:pPr marL="742950" lvl="1" indent="-285750">
              <a:spcAft>
                <a:spcPts val="600"/>
              </a:spcAft>
              <a:buFont typeface="Arial" panose="020B0604020202020204" pitchFamily="34" charset="0"/>
              <a:buChar char="•"/>
            </a:pPr>
            <a:endParaRPr lang="es-ES_tradnl" b="1" dirty="0"/>
          </a:p>
          <a:p>
            <a:pPr marL="285750" indent="-285750">
              <a:buFont typeface="Arial" panose="020B0604020202020204" pitchFamily="34" charset="0"/>
              <a:buChar char="•"/>
            </a:pPr>
            <a:endParaRPr lang="es-ES_tradnl" b="1" dirty="0" smtClean="0"/>
          </a:p>
          <a:p>
            <a:pPr marL="285750" indent="-285750">
              <a:buFont typeface="Arial" panose="020B0604020202020204" pitchFamily="34" charset="0"/>
              <a:buChar char="•"/>
            </a:pPr>
            <a:endParaRPr lang="es-ES_tradnl" b="1" dirty="0"/>
          </a:p>
          <a:p>
            <a:pPr marL="285750" indent="-285750">
              <a:buFont typeface="Arial" panose="020B0604020202020204" pitchFamily="34" charset="0"/>
              <a:buChar char="•"/>
            </a:pPr>
            <a:endParaRPr lang="es-ES_tradnl" b="1" dirty="0">
              <a:solidFill>
                <a:srgbClr val="000000"/>
              </a:solidFill>
              <a:latin typeface="verdana" panose="020B0604030504040204" pitchFamily="34" charset="0"/>
            </a:endParaRPr>
          </a:p>
          <a:p>
            <a:pPr marL="285750" indent="-285750">
              <a:buFont typeface="Arial" panose="020B0604020202020204" pitchFamily="34" charset="0"/>
              <a:buChar char="•"/>
            </a:pPr>
            <a:endParaRPr lang="es-ES" b="1" dirty="0"/>
          </a:p>
        </p:txBody>
      </p:sp>
      <p:sp>
        <p:nvSpPr>
          <p:cNvPr id="2" name="Flecha abajo 1"/>
          <p:cNvSpPr/>
          <p:nvPr/>
        </p:nvSpPr>
        <p:spPr>
          <a:xfrm rot="16200000">
            <a:off x="3349553" y="2900743"/>
            <a:ext cx="457521" cy="654461"/>
          </a:xfrm>
          <a:prstGeom prst="downArrow">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Flecha abajo 6"/>
          <p:cNvSpPr/>
          <p:nvPr/>
        </p:nvSpPr>
        <p:spPr>
          <a:xfrm rot="16200000">
            <a:off x="3349554" y="3964093"/>
            <a:ext cx="457521" cy="654461"/>
          </a:xfrm>
          <a:prstGeom prst="downArrow">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p:cNvSpPr/>
          <p:nvPr/>
        </p:nvSpPr>
        <p:spPr>
          <a:xfrm>
            <a:off x="5886763" y="3043308"/>
            <a:ext cx="687668" cy="369332"/>
          </a:xfrm>
          <a:prstGeom prst="rect">
            <a:avLst/>
          </a:prstGeom>
        </p:spPr>
        <p:txBody>
          <a:bodyPr wrap="square">
            <a:spAutoFit/>
          </a:bodyPr>
          <a:lstStyle/>
          <a:p>
            <a:pPr algn="ctr"/>
            <a:r>
              <a:rPr lang="es-ES_tradnl" b="1" dirty="0" smtClean="0">
                <a:solidFill>
                  <a:srgbClr val="990033"/>
                </a:solidFill>
              </a:rPr>
              <a:t>DEH</a:t>
            </a:r>
            <a:endParaRPr lang="es-ES_tradnl" b="1" dirty="0">
              <a:solidFill>
                <a:srgbClr val="990033"/>
              </a:solidFill>
            </a:endParaRPr>
          </a:p>
        </p:txBody>
      </p:sp>
      <p:sp>
        <p:nvSpPr>
          <p:cNvPr id="14" name="Flecha abajo 13"/>
          <p:cNvSpPr/>
          <p:nvPr/>
        </p:nvSpPr>
        <p:spPr>
          <a:xfrm rot="16200000">
            <a:off x="6499479" y="3276125"/>
            <a:ext cx="1161705" cy="486772"/>
          </a:xfrm>
          <a:prstGeom prst="downArrow">
            <a:avLst/>
          </a:prstGeom>
          <a:gradFill flip="none" rotWithShape="1">
            <a:gsLst>
              <a:gs pos="0">
                <a:srgbClr val="990033">
                  <a:tint val="66000"/>
                  <a:satMod val="160000"/>
                </a:srgbClr>
              </a:gs>
              <a:gs pos="50000">
                <a:srgbClr val="990033">
                  <a:tint val="44500"/>
                  <a:satMod val="160000"/>
                </a:srgbClr>
              </a:gs>
              <a:gs pos="100000">
                <a:srgbClr val="990033">
                  <a:tint val="23500"/>
                  <a:satMod val="160000"/>
                </a:srgbClr>
              </a:gs>
            </a:gsLst>
            <a:lin ang="5400000" scaled="1"/>
            <a:tileRect/>
          </a:gradFill>
          <a:ln w="63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p:cNvSpPr/>
          <p:nvPr/>
        </p:nvSpPr>
        <p:spPr>
          <a:xfrm>
            <a:off x="7381209" y="3334845"/>
            <a:ext cx="1528093" cy="369332"/>
          </a:xfrm>
          <a:prstGeom prst="rect">
            <a:avLst/>
          </a:prstGeom>
        </p:spPr>
        <p:txBody>
          <a:bodyPr wrap="square">
            <a:spAutoFit/>
          </a:bodyPr>
          <a:lstStyle/>
          <a:p>
            <a:pPr algn="ctr"/>
            <a:r>
              <a:rPr lang="es-ES_tradnl" b="1" dirty="0" smtClean="0">
                <a:solidFill>
                  <a:srgbClr val="990033"/>
                </a:solidFill>
              </a:rPr>
              <a:t>Sede-e CARM</a:t>
            </a:r>
            <a:endParaRPr lang="es-ES_tradnl" b="1" dirty="0">
              <a:solidFill>
                <a:srgbClr val="990033"/>
              </a:solidFill>
            </a:endParaRPr>
          </a:p>
        </p:txBody>
      </p:sp>
      <p:sp>
        <p:nvSpPr>
          <p:cNvPr id="16" name="Rectángulo 15"/>
          <p:cNvSpPr/>
          <p:nvPr/>
        </p:nvSpPr>
        <p:spPr>
          <a:xfrm>
            <a:off x="599627" y="4100364"/>
            <a:ext cx="2579649" cy="369332"/>
          </a:xfrm>
          <a:prstGeom prst="rect">
            <a:avLst/>
          </a:prstGeom>
        </p:spPr>
        <p:txBody>
          <a:bodyPr wrap="square">
            <a:spAutoFit/>
          </a:bodyPr>
          <a:lstStyle/>
          <a:p>
            <a:pPr algn="ctr"/>
            <a:r>
              <a:rPr lang="es-ES_tradnl" b="1" dirty="0" smtClean="0">
                <a:solidFill>
                  <a:schemeClr val="accent5">
                    <a:lumMod val="75000"/>
                  </a:schemeClr>
                </a:solidFill>
              </a:rPr>
              <a:t>SUJETOS NO OBLIGADOS</a:t>
            </a:r>
            <a:endParaRPr lang="es-ES_tradnl" b="1" dirty="0">
              <a:solidFill>
                <a:schemeClr val="accent5">
                  <a:lumMod val="75000"/>
                </a:schemeClr>
              </a:solidFill>
            </a:endParaRPr>
          </a:p>
        </p:txBody>
      </p:sp>
      <p:sp>
        <p:nvSpPr>
          <p:cNvPr id="17" name="Rectángulo 16"/>
          <p:cNvSpPr/>
          <p:nvPr/>
        </p:nvSpPr>
        <p:spPr>
          <a:xfrm>
            <a:off x="3780333" y="4356798"/>
            <a:ext cx="2193526" cy="369332"/>
          </a:xfrm>
          <a:prstGeom prst="rect">
            <a:avLst/>
          </a:prstGeom>
        </p:spPr>
        <p:txBody>
          <a:bodyPr wrap="square">
            <a:spAutoFit/>
          </a:bodyPr>
          <a:lstStyle/>
          <a:p>
            <a:pPr algn="ctr"/>
            <a:r>
              <a:rPr lang="es-ES_tradnl" b="1" dirty="0" smtClean="0">
                <a:solidFill>
                  <a:schemeClr val="accent5">
                    <a:lumMod val="75000"/>
                  </a:schemeClr>
                </a:solidFill>
              </a:rPr>
              <a:t>Notificación papel</a:t>
            </a:r>
            <a:endParaRPr lang="es-ES_tradnl" b="1" dirty="0">
              <a:solidFill>
                <a:schemeClr val="accent5">
                  <a:lumMod val="75000"/>
                </a:schemeClr>
              </a:solidFill>
            </a:endParaRPr>
          </a:p>
        </p:txBody>
      </p:sp>
      <p:sp>
        <p:nvSpPr>
          <p:cNvPr id="18" name="Rectángulo 17"/>
          <p:cNvSpPr/>
          <p:nvPr/>
        </p:nvSpPr>
        <p:spPr>
          <a:xfrm>
            <a:off x="3660881" y="3883427"/>
            <a:ext cx="2014758" cy="369332"/>
          </a:xfrm>
          <a:prstGeom prst="rect">
            <a:avLst/>
          </a:prstGeom>
        </p:spPr>
        <p:txBody>
          <a:bodyPr wrap="square">
            <a:spAutoFit/>
          </a:bodyPr>
          <a:lstStyle/>
          <a:p>
            <a:pPr algn="ctr"/>
            <a:r>
              <a:rPr lang="es-ES_tradnl" b="1" dirty="0">
                <a:solidFill>
                  <a:schemeClr val="accent5">
                    <a:lumMod val="75000"/>
                  </a:schemeClr>
                </a:solidFill>
              </a:rPr>
              <a:t>Notificación-e</a:t>
            </a:r>
          </a:p>
        </p:txBody>
      </p:sp>
      <p:sp>
        <p:nvSpPr>
          <p:cNvPr id="19" name="Flecha abajo 18"/>
          <p:cNvSpPr/>
          <p:nvPr/>
        </p:nvSpPr>
        <p:spPr>
          <a:xfrm rot="16200000">
            <a:off x="5442000" y="2962474"/>
            <a:ext cx="402753" cy="486772"/>
          </a:xfrm>
          <a:prstGeom prst="downArrow">
            <a:avLst/>
          </a:prstGeom>
          <a:gradFill flip="none" rotWithShape="1">
            <a:gsLst>
              <a:gs pos="0">
                <a:srgbClr val="990033">
                  <a:tint val="66000"/>
                  <a:satMod val="160000"/>
                </a:srgbClr>
              </a:gs>
              <a:gs pos="50000">
                <a:srgbClr val="990033">
                  <a:tint val="44500"/>
                  <a:satMod val="160000"/>
                </a:srgbClr>
              </a:gs>
              <a:gs pos="100000">
                <a:srgbClr val="990033">
                  <a:tint val="23500"/>
                  <a:satMod val="160000"/>
                </a:srgbClr>
              </a:gs>
            </a:gsLst>
            <a:lin ang="5400000" scaled="1"/>
            <a:tileRect/>
          </a:gradFill>
          <a:ln w="63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4345783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959004" y="718337"/>
            <a:ext cx="6378497" cy="573727"/>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_tradnl" sz="2800" dirty="0" smtClean="0">
                <a:ln w="0"/>
                <a:solidFill>
                  <a:schemeClr val="accent1">
                    <a:lumMod val="75000"/>
                  </a:schemeClr>
                </a:solidFill>
                <a:effectLst>
                  <a:outerShdw blurRad="38100" dist="19050" dir="2700000" algn="tl" rotWithShape="0">
                    <a:schemeClr val="dk1">
                      <a:alpha val="40000"/>
                    </a:schemeClr>
                  </a:outerShdw>
                </a:effectLst>
              </a:rPr>
              <a:t>Comunicaciones</a:t>
            </a:r>
            <a:endParaRPr lang="es-ES" sz="2800" dirty="0">
              <a:solidFill>
                <a:schemeClr val="accent1">
                  <a:lumMod val="75000"/>
                </a:schemeClr>
              </a:solidFill>
            </a:endParaRPr>
          </a:p>
        </p:txBody>
      </p:sp>
      <p:sp>
        <p:nvSpPr>
          <p:cNvPr id="11" name="Título 10"/>
          <p:cNvSpPr>
            <a:spLocks noGrp="1"/>
          </p:cNvSpPr>
          <p:nvPr>
            <p:ph type="title"/>
          </p:nvPr>
        </p:nvSpPr>
        <p:spPr/>
        <p:txBody>
          <a:bodyPr/>
          <a:lstStyle/>
          <a:p>
            <a:r>
              <a:rPr lang="es-ES_tradnl" dirty="0"/>
              <a:t>Plan Estratégico de Administración Electrónica de la CARM (PAECARM)</a:t>
            </a:r>
            <a:endParaRPr lang="es-ES" dirty="0"/>
          </a:p>
        </p:txBody>
      </p:sp>
      <p:sp>
        <p:nvSpPr>
          <p:cNvPr id="9" name="Rectángulo 8"/>
          <p:cNvSpPr/>
          <p:nvPr/>
        </p:nvSpPr>
        <p:spPr>
          <a:xfrm>
            <a:off x="144966" y="1292064"/>
            <a:ext cx="8720254" cy="4401205"/>
          </a:xfrm>
          <a:prstGeom prst="rect">
            <a:avLst/>
          </a:prstGeom>
        </p:spPr>
        <p:txBody>
          <a:bodyPr wrap="square">
            <a:spAutoFit/>
          </a:bodyPr>
          <a:lstStyle/>
          <a:p>
            <a:pPr lvl="1"/>
            <a:endParaRPr lang="es-ES_tradnl" b="1" dirty="0" smtClean="0">
              <a:solidFill>
                <a:schemeClr val="accent5">
                  <a:lumMod val="75000"/>
                </a:schemeClr>
              </a:solidFill>
            </a:endParaRPr>
          </a:p>
          <a:p>
            <a:pPr marL="742950" lvl="1" indent="-285750">
              <a:spcAft>
                <a:spcPts val="600"/>
              </a:spcAft>
              <a:buFont typeface="Arial" panose="020B0604020202020204" pitchFamily="34" charset="0"/>
              <a:buChar char="•"/>
            </a:pPr>
            <a:r>
              <a:rPr lang="es-ES" sz="2000" b="1" dirty="0"/>
              <a:t>La </a:t>
            </a:r>
            <a:r>
              <a:rPr lang="es-ES" sz="2000" b="1" dirty="0" smtClean="0"/>
              <a:t>comunicación permite la transmisión </a:t>
            </a:r>
            <a:r>
              <a:rPr lang="es-ES" sz="2000" b="1" dirty="0"/>
              <a:t>de información sin relevancia jurídica por parte de la administración al interesado. </a:t>
            </a:r>
            <a:endParaRPr lang="es-ES" sz="2000" b="1" dirty="0" smtClean="0"/>
          </a:p>
          <a:p>
            <a:pPr marL="742950" lvl="1" indent="-285750">
              <a:spcAft>
                <a:spcPts val="600"/>
              </a:spcAft>
              <a:buFont typeface="Arial" panose="020B0604020202020204" pitchFamily="34" charset="0"/>
              <a:buChar char="•"/>
            </a:pPr>
            <a:endParaRPr lang="es-ES" sz="2000" b="1" dirty="0" smtClean="0"/>
          </a:p>
          <a:p>
            <a:pPr marL="2114550" lvl="4" indent="-285750">
              <a:spcAft>
                <a:spcPts val="600"/>
              </a:spcAft>
              <a:buFont typeface="Wingdings" panose="05000000000000000000" pitchFamily="2" charset="2"/>
              <a:buChar char="ü"/>
            </a:pPr>
            <a:r>
              <a:rPr lang="es-ES_tradnl" sz="2000" b="1" dirty="0" smtClean="0">
                <a:solidFill>
                  <a:schemeClr val="accent5">
                    <a:lumMod val="75000"/>
                  </a:schemeClr>
                </a:solidFill>
              </a:rPr>
              <a:t>Correo-e</a:t>
            </a:r>
          </a:p>
          <a:p>
            <a:pPr marL="2114550" lvl="4" indent="-285750">
              <a:spcAft>
                <a:spcPts val="600"/>
              </a:spcAft>
              <a:buFont typeface="Wingdings" panose="05000000000000000000" pitchFamily="2" charset="2"/>
              <a:buChar char="ü"/>
            </a:pPr>
            <a:r>
              <a:rPr lang="es-ES_tradnl" sz="2000" b="1" dirty="0" smtClean="0">
                <a:solidFill>
                  <a:schemeClr val="accent5">
                    <a:lumMod val="75000"/>
                  </a:schemeClr>
                </a:solidFill>
              </a:rPr>
              <a:t>SMS</a:t>
            </a:r>
          </a:p>
          <a:p>
            <a:pPr marL="2114550" lvl="4" indent="-285750">
              <a:spcAft>
                <a:spcPts val="600"/>
              </a:spcAft>
              <a:buFont typeface="Wingdings" panose="05000000000000000000" pitchFamily="2" charset="2"/>
              <a:buChar char="ü"/>
            </a:pPr>
            <a:r>
              <a:rPr lang="es-ES_tradnl" sz="2000" b="1" dirty="0" smtClean="0">
                <a:solidFill>
                  <a:schemeClr val="accent5">
                    <a:lumMod val="75000"/>
                  </a:schemeClr>
                </a:solidFill>
              </a:rPr>
              <a:t>Comunicación postal</a:t>
            </a:r>
            <a:endParaRPr lang="es-ES" sz="2000" b="1" dirty="0" smtClean="0">
              <a:solidFill>
                <a:schemeClr val="accent5">
                  <a:lumMod val="75000"/>
                </a:schemeClr>
              </a:solidFill>
            </a:endParaRPr>
          </a:p>
          <a:p>
            <a:pPr marL="742950" lvl="1" indent="-285750">
              <a:buFont typeface="Arial" panose="020B0604020202020204" pitchFamily="34" charset="0"/>
              <a:buChar char="•"/>
            </a:pPr>
            <a:endParaRPr lang="es-ES" sz="2000" b="1" dirty="0" smtClean="0"/>
          </a:p>
          <a:p>
            <a:pPr marL="742950" lvl="1" indent="-285750">
              <a:spcAft>
                <a:spcPts val="600"/>
              </a:spcAft>
              <a:buFont typeface="Arial" panose="020B0604020202020204" pitchFamily="34" charset="0"/>
              <a:buChar char="•"/>
            </a:pPr>
            <a:r>
              <a:rPr lang="es-ES_tradnl" sz="2000" b="1" dirty="0" smtClean="0"/>
              <a:t>Expediente: debe constar el documento comunicado</a:t>
            </a:r>
            <a:endParaRPr lang="es-ES_tradnl" sz="2000" b="1" dirty="0"/>
          </a:p>
          <a:p>
            <a:pPr marL="285750" indent="-285750">
              <a:buFont typeface="Arial" panose="020B0604020202020204" pitchFamily="34" charset="0"/>
              <a:buChar char="•"/>
            </a:pPr>
            <a:endParaRPr lang="es-ES_tradnl" b="1" dirty="0" smtClean="0"/>
          </a:p>
          <a:p>
            <a:pPr marL="285750" indent="-285750">
              <a:buFont typeface="Arial" panose="020B0604020202020204" pitchFamily="34" charset="0"/>
              <a:buChar char="•"/>
            </a:pPr>
            <a:endParaRPr lang="es-ES_tradnl" b="1" dirty="0"/>
          </a:p>
          <a:p>
            <a:pPr marL="285750" indent="-285750">
              <a:buFont typeface="Arial" panose="020B0604020202020204" pitchFamily="34" charset="0"/>
              <a:buChar char="•"/>
            </a:pPr>
            <a:endParaRPr lang="es-ES_tradnl" b="1" dirty="0">
              <a:solidFill>
                <a:srgbClr val="000000"/>
              </a:solidFill>
              <a:latin typeface="verdana" panose="020B0604030504040204" pitchFamily="34" charset="0"/>
            </a:endParaRPr>
          </a:p>
          <a:p>
            <a:pPr marL="285750" indent="-285750">
              <a:buFont typeface="Arial" panose="020B0604020202020204" pitchFamily="34" charset="0"/>
              <a:buChar char="•"/>
            </a:pPr>
            <a:endParaRPr lang="es-ES" b="1" dirty="0"/>
          </a:p>
        </p:txBody>
      </p:sp>
    </p:spTree>
    <p:extLst>
      <p:ext uri="{BB962C8B-B14F-4D97-AF65-F5344CB8AC3E}">
        <p14:creationId xmlns:p14="http://schemas.microsoft.com/office/powerpoint/2010/main" val="3849492358"/>
      </p:ext>
    </p:extLst>
  </p:cSld>
  <p:clrMapOvr>
    <a:masterClrMapping/>
  </p:clrMapOvr>
  <p:timing>
    <p:tnLst>
      <p:par>
        <p:cTn id="1" dur="indefinite" restart="never" nodeType="tmRoot"/>
      </p:par>
    </p:tnLst>
  </p:timing>
</p:sld>
</file>

<file path=ppt/theme/theme1.xml><?xml version="1.0" encoding="utf-8"?>
<a:theme xmlns:a="http://schemas.openxmlformats.org/drawingml/2006/main" name="Plantilla-CHAP">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6350">
          <a:solidFill>
            <a:schemeClr val="bg1">
              <a:lumMod val="75000"/>
            </a:schemeClr>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lantilla-CHAP.pptx" id="{546C84CD-C2DD-43EA-BD72-A56E433F9965}" vid="{21B1E87D-2FEF-4C1A-A771-815F37F66AA5}"/>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Plantilla-CHAP</Template>
  <TotalTime>5661</TotalTime>
  <Words>5498</Words>
  <Application>Microsoft Office PowerPoint</Application>
  <PresentationFormat>Presentación en pantalla (4:3)</PresentationFormat>
  <Paragraphs>869</Paragraphs>
  <Slides>49</Slides>
  <Notes>48</Notes>
  <HiddenSlides>0</HiddenSlides>
  <MMClips>0</MMClips>
  <ScaleCrop>false</ScaleCrop>
  <HeadingPairs>
    <vt:vector size="8" baseType="variant">
      <vt:variant>
        <vt:lpstr>Fuentes usadas</vt:lpstr>
      </vt:variant>
      <vt:variant>
        <vt:i4>9</vt:i4>
      </vt:variant>
      <vt:variant>
        <vt:lpstr>Tema</vt:lpstr>
      </vt:variant>
      <vt:variant>
        <vt:i4>2</vt:i4>
      </vt:variant>
      <vt:variant>
        <vt:lpstr>Servidores OLE incrustados</vt:lpstr>
      </vt:variant>
      <vt:variant>
        <vt:i4>1</vt:i4>
      </vt:variant>
      <vt:variant>
        <vt:lpstr>Títulos de diapositiva</vt:lpstr>
      </vt:variant>
      <vt:variant>
        <vt:i4>49</vt:i4>
      </vt:variant>
    </vt:vector>
  </HeadingPairs>
  <TitlesOfParts>
    <vt:vector size="61" baseType="lpstr">
      <vt:lpstr>Aharoni</vt:lpstr>
      <vt:lpstr>Arial</vt:lpstr>
      <vt:lpstr>Calibri</vt:lpstr>
      <vt:lpstr>Calibri Light</vt:lpstr>
      <vt:lpstr>Helvetica Neue</vt:lpstr>
      <vt:lpstr>Times New Roman</vt:lpstr>
      <vt:lpstr>Verdana</vt:lpstr>
      <vt:lpstr>Verdana</vt:lpstr>
      <vt:lpstr>Wingdings</vt:lpstr>
      <vt:lpstr>Plantilla-CHAP</vt:lpstr>
      <vt:lpstr>Diseño personalizado</vt:lpstr>
      <vt:lpstr>Objeto empaquetador del shell</vt:lpstr>
      <vt:lpstr>PAECARM. Curso piloto expediente electrónico-DEXEL</vt:lpstr>
      <vt:lpstr>Plan Estratégico de Administración Electrónica de la CARM (PAECARM)</vt:lpstr>
      <vt:lpstr>Plan Estratégico de Administración Electrónica de la CARM (PAECARM)</vt:lpstr>
      <vt:lpstr>Plan Estratégico de Administración Electrónica de la CARM (PAECARM)</vt:lpstr>
      <vt:lpstr>Plan Estratégico de Administración Electrónica de la CARM (PAECARM)</vt:lpstr>
      <vt:lpstr>Plan Estratégico de Administración Electrónica de la CARM (PAECARM)</vt:lpstr>
      <vt:lpstr>Plan Estratégico de Administración Electrónica de la CARM (PAECARM)</vt:lpstr>
      <vt:lpstr>Plan Estratégico de Administración Electrónica de la CARM (PAECARM)</vt:lpstr>
      <vt:lpstr>Plan Estratégico de Administración Electrónica de la CARM (PAECARM)</vt:lpstr>
      <vt:lpstr>Plan Estratégico de Administración Electrónica de la CARM (PAECARM)</vt:lpstr>
      <vt:lpstr>Plan Estratégico de Administración Electrónica de la CARM (PAECARM)</vt:lpstr>
      <vt:lpstr>Plan Estratégico de Administración Electrónica de la CARM (PAECARM)</vt:lpstr>
      <vt:lpstr>Plan Estratégico de Administración Electrónica de la CARM (PAECARM)</vt:lpstr>
      <vt:lpstr>Plan Estratégico de Administración Electrónica de la CARM (PAECARM)</vt:lpstr>
      <vt:lpstr>Plan Estratégico de Administración Electrónica de la CARM (PAECARM)</vt:lpstr>
      <vt:lpstr>Plan Estratégico de Administración Electrónica de la CARM (PAECARM)</vt:lpstr>
      <vt:lpstr>Plan Estratégico de Administración Electrónica de la CARM (PAECARM)</vt:lpstr>
      <vt:lpstr>Plan Estratégico de Administración Electrónica de la CARM (PAECARM)</vt:lpstr>
      <vt:lpstr>Plan Estratégico de Administración Electrónica de la CARM (PAECARM)</vt:lpstr>
      <vt:lpstr>Plan Estratégico de Administración Electrónica de la CARM (PAECARM)</vt:lpstr>
      <vt:lpstr>Plan Estratégico de Administración Electrónica de la CARM (PAECARM)</vt:lpstr>
      <vt:lpstr>Plan Estratégico de Administración Electrónica de la CARM (PAECARM)</vt:lpstr>
      <vt:lpstr>Plan Estratégico de Administración Electrónica de la CARM (PAECARM)</vt:lpstr>
      <vt:lpstr>Plan Estratégico de Administración Electrónica de la CARM (PAECARM)</vt:lpstr>
      <vt:lpstr>Presentación de PowerPoint</vt:lpstr>
      <vt:lpstr>Plan Estratégico de Administración Electrónica de la CARM (PAECARM)</vt:lpstr>
      <vt:lpstr>Plan Estratégico de Administración Electrónica de la CARM (PAECARM)</vt:lpstr>
      <vt:lpstr>Plan Estratégico de Administración Electrónica de la CARM (PAECARM)</vt:lpstr>
      <vt:lpstr>Plan Estratégico de Administración Electrónica de la CARM (PAECARM)</vt:lpstr>
      <vt:lpstr>Plan Estratégico de Administración Electrónica de la CARM (PAECARM)</vt:lpstr>
      <vt:lpstr>Plan Estratégico de Administración Electrónica de la CARM (PAECARM)</vt:lpstr>
      <vt:lpstr>Plan Estratégico de Administración Electrónica de la CARM (PAECARM)</vt:lpstr>
      <vt:lpstr>Plan Estratégico de Administración Electrónica de la CARM (PAECARM)</vt:lpstr>
      <vt:lpstr>Plan Estratégico de Administración Electrónica de la CARM (PAECARM)</vt:lpstr>
      <vt:lpstr>Plan Estratégico de Administración Electrónica de la CARM (PAECARM)</vt:lpstr>
      <vt:lpstr>Plan Estratégico de Administración Electrónica de la CARM (PAECARM)</vt:lpstr>
      <vt:lpstr>Plan Estratégico de Administración Electrónica de la CARM (PAECARM)</vt:lpstr>
      <vt:lpstr>Plan Estratégico de Administración Electrónica de la CARM (PAECARM)</vt:lpstr>
      <vt:lpstr>Plan Estratégico de Administración Electrónica de la CARM (PAECARM)</vt:lpstr>
      <vt:lpstr>Plan Estratégico de Administración Electrónica de la CARM (PAECARM)</vt:lpstr>
      <vt:lpstr>Plan Estratégico de Administración Electrónica de la CARM (PAECARM)</vt:lpstr>
      <vt:lpstr>Plan Estratégico de Administración Electrónica de la CARM (PAECARM)</vt:lpstr>
      <vt:lpstr>Plan Estratégico de Administración Electrónica de la CARM (PAECARM)</vt:lpstr>
      <vt:lpstr>Plan Estratégico de Administración Electrónica de la CARM (PAECARM)</vt:lpstr>
      <vt:lpstr>Plan Estratégico de Administración Electrónica de la CARM (PAECARM)</vt:lpstr>
      <vt:lpstr>Plan Estratégico de Administración Electrónica de la CARM (PAECARM)</vt:lpstr>
      <vt:lpstr>Plan Estratégico de Administración Electrónica de la CARM (PAECARM)</vt:lpstr>
      <vt:lpstr>Plan Estratégico de Administración Electrónica de la CARM (PAECARM)</vt:lpstr>
      <vt:lpstr>Plan Estratégico de Administración Electrónica de la CARM (PAECARM)</vt:lpstr>
    </vt:vector>
  </TitlesOfParts>
  <Company>CARM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OLMEDO CHICA, MIGUEL ANGEL</dc:creator>
  <cp:lastModifiedBy>GUIRADO CHAPIN, M. LUISA</cp:lastModifiedBy>
  <cp:revision>361</cp:revision>
  <cp:lastPrinted>2018-01-08T14:31:19Z</cp:lastPrinted>
  <dcterms:created xsi:type="dcterms:W3CDTF">2016-09-23T06:59:20Z</dcterms:created>
  <dcterms:modified xsi:type="dcterms:W3CDTF">2018-01-15T10:26:58Z</dcterms:modified>
</cp:coreProperties>
</file>