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82" r:id="rId3"/>
    <p:sldId id="25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6" r:id="rId40"/>
    <p:sldId id="324" r:id="rId41"/>
    <p:sldId id="325" r:id="rId42"/>
    <p:sldId id="327" r:id="rId43"/>
    <p:sldId id="328"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RADO CHAPIN, M. LUISA" initials="GCML" lastIdx="4" clrIdx="0">
    <p:extLst>
      <p:ext uri="{19B8F6BF-5375-455C-9EA6-DF929625EA0E}">
        <p15:presenceInfo xmlns:p15="http://schemas.microsoft.com/office/powerpoint/2012/main" userId="S-1-5-21-4086157-512822634-1366981219-41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5" autoAdjust="0"/>
    <p:restoredTop sz="80207" autoAdjust="0"/>
  </p:normalViewPr>
  <p:slideViewPr>
    <p:cSldViewPr snapToGrid="0">
      <p:cViewPr varScale="1">
        <p:scale>
          <a:sx n="58" d="100"/>
          <a:sy n="58" d="100"/>
        </p:scale>
        <p:origin x="205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90306-5AFA-4DFF-8977-F73307E28CE8}" type="datetimeFigureOut">
              <a:rPr lang="es-ES" smtClean="0"/>
              <a:t>27/10/2020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7B300-EE01-4D4B-869C-E412B79992ED}" type="slidenum">
              <a:rPr lang="es-ES" smtClean="0"/>
              <a:t>‹Nº›</a:t>
            </a:fld>
            <a:endParaRPr lang="es-ES"/>
          </a:p>
        </p:txBody>
      </p:sp>
    </p:spTree>
    <p:extLst>
      <p:ext uri="{BB962C8B-B14F-4D97-AF65-F5344CB8AC3E}">
        <p14:creationId xmlns:p14="http://schemas.microsoft.com/office/powerpoint/2010/main" val="398918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a:t>
            </a:fld>
            <a:endParaRPr lang="es-ES"/>
          </a:p>
        </p:txBody>
      </p:sp>
    </p:spTree>
    <p:extLst>
      <p:ext uri="{BB962C8B-B14F-4D97-AF65-F5344CB8AC3E}">
        <p14:creationId xmlns:p14="http://schemas.microsoft.com/office/powerpoint/2010/main" val="366292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12</a:t>
            </a:fld>
            <a:endParaRPr lang="es-ES"/>
          </a:p>
        </p:txBody>
      </p:sp>
    </p:spTree>
    <p:extLst>
      <p:ext uri="{BB962C8B-B14F-4D97-AF65-F5344CB8AC3E}">
        <p14:creationId xmlns:p14="http://schemas.microsoft.com/office/powerpoint/2010/main" val="87306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13</a:t>
            </a:fld>
            <a:endParaRPr lang="es-ES"/>
          </a:p>
        </p:txBody>
      </p:sp>
    </p:spTree>
    <p:extLst>
      <p:ext uri="{BB962C8B-B14F-4D97-AF65-F5344CB8AC3E}">
        <p14:creationId xmlns:p14="http://schemas.microsoft.com/office/powerpoint/2010/main" val="126286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14</a:t>
            </a:fld>
            <a:endParaRPr lang="es-ES"/>
          </a:p>
        </p:txBody>
      </p:sp>
    </p:spTree>
    <p:extLst>
      <p:ext uri="{BB962C8B-B14F-4D97-AF65-F5344CB8AC3E}">
        <p14:creationId xmlns:p14="http://schemas.microsoft.com/office/powerpoint/2010/main" val="2897765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15</a:t>
            </a:fld>
            <a:endParaRPr lang="es-ES"/>
          </a:p>
        </p:txBody>
      </p:sp>
    </p:spTree>
    <p:extLst>
      <p:ext uri="{BB962C8B-B14F-4D97-AF65-F5344CB8AC3E}">
        <p14:creationId xmlns:p14="http://schemas.microsoft.com/office/powerpoint/2010/main" val="208015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16</a:t>
            </a:fld>
            <a:endParaRPr lang="es-ES"/>
          </a:p>
        </p:txBody>
      </p:sp>
    </p:spTree>
    <p:extLst>
      <p:ext uri="{BB962C8B-B14F-4D97-AF65-F5344CB8AC3E}">
        <p14:creationId xmlns:p14="http://schemas.microsoft.com/office/powerpoint/2010/main" val="308645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17</a:t>
            </a:fld>
            <a:endParaRPr lang="es-ES"/>
          </a:p>
        </p:txBody>
      </p:sp>
    </p:spTree>
    <p:extLst>
      <p:ext uri="{BB962C8B-B14F-4D97-AF65-F5344CB8AC3E}">
        <p14:creationId xmlns:p14="http://schemas.microsoft.com/office/powerpoint/2010/main" val="343914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18</a:t>
            </a:fld>
            <a:endParaRPr lang="es-ES"/>
          </a:p>
        </p:txBody>
      </p:sp>
    </p:spTree>
    <p:extLst>
      <p:ext uri="{BB962C8B-B14F-4D97-AF65-F5344CB8AC3E}">
        <p14:creationId xmlns:p14="http://schemas.microsoft.com/office/powerpoint/2010/main" val="203046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19</a:t>
            </a:fld>
            <a:endParaRPr lang="es-ES"/>
          </a:p>
        </p:txBody>
      </p:sp>
    </p:spTree>
    <p:extLst>
      <p:ext uri="{BB962C8B-B14F-4D97-AF65-F5344CB8AC3E}">
        <p14:creationId xmlns:p14="http://schemas.microsoft.com/office/powerpoint/2010/main" val="111281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20</a:t>
            </a:fld>
            <a:endParaRPr lang="es-ES"/>
          </a:p>
        </p:txBody>
      </p:sp>
    </p:spTree>
    <p:extLst>
      <p:ext uri="{BB962C8B-B14F-4D97-AF65-F5344CB8AC3E}">
        <p14:creationId xmlns:p14="http://schemas.microsoft.com/office/powerpoint/2010/main" val="125632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21</a:t>
            </a:fld>
            <a:endParaRPr lang="es-ES"/>
          </a:p>
        </p:txBody>
      </p:sp>
    </p:spTree>
    <p:extLst>
      <p:ext uri="{BB962C8B-B14F-4D97-AF65-F5344CB8AC3E}">
        <p14:creationId xmlns:p14="http://schemas.microsoft.com/office/powerpoint/2010/main" val="338330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a:t>
            </a:fld>
            <a:endParaRPr lang="es-ES"/>
          </a:p>
        </p:txBody>
      </p:sp>
    </p:spTree>
    <p:extLst>
      <p:ext uri="{BB962C8B-B14F-4D97-AF65-F5344CB8AC3E}">
        <p14:creationId xmlns:p14="http://schemas.microsoft.com/office/powerpoint/2010/main" val="27599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22</a:t>
            </a:fld>
            <a:endParaRPr lang="es-ES"/>
          </a:p>
        </p:txBody>
      </p:sp>
    </p:spTree>
    <p:extLst>
      <p:ext uri="{BB962C8B-B14F-4D97-AF65-F5344CB8AC3E}">
        <p14:creationId xmlns:p14="http://schemas.microsoft.com/office/powerpoint/2010/main" val="102315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23</a:t>
            </a:fld>
            <a:endParaRPr lang="es-ES"/>
          </a:p>
        </p:txBody>
      </p:sp>
    </p:spTree>
    <p:extLst>
      <p:ext uri="{BB962C8B-B14F-4D97-AF65-F5344CB8AC3E}">
        <p14:creationId xmlns:p14="http://schemas.microsoft.com/office/powerpoint/2010/main" val="213776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24</a:t>
            </a:fld>
            <a:endParaRPr lang="es-ES"/>
          </a:p>
        </p:txBody>
      </p:sp>
    </p:spTree>
    <p:extLst>
      <p:ext uri="{BB962C8B-B14F-4D97-AF65-F5344CB8AC3E}">
        <p14:creationId xmlns:p14="http://schemas.microsoft.com/office/powerpoint/2010/main" val="2650667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25</a:t>
            </a:fld>
            <a:endParaRPr lang="es-ES"/>
          </a:p>
        </p:txBody>
      </p:sp>
    </p:spTree>
    <p:extLst>
      <p:ext uri="{BB962C8B-B14F-4D97-AF65-F5344CB8AC3E}">
        <p14:creationId xmlns:p14="http://schemas.microsoft.com/office/powerpoint/2010/main" val="366964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26</a:t>
            </a:fld>
            <a:endParaRPr lang="es-ES"/>
          </a:p>
        </p:txBody>
      </p:sp>
    </p:spTree>
    <p:extLst>
      <p:ext uri="{BB962C8B-B14F-4D97-AF65-F5344CB8AC3E}">
        <p14:creationId xmlns:p14="http://schemas.microsoft.com/office/powerpoint/2010/main" val="3075168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27</a:t>
            </a:fld>
            <a:endParaRPr lang="es-ES"/>
          </a:p>
        </p:txBody>
      </p:sp>
    </p:spTree>
    <p:extLst>
      <p:ext uri="{BB962C8B-B14F-4D97-AF65-F5344CB8AC3E}">
        <p14:creationId xmlns:p14="http://schemas.microsoft.com/office/powerpoint/2010/main" val="243132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28</a:t>
            </a:fld>
            <a:endParaRPr lang="es-ES"/>
          </a:p>
        </p:txBody>
      </p:sp>
    </p:spTree>
    <p:extLst>
      <p:ext uri="{BB962C8B-B14F-4D97-AF65-F5344CB8AC3E}">
        <p14:creationId xmlns:p14="http://schemas.microsoft.com/office/powerpoint/2010/main" val="226661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29</a:t>
            </a:fld>
            <a:endParaRPr lang="es-ES"/>
          </a:p>
        </p:txBody>
      </p:sp>
    </p:spTree>
    <p:extLst>
      <p:ext uri="{BB962C8B-B14F-4D97-AF65-F5344CB8AC3E}">
        <p14:creationId xmlns:p14="http://schemas.microsoft.com/office/powerpoint/2010/main" val="1520044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30</a:t>
            </a:fld>
            <a:endParaRPr lang="es-ES"/>
          </a:p>
        </p:txBody>
      </p:sp>
    </p:spTree>
    <p:extLst>
      <p:ext uri="{BB962C8B-B14F-4D97-AF65-F5344CB8AC3E}">
        <p14:creationId xmlns:p14="http://schemas.microsoft.com/office/powerpoint/2010/main" val="165754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31</a:t>
            </a:fld>
            <a:endParaRPr lang="es-ES"/>
          </a:p>
        </p:txBody>
      </p:sp>
    </p:spTree>
    <p:extLst>
      <p:ext uri="{BB962C8B-B14F-4D97-AF65-F5344CB8AC3E}">
        <p14:creationId xmlns:p14="http://schemas.microsoft.com/office/powerpoint/2010/main" val="175853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5</a:t>
            </a:fld>
            <a:endParaRPr lang="es-ES"/>
          </a:p>
        </p:txBody>
      </p:sp>
    </p:spTree>
    <p:extLst>
      <p:ext uri="{BB962C8B-B14F-4D97-AF65-F5344CB8AC3E}">
        <p14:creationId xmlns:p14="http://schemas.microsoft.com/office/powerpoint/2010/main" val="3752731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32</a:t>
            </a:fld>
            <a:endParaRPr lang="es-ES"/>
          </a:p>
        </p:txBody>
      </p:sp>
    </p:spTree>
    <p:extLst>
      <p:ext uri="{BB962C8B-B14F-4D97-AF65-F5344CB8AC3E}">
        <p14:creationId xmlns:p14="http://schemas.microsoft.com/office/powerpoint/2010/main" val="3724456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33</a:t>
            </a:fld>
            <a:endParaRPr lang="es-ES"/>
          </a:p>
        </p:txBody>
      </p:sp>
    </p:spTree>
    <p:extLst>
      <p:ext uri="{BB962C8B-B14F-4D97-AF65-F5344CB8AC3E}">
        <p14:creationId xmlns:p14="http://schemas.microsoft.com/office/powerpoint/2010/main" val="196506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34</a:t>
            </a:fld>
            <a:endParaRPr lang="es-ES"/>
          </a:p>
        </p:txBody>
      </p:sp>
    </p:spTree>
    <p:extLst>
      <p:ext uri="{BB962C8B-B14F-4D97-AF65-F5344CB8AC3E}">
        <p14:creationId xmlns:p14="http://schemas.microsoft.com/office/powerpoint/2010/main" val="1446408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35</a:t>
            </a:fld>
            <a:endParaRPr lang="es-ES"/>
          </a:p>
        </p:txBody>
      </p:sp>
    </p:spTree>
    <p:extLst>
      <p:ext uri="{BB962C8B-B14F-4D97-AF65-F5344CB8AC3E}">
        <p14:creationId xmlns:p14="http://schemas.microsoft.com/office/powerpoint/2010/main" val="4215549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36</a:t>
            </a:fld>
            <a:endParaRPr lang="es-ES"/>
          </a:p>
        </p:txBody>
      </p:sp>
    </p:spTree>
    <p:extLst>
      <p:ext uri="{BB962C8B-B14F-4D97-AF65-F5344CB8AC3E}">
        <p14:creationId xmlns:p14="http://schemas.microsoft.com/office/powerpoint/2010/main" val="3600238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37</a:t>
            </a:fld>
            <a:endParaRPr lang="es-ES"/>
          </a:p>
        </p:txBody>
      </p:sp>
    </p:spTree>
    <p:extLst>
      <p:ext uri="{BB962C8B-B14F-4D97-AF65-F5344CB8AC3E}">
        <p14:creationId xmlns:p14="http://schemas.microsoft.com/office/powerpoint/2010/main" val="2921345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38</a:t>
            </a:fld>
            <a:endParaRPr lang="es-ES"/>
          </a:p>
        </p:txBody>
      </p:sp>
    </p:spTree>
    <p:extLst>
      <p:ext uri="{BB962C8B-B14F-4D97-AF65-F5344CB8AC3E}">
        <p14:creationId xmlns:p14="http://schemas.microsoft.com/office/powerpoint/2010/main" val="3913053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39</a:t>
            </a:fld>
            <a:endParaRPr lang="es-ES"/>
          </a:p>
        </p:txBody>
      </p:sp>
    </p:spTree>
    <p:extLst>
      <p:ext uri="{BB962C8B-B14F-4D97-AF65-F5344CB8AC3E}">
        <p14:creationId xmlns:p14="http://schemas.microsoft.com/office/powerpoint/2010/main" val="2763814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40</a:t>
            </a:fld>
            <a:endParaRPr lang="es-ES"/>
          </a:p>
        </p:txBody>
      </p:sp>
    </p:spTree>
    <p:extLst>
      <p:ext uri="{BB962C8B-B14F-4D97-AF65-F5344CB8AC3E}">
        <p14:creationId xmlns:p14="http://schemas.microsoft.com/office/powerpoint/2010/main" val="254179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41</a:t>
            </a:fld>
            <a:endParaRPr lang="es-ES"/>
          </a:p>
        </p:txBody>
      </p:sp>
    </p:spTree>
    <p:extLst>
      <p:ext uri="{BB962C8B-B14F-4D97-AF65-F5344CB8AC3E}">
        <p14:creationId xmlns:p14="http://schemas.microsoft.com/office/powerpoint/2010/main" val="418072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6</a:t>
            </a:fld>
            <a:endParaRPr lang="es-ES"/>
          </a:p>
        </p:txBody>
      </p:sp>
    </p:spTree>
    <p:extLst>
      <p:ext uri="{BB962C8B-B14F-4D97-AF65-F5344CB8AC3E}">
        <p14:creationId xmlns:p14="http://schemas.microsoft.com/office/powerpoint/2010/main" val="3791601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42</a:t>
            </a:fld>
            <a:endParaRPr lang="es-ES"/>
          </a:p>
        </p:txBody>
      </p:sp>
    </p:spTree>
    <p:extLst>
      <p:ext uri="{BB962C8B-B14F-4D97-AF65-F5344CB8AC3E}">
        <p14:creationId xmlns:p14="http://schemas.microsoft.com/office/powerpoint/2010/main" val="3615708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43</a:t>
            </a:fld>
            <a:endParaRPr lang="es-ES"/>
          </a:p>
        </p:txBody>
      </p:sp>
    </p:spTree>
    <p:extLst>
      <p:ext uri="{BB962C8B-B14F-4D97-AF65-F5344CB8AC3E}">
        <p14:creationId xmlns:p14="http://schemas.microsoft.com/office/powerpoint/2010/main" val="56790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7</a:t>
            </a:fld>
            <a:endParaRPr lang="es-ES"/>
          </a:p>
        </p:txBody>
      </p:sp>
    </p:spTree>
    <p:extLst>
      <p:ext uri="{BB962C8B-B14F-4D97-AF65-F5344CB8AC3E}">
        <p14:creationId xmlns:p14="http://schemas.microsoft.com/office/powerpoint/2010/main" val="315481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8</a:t>
            </a:fld>
            <a:endParaRPr lang="es-ES"/>
          </a:p>
        </p:txBody>
      </p:sp>
    </p:spTree>
    <p:extLst>
      <p:ext uri="{BB962C8B-B14F-4D97-AF65-F5344CB8AC3E}">
        <p14:creationId xmlns:p14="http://schemas.microsoft.com/office/powerpoint/2010/main" val="412450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9</a:t>
            </a:fld>
            <a:endParaRPr lang="es-ES"/>
          </a:p>
        </p:txBody>
      </p:sp>
    </p:spTree>
    <p:extLst>
      <p:ext uri="{BB962C8B-B14F-4D97-AF65-F5344CB8AC3E}">
        <p14:creationId xmlns:p14="http://schemas.microsoft.com/office/powerpoint/2010/main" val="207341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10</a:t>
            </a:fld>
            <a:endParaRPr lang="es-ES"/>
          </a:p>
        </p:txBody>
      </p:sp>
    </p:spTree>
    <p:extLst>
      <p:ext uri="{BB962C8B-B14F-4D97-AF65-F5344CB8AC3E}">
        <p14:creationId xmlns:p14="http://schemas.microsoft.com/office/powerpoint/2010/main" val="74673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Aft>
                <a:spcPts val="300"/>
              </a:spcAft>
            </a:pPr>
            <a:endParaRPr lang="es-ES" dirty="0"/>
          </a:p>
        </p:txBody>
      </p:sp>
      <p:sp>
        <p:nvSpPr>
          <p:cNvPr id="4" name="Marcador de número de diapositiva 3"/>
          <p:cNvSpPr>
            <a:spLocks noGrp="1"/>
          </p:cNvSpPr>
          <p:nvPr>
            <p:ph type="sldNum" sz="quarter" idx="10"/>
          </p:nvPr>
        </p:nvSpPr>
        <p:spPr/>
        <p:txBody>
          <a:bodyPr/>
          <a:lstStyle/>
          <a:p>
            <a:fld id="{6FB7B300-EE01-4D4B-869C-E412B79992ED}" type="slidenum">
              <a:rPr lang="es-ES" smtClean="0"/>
              <a:t>11</a:t>
            </a:fld>
            <a:endParaRPr lang="es-ES"/>
          </a:p>
        </p:txBody>
      </p:sp>
    </p:spTree>
    <p:extLst>
      <p:ext uri="{BB962C8B-B14F-4D97-AF65-F5344CB8AC3E}">
        <p14:creationId xmlns:p14="http://schemas.microsoft.com/office/powerpoint/2010/main" val="128324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95287" y="3140792"/>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s-ES"/>
              <a:t>Haga clic para modificar el estilo de subtítulo del patrón</a:t>
            </a:r>
          </a:p>
        </p:txBody>
      </p:sp>
      <p:sp>
        <p:nvSpPr>
          <p:cNvPr id="4" name="Título 3"/>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47770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20396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2244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3755" y="795895"/>
            <a:ext cx="8330461" cy="4828070"/>
          </a:xfrm>
        </p:spPr>
        <p:txBody>
          <a:bodyPr/>
          <a:lstStyle>
            <a:lvl1pPr>
              <a:defRPr sz="2215" b="1">
                <a:solidFill>
                  <a:srgbClr val="0070C0"/>
                </a:solidFill>
              </a:defRPr>
            </a:lvl1pPr>
            <a:lvl2pPr>
              <a:defRPr sz="1846" b="1"/>
            </a:lvl2pPr>
            <a:lvl3pPr>
              <a:defRPr sz="1662"/>
            </a:lvl3pPr>
            <a:lvl4pPr>
              <a:defRPr sz="1477"/>
            </a:lvl4pPr>
            <a:lvl5pPr>
              <a:defRPr sz="1477"/>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8" name="Imagen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836" y="578772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a:t>Haga clic para modificar el estilo de título del patrón</a:t>
            </a:r>
          </a:p>
        </p:txBody>
      </p:sp>
    </p:spTree>
    <p:extLst>
      <p:ext uri="{BB962C8B-B14F-4D97-AF65-F5344CB8AC3E}">
        <p14:creationId xmlns:p14="http://schemas.microsoft.com/office/powerpoint/2010/main" val="145523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0"/>
            <a:ext cx="7886700" cy="2852737"/>
          </a:xfrm>
        </p:spPr>
        <p:txBody>
          <a:bodyPr anchor="b"/>
          <a:lstStyle>
            <a:lvl1pPr>
              <a:defRPr sz="5539"/>
            </a:lvl1pPr>
          </a:lstStyle>
          <a:p>
            <a:r>
              <a:rPr lang="es-ES"/>
              <a:t>Haga clic para modificar el estilo de título del patrón</a:t>
            </a:r>
          </a:p>
        </p:txBody>
      </p:sp>
      <p:sp>
        <p:nvSpPr>
          <p:cNvPr id="3" name="Marcador de texto 2"/>
          <p:cNvSpPr>
            <a:spLocks noGrp="1"/>
          </p:cNvSpPr>
          <p:nvPr>
            <p:ph type="body" idx="1"/>
          </p:nvPr>
        </p:nvSpPr>
        <p:spPr>
          <a:xfrm>
            <a:off x="623888" y="458946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330282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lvl1pPr>
          </a:lstStyle>
          <a:p>
            <a:r>
              <a:rPr lang="es-ES"/>
              <a:t>Haga clic para modificar el estilo de título del patrón</a:t>
            </a:r>
          </a:p>
        </p:txBody>
      </p:sp>
      <p:sp>
        <p:nvSpPr>
          <p:cNvPr id="8" name="Marcador de contenido 3"/>
          <p:cNvSpPr>
            <a:spLocks noGrp="1"/>
          </p:cNvSpPr>
          <p:nvPr>
            <p:ph sz="half" idx="10"/>
          </p:nvPr>
        </p:nvSpPr>
        <p:spPr>
          <a:xfrm>
            <a:off x="492991" y="906308"/>
            <a:ext cx="4020923" cy="4853692"/>
          </a:xfrm>
        </p:spPr>
        <p:txBody>
          <a:bodyPr/>
          <a:lstStyle>
            <a:lvl1pPr>
              <a:defRPr sz="1846" b="1">
                <a:solidFill>
                  <a:srgbClr val="0070C0"/>
                </a:solidFill>
              </a:defRPr>
            </a:lvl1pPr>
            <a:lvl2pPr>
              <a:defRPr sz="1662" b="1"/>
            </a:lvl2pPr>
            <a:lvl3pPr>
              <a:defRPr sz="1477"/>
            </a:lvl3pPr>
            <a:lvl4pPr>
              <a:defRPr sz="1292"/>
            </a:lvl4pPr>
            <a:lvl5pPr>
              <a:defRPr sz="1292"/>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9" name="Marcador de contenido 5"/>
          <p:cNvSpPr>
            <a:spLocks noGrp="1"/>
          </p:cNvSpPr>
          <p:nvPr>
            <p:ph sz="quarter" idx="4"/>
          </p:nvPr>
        </p:nvSpPr>
        <p:spPr>
          <a:xfrm>
            <a:off x="4802935" y="930584"/>
            <a:ext cx="4020923" cy="4829416"/>
          </a:xfrm>
        </p:spPr>
        <p:txBody>
          <a:bodyPr/>
          <a:lstStyle>
            <a:lvl1pPr>
              <a:defRPr sz="1846" b="1">
                <a:solidFill>
                  <a:srgbClr val="0070C0"/>
                </a:solidFill>
              </a:defRPr>
            </a:lvl1pPr>
            <a:lvl2pPr>
              <a:defRPr sz="1662" b="1"/>
            </a:lvl2pPr>
            <a:lvl3pPr>
              <a:defRPr sz="1477"/>
            </a:lvl3pPr>
            <a:lvl4pPr>
              <a:defRPr sz="1292"/>
            </a:lvl4pPr>
            <a:lvl5pPr>
              <a:defRPr sz="1292"/>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90979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51070" y="936000"/>
            <a:ext cx="4147111" cy="436970"/>
          </a:xfrm>
        </p:spPr>
        <p:txBody>
          <a:bodyPr anchor="b"/>
          <a:lstStyle>
            <a:lvl1pPr marL="0" indent="0">
              <a:buNone/>
              <a:defRPr sz="2031" b="1">
                <a:solidFill>
                  <a:srgbClr val="0070C0"/>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a:t>Haga clic para modificar el estilo de texto del patrón</a:t>
            </a:r>
          </a:p>
        </p:txBody>
      </p:sp>
      <p:sp>
        <p:nvSpPr>
          <p:cNvPr id="4" name="Marcador de contenido 3"/>
          <p:cNvSpPr>
            <a:spLocks noGrp="1"/>
          </p:cNvSpPr>
          <p:nvPr>
            <p:ph sz="half" idx="2"/>
          </p:nvPr>
        </p:nvSpPr>
        <p:spPr>
          <a:xfrm>
            <a:off x="492991" y="1512000"/>
            <a:ext cx="4020923" cy="4248000"/>
          </a:xfrm>
        </p:spPr>
        <p:txBody>
          <a:bodyPr/>
          <a:lstStyle>
            <a:lvl1pPr>
              <a:defRPr sz="1846" b="1"/>
            </a:lvl1pPr>
            <a:lvl2pPr>
              <a:defRPr sz="1662"/>
            </a:lvl2pPr>
            <a:lvl3pPr>
              <a:defRPr sz="1477"/>
            </a:lvl3pPr>
            <a:lvl4pPr>
              <a:defRPr sz="1292"/>
            </a:lvl4pPr>
            <a:lvl5pPr>
              <a:defRPr sz="1292"/>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texto 4"/>
          <p:cNvSpPr>
            <a:spLocks noGrp="1"/>
          </p:cNvSpPr>
          <p:nvPr>
            <p:ph type="body" sz="quarter" idx="3"/>
          </p:nvPr>
        </p:nvSpPr>
        <p:spPr>
          <a:xfrm>
            <a:off x="4629150" y="936000"/>
            <a:ext cx="4177474" cy="420786"/>
          </a:xfrm>
        </p:spPr>
        <p:txBody>
          <a:bodyPr anchor="b"/>
          <a:lstStyle>
            <a:lvl1pPr marL="0" indent="0">
              <a:buNone/>
              <a:defRPr sz="2215" b="1">
                <a:solidFill>
                  <a:srgbClr val="0070C0"/>
                </a:solidFill>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a:t>Haga clic para modificar el estilo de texto del patrón</a:t>
            </a:r>
          </a:p>
        </p:txBody>
      </p:sp>
      <p:sp>
        <p:nvSpPr>
          <p:cNvPr id="6" name="Marcador de contenido 5"/>
          <p:cNvSpPr>
            <a:spLocks noGrp="1"/>
          </p:cNvSpPr>
          <p:nvPr>
            <p:ph sz="quarter" idx="4"/>
          </p:nvPr>
        </p:nvSpPr>
        <p:spPr>
          <a:xfrm>
            <a:off x="4802935" y="1512000"/>
            <a:ext cx="4020923" cy="4248000"/>
          </a:xfrm>
        </p:spPr>
        <p:txBody>
          <a:bodyPr/>
          <a:lstStyle>
            <a:lvl1pPr>
              <a:defRPr sz="1846" b="1"/>
            </a:lvl1pPr>
            <a:lvl2pPr>
              <a:defRPr sz="1662"/>
            </a:lvl2pPr>
            <a:lvl3pPr>
              <a:defRPr sz="1477"/>
            </a:lvl3pPr>
            <a:lvl4pPr>
              <a:defRPr sz="1292"/>
            </a:lvl4pPr>
            <a:lvl5pPr>
              <a:defRPr sz="1292"/>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0"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a:t>Haga clic para modificar el estilo de título del patrón</a:t>
            </a:r>
          </a:p>
        </p:txBody>
      </p:sp>
    </p:spTree>
    <p:extLst>
      <p:ext uri="{BB962C8B-B14F-4D97-AF65-F5344CB8AC3E}">
        <p14:creationId xmlns:p14="http://schemas.microsoft.com/office/powerpoint/2010/main" val="196145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pic>
        <p:nvPicPr>
          <p:cNvPr id="6" name="Imagen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7836" y="5787725"/>
            <a:ext cx="764308"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lvl1pPr>
              <a:defRPr b="1"/>
            </a:lvl1pPr>
          </a:lstStyle>
          <a:p>
            <a:pPr lvl="0"/>
            <a:r>
              <a:rPr lang="es-ES"/>
              <a:t>Haga clic para modificar el estilo de título del patrón</a:t>
            </a:r>
          </a:p>
        </p:txBody>
      </p:sp>
    </p:spTree>
    <p:extLst>
      <p:ext uri="{BB962C8B-B14F-4D97-AF65-F5344CB8AC3E}">
        <p14:creationId xmlns:p14="http://schemas.microsoft.com/office/powerpoint/2010/main" val="142132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45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8" cy="1600200"/>
          </a:xfrm>
        </p:spPr>
        <p:txBody>
          <a:bodyPr anchor="b"/>
          <a:lstStyle>
            <a:lvl1pPr>
              <a:defRPr sz="2954"/>
            </a:lvl1pPr>
          </a:lstStyle>
          <a:p>
            <a:r>
              <a:rPr lang="es-ES"/>
              <a:t>Haga clic para modificar el estilo de título del patrón</a:t>
            </a:r>
          </a:p>
        </p:txBody>
      </p:sp>
      <p:sp>
        <p:nvSpPr>
          <p:cNvPr id="3" name="Marcador de contenido 2"/>
          <p:cNvSpPr>
            <a:spLocks noGrp="1"/>
          </p:cNvSpPr>
          <p:nvPr>
            <p:ph idx="1"/>
          </p:nvPr>
        </p:nvSpPr>
        <p:spPr>
          <a:xfrm>
            <a:off x="3887391"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s-ES"/>
              <a:t>Haga clic para modificar el estilo de texto del patrón</a:t>
            </a:r>
          </a:p>
        </p:txBody>
      </p:sp>
    </p:spTree>
    <p:extLst>
      <p:ext uri="{BB962C8B-B14F-4D97-AF65-F5344CB8AC3E}">
        <p14:creationId xmlns:p14="http://schemas.microsoft.com/office/powerpoint/2010/main" val="314512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2" y="457200"/>
            <a:ext cx="2949178" cy="1600200"/>
          </a:xfrm>
        </p:spPr>
        <p:txBody>
          <a:bodyPr anchor="b"/>
          <a:lstStyle>
            <a:lvl1pPr>
              <a:defRPr sz="2954"/>
            </a:lvl1pPr>
          </a:lstStyle>
          <a:p>
            <a:r>
              <a:rPr lang="es-ES"/>
              <a:t>Haga clic para modificar el estilo de título del patrón</a:t>
            </a:r>
          </a:p>
        </p:txBody>
      </p:sp>
      <p:sp>
        <p:nvSpPr>
          <p:cNvPr id="3" name="Marcador de posición de imagen 2"/>
          <p:cNvSpPr>
            <a:spLocks noGrp="1"/>
          </p:cNvSpPr>
          <p:nvPr>
            <p:ph type="pic" idx="1"/>
          </p:nvPr>
        </p:nvSpPr>
        <p:spPr>
          <a:xfrm>
            <a:off x="3887391" y="987427"/>
            <a:ext cx="4629150" cy="4873625"/>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s-ES" noProof="0"/>
              <a:t>Haga clic en el icono para agregar una imagen</a:t>
            </a:r>
          </a:p>
        </p:txBody>
      </p:sp>
      <p:sp>
        <p:nvSpPr>
          <p:cNvPr id="4" name="Marcador de texto 3"/>
          <p:cNvSpPr>
            <a:spLocks noGrp="1"/>
          </p:cNvSpPr>
          <p:nvPr>
            <p:ph type="body" sz="half" idx="2"/>
          </p:nvPr>
        </p:nvSpPr>
        <p:spPr>
          <a:xfrm>
            <a:off x="629842"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lang="es-ES"/>
              <a:t>Haga clic para modificar el estilo de texto del patrón</a:t>
            </a:r>
          </a:p>
        </p:txBody>
      </p:sp>
    </p:spTree>
    <p:extLst>
      <p:ext uri="{BB962C8B-B14F-4D97-AF65-F5344CB8AC3E}">
        <p14:creationId xmlns:p14="http://schemas.microsoft.com/office/powerpoint/2010/main" val="330162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0" y="0"/>
            <a:ext cx="9144000" cy="540000"/>
          </a:xfrm>
          <a:prstGeom prst="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Marcador de texto 2"/>
          <p:cNvSpPr>
            <a:spLocks noGrp="1"/>
          </p:cNvSpPr>
          <p:nvPr>
            <p:ph type="body" idx="1"/>
          </p:nvPr>
        </p:nvSpPr>
        <p:spPr bwMode="auto">
          <a:xfrm>
            <a:off x="332185" y="830305"/>
            <a:ext cx="8399743" cy="472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CuadroTexto"/>
          <p:cNvSpPr txBox="1"/>
          <p:nvPr/>
        </p:nvSpPr>
        <p:spPr>
          <a:xfrm>
            <a:off x="7130346" y="5986281"/>
            <a:ext cx="1620897" cy="390620"/>
          </a:xfrm>
          <a:prstGeom prst="rect">
            <a:avLst/>
          </a:prstGeom>
          <a:noFill/>
        </p:spPr>
        <p:txBody>
          <a:bodyPr wrap="square" rtlCol="0">
            <a:spAutoFit/>
          </a:bodyPr>
          <a:lstStyle/>
          <a:p>
            <a:pPr algn="r"/>
            <a:fld id="{C1FFC58B-2EDF-4FAD-ACF6-12140B7BB1DE}" type="slidenum">
              <a:rPr lang="es-ES" sz="969" smtClean="0"/>
              <a:pPr algn="r"/>
              <a:t>‹Nº›</a:t>
            </a:fld>
            <a:r>
              <a:rPr lang="es-ES" sz="969" dirty="0"/>
              <a:t> </a:t>
            </a:r>
          </a:p>
          <a:p>
            <a:pPr algn="r"/>
            <a:fld id="{BC8237A7-6518-4EE7-81E7-7DC1A94E8031}" type="datetime1">
              <a:rPr lang="es-ES" sz="969" smtClean="0"/>
              <a:t>27/10/2020</a:t>
            </a:fld>
            <a:endParaRPr lang="es-ES" sz="969" dirty="0"/>
          </a:p>
        </p:txBody>
      </p:sp>
      <p:pic>
        <p:nvPicPr>
          <p:cNvPr id="8" name="Imagen 7"/>
          <p:cNvPicPr>
            <a:picLocks noChangeAspect="1"/>
          </p:cNvPicPr>
          <p:nvPr userDrawn="1"/>
        </p:nvPicPr>
        <p:blipFill>
          <a:blip r:embed="rId13"/>
          <a:stretch>
            <a:fillRect/>
          </a:stretch>
        </p:blipFill>
        <p:spPr>
          <a:xfrm>
            <a:off x="359867" y="5629172"/>
            <a:ext cx="4848225" cy="1057275"/>
          </a:xfrm>
          <a:prstGeom prst="rect">
            <a:avLst/>
          </a:prstGeom>
        </p:spPr>
      </p:pic>
    </p:spTree>
    <p:extLst>
      <p:ext uri="{BB962C8B-B14F-4D97-AF65-F5344CB8AC3E}">
        <p14:creationId xmlns:p14="http://schemas.microsoft.com/office/powerpoint/2010/main" val="1314505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2215" kern="1200">
          <a:solidFill>
            <a:schemeClr val="bg1"/>
          </a:solidFill>
          <a:latin typeface="+mj-lt"/>
          <a:ea typeface="+mj-ea"/>
          <a:cs typeface="+mj-cs"/>
        </a:defRPr>
      </a:lvl1pPr>
      <a:lvl2pPr algn="l" rtl="0" eaLnBrk="1" fontAlgn="base" hangingPunct="1">
        <a:lnSpc>
          <a:spcPct val="90000"/>
        </a:lnSpc>
        <a:spcBef>
          <a:spcPct val="0"/>
        </a:spcBef>
        <a:spcAft>
          <a:spcPct val="0"/>
        </a:spcAft>
        <a:defRPr sz="4062">
          <a:solidFill>
            <a:schemeClr val="tx1"/>
          </a:solidFill>
          <a:latin typeface="Calibri Light" pitchFamily="34" charset="0"/>
        </a:defRPr>
      </a:lvl2pPr>
      <a:lvl3pPr algn="l" rtl="0" eaLnBrk="1" fontAlgn="base" hangingPunct="1">
        <a:lnSpc>
          <a:spcPct val="90000"/>
        </a:lnSpc>
        <a:spcBef>
          <a:spcPct val="0"/>
        </a:spcBef>
        <a:spcAft>
          <a:spcPct val="0"/>
        </a:spcAft>
        <a:defRPr sz="4062">
          <a:solidFill>
            <a:schemeClr val="tx1"/>
          </a:solidFill>
          <a:latin typeface="Calibri Light" pitchFamily="34" charset="0"/>
        </a:defRPr>
      </a:lvl3pPr>
      <a:lvl4pPr algn="l" rtl="0" eaLnBrk="1" fontAlgn="base" hangingPunct="1">
        <a:lnSpc>
          <a:spcPct val="90000"/>
        </a:lnSpc>
        <a:spcBef>
          <a:spcPct val="0"/>
        </a:spcBef>
        <a:spcAft>
          <a:spcPct val="0"/>
        </a:spcAft>
        <a:defRPr sz="4062">
          <a:solidFill>
            <a:schemeClr val="tx1"/>
          </a:solidFill>
          <a:latin typeface="Calibri Light" pitchFamily="34" charset="0"/>
        </a:defRPr>
      </a:lvl4pPr>
      <a:lvl5pPr algn="l" rtl="0" eaLnBrk="1" fontAlgn="base" hangingPunct="1">
        <a:lnSpc>
          <a:spcPct val="90000"/>
        </a:lnSpc>
        <a:spcBef>
          <a:spcPct val="0"/>
        </a:spcBef>
        <a:spcAft>
          <a:spcPct val="0"/>
        </a:spcAft>
        <a:defRPr sz="4062">
          <a:solidFill>
            <a:schemeClr val="tx1"/>
          </a:solidFill>
          <a:latin typeface="Calibri Light" pitchFamily="34" charset="0"/>
        </a:defRPr>
      </a:lvl5pPr>
      <a:lvl6pPr marL="422041" algn="l" rtl="0" eaLnBrk="1" fontAlgn="base" hangingPunct="1">
        <a:lnSpc>
          <a:spcPct val="90000"/>
        </a:lnSpc>
        <a:spcBef>
          <a:spcPct val="0"/>
        </a:spcBef>
        <a:spcAft>
          <a:spcPct val="0"/>
        </a:spcAft>
        <a:defRPr sz="4062">
          <a:solidFill>
            <a:schemeClr val="tx1"/>
          </a:solidFill>
          <a:latin typeface="Calibri Light" pitchFamily="34" charset="0"/>
        </a:defRPr>
      </a:lvl6pPr>
      <a:lvl7pPr marL="844083" algn="l" rtl="0" eaLnBrk="1" fontAlgn="base" hangingPunct="1">
        <a:lnSpc>
          <a:spcPct val="90000"/>
        </a:lnSpc>
        <a:spcBef>
          <a:spcPct val="0"/>
        </a:spcBef>
        <a:spcAft>
          <a:spcPct val="0"/>
        </a:spcAft>
        <a:defRPr sz="4062">
          <a:solidFill>
            <a:schemeClr val="tx1"/>
          </a:solidFill>
          <a:latin typeface="Calibri Light" pitchFamily="34" charset="0"/>
        </a:defRPr>
      </a:lvl7pPr>
      <a:lvl8pPr marL="1266124" algn="l" rtl="0" eaLnBrk="1" fontAlgn="base" hangingPunct="1">
        <a:lnSpc>
          <a:spcPct val="90000"/>
        </a:lnSpc>
        <a:spcBef>
          <a:spcPct val="0"/>
        </a:spcBef>
        <a:spcAft>
          <a:spcPct val="0"/>
        </a:spcAft>
        <a:defRPr sz="4062">
          <a:solidFill>
            <a:schemeClr val="tx1"/>
          </a:solidFill>
          <a:latin typeface="Calibri Light" pitchFamily="34" charset="0"/>
        </a:defRPr>
      </a:lvl8pPr>
      <a:lvl9pPr marL="1688165" algn="l" rtl="0" eaLnBrk="1" fontAlgn="base" hangingPunct="1">
        <a:lnSpc>
          <a:spcPct val="90000"/>
        </a:lnSpc>
        <a:spcBef>
          <a:spcPct val="0"/>
        </a:spcBef>
        <a:spcAft>
          <a:spcPct val="0"/>
        </a:spcAft>
        <a:defRPr sz="4062">
          <a:solidFill>
            <a:schemeClr val="tx1"/>
          </a:solidFill>
          <a:latin typeface="Calibri Light" pitchFamily="34" charset="0"/>
        </a:defRPr>
      </a:lvl9pPr>
    </p:titleStyle>
    <p:bodyStyle>
      <a:lvl1pPr marL="211021" indent="-211021" algn="l" rtl="0" eaLnBrk="1" fontAlgn="base" hangingPunct="1">
        <a:lnSpc>
          <a:spcPct val="90000"/>
        </a:lnSpc>
        <a:spcBef>
          <a:spcPts val="923"/>
        </a:spcBef>
        <a:spcAft>
          <a:spcPct val="0"/>
        </a:spcAft>
        <a:buFont typeface="Arial" charset="0"/>
        <a:buChar char="•"/>
        <a:defRPr sz="2585" kern="1200">
          <a:solidFill>
            <a:schemeClr val="tx1"/>
          </a:solidFill>
          <a:latin typeface="+mn-lt"/>
          <a:ea typeface="+mn-ea"/>
          <a:cs typeface="+mn-cs"/>
        </a:defRPr>
      </a:lvl1pPr>
      <a:lvl2pPr marL="633062" indent="-211021" algn="l" rtl="0" eaLnBrk="1" fontAlgn="base" hangingPunct="1">
        <a:lnSpc>
          <a:spcPct val="90000"/>
        </a:lnSpc>
        <a:spcBef>
          <a:spcPts val="462"/>
        </a:spcBef>
        <a:spcAft>
          <a:spcPct val="0"/>
        </a:spcAft>
        <a:buFont typeface="Arial" charset="0"/>
        <a:buChar char="•"/>
        <a:defRPr sz="2215" kern="1200">
          <a:solidFill>
            <a:schemeClr val="tx1"/>
          </a:solidFill>
          <a:latin typeface="+mn-lt"/>
          <a:ea typeface="+mn-ea"/>
          <a:cs typeface="+mn-cs"/>
        </a:defRPr>
      </a:lvl2pPr>
      <a:lvl3pPr marL="1055103" indent="-211021" algn="l" rtl="0" eaLnBrk="1" fontAlgn="base" hangingPunct="1">
        <a:lnSpc>
          <a:spcPct val="90000"/>
        </a:lnSpc>
        <a:spcBef>
          <a:spcPts val="462"/>
        </a:spcBef>
        <a:spcAft>
          <a:spcPct val="0"/>
        </a:spcAft>
        <a:buFont typeface="Arial" charset="0"/>
        <a:buChar char="•"/>
        <a:defRPr sz="1846" kern="1200">
          <a:solidFill>
            <a:schemeClr val="tx1"/>
          </a:solidFill>
          <a:latin typeface="+mn-lt"/>
          <a:ea typeface="+mn-ea"/>
          <a:cs typeface="+mn-cs"/>
        </a:defRPr>
      </a:lvl3pPr>
      <a:lvl4pPr marL="1477145" indent="-211021" algn="l" rtl="0" eaLnBrk="1" fontAlgn="base" hangingPunct="1">
        <a:lnSpc>
          <a:spcPct val="90000"/>
        </a:lnSpc>
        <a:spcBef>
          <a:spcPts val="462"/>
        </a:spcBef>
        <a:spcAft>
          <a:spcPct val="0"/>
        </a:spcAft>
        <a:buFont typeface="Arial" charset="0"/>
        <a:buChar char="•"/>
        <a:defRPr kern="1200">
          <a:solidFill>
            <a:schemeClr val="tx1"/>
          </a:solidFill>
          <a:latin typeface="+mn-lt"/>
          <a:ea typeface="+mn-ea"/>
          <a:cs typeface="+mn-cs"/>
        </a:defRPr>
      </a:lvl4pPr>
      <a:lvl5pPr marL="1899186" indent="-211021" algn="l" rtl="0" eaLnBrk="1" fontAlgn="base" hangingPunct="1">
        <a:lnSpc>
          <a:spcPct val="90000"/>
        </a:lnSpc>
        <a:spcBef>
          <a:spcPts val="462"/>
        </a:spcBef>
        <a:spcAft>
          <a:spcPct val="0"/>
        </a:spcAft>
        <a:buFont typeface="Arial" charset="0"/>
        <a:buChar char="•"/>
        <a:defRPr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hyperlink" Target="https://madre-pru.carm.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i="1" dirty="0"/>
              <a:t>Plan de Inspección de la CARM</a:t>
            </a:r>
            <a:endParaRPr lang="es-ES" dirty="0"/>
          </a:p>
        </p:txBody>
      </p:sp>
      <p:sp>
        <p:nvSpPr>
          <p:cNvPr id="3" name="Subtítulo 2"/>
          <p:cNvSpPr>
            <a:spLocks noGrp="1"/>
          </p:cNvSpPr>
          <p:nvPr>
            <p:ph type="subTitle" idx="1"/>
          </p:nvPr>
        </p:nvSpPr>
        <p:spPr/>
        <p:txBody>
          <a:bodyPr/>
          <a:lstStyle/>
          <a:p>
            <a:r>
              <a:rPr lang="es-ES_tradnl" sz="2400" dirty="0">
                <a:ln w="0"/>
                <a:effectLst>
                  <a:outerShdw blurRad="38100" dist="19050" dir="2700000" algn="tl" rotWithShape="0">
                    <a:schemeClr val="dk1">
                      <a:alpha val="40000"/>
                    </a:schemeClr>
                  </a:outerShdw>
                </a:effectLst>
              </a:rPr>
              <a:t>Introducción a MADRE</a:t>
            </a:r>
            <a:endParaRPr lang="es-ES" sz="1100" dirty="0">
              <a:solidFill>
                <a:schemeClr val="bg2">
                  <a:lumMod val="25000"/>
                </a:schemeClr>
              </a:solidFill>
            </a:endParaRPr>
          </a:p>
          <a:p>
            <a:endParaRPr lang="es-ES" dirty="0"/>
          </a:p>
        </p:txBody>
      </p:sp>
    </p:spTree>
    <p:extLst>
      <p:ext uri="{BB962C8B-B14F-4D97-AF65-F5344CB8AC3E}">
        <p14:creationId xmlns:p14="http://schemas.microsoft.com/office/powerpoint/2010/main" val="90343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Detalle de un Plan</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247317"/>
          </a:xfrm>
          <a:prstGeom prst="rect">
            <a:avLst/>
          </a:prstGeom>
        </p:spPr>
        <p:txBody>
          <a:bodyPr wrap="square">
            <a:spAutoFit/>
          </a:bodyPr>
          <a:lstStyle/>
          <a:p>
            <a:r>
              <a:rPr lang="es-ES_tradnl" dirty="0"/>
              <a:t>La ficha detalle de un plan nos muestra:</a:t>
            </a:r>
          </a:p>
          <a:p>
            <a:pPr lvl="1"/>
            <a:r>
              <a:rPr lang="es-ES" dirty="0"/>
              <a:t>• Datos resumen del plan: Inspector asociado, Responsable </a:t>
            </a:r>
            <a:r>
              <a:rPr lang="es-ES" dirty="0" err="1"/>
              <a:t>Proc</a:t>
            </a:r>
            <a:r>
              <a:rPr lang="es-ES" dirty="0"/>
              <a:t>., Estado.</a:t>
            </a:r>
          </a:p>
          <a:p>
            <a:pPr lvl="1"/>
            <a:endParaRPr lang="es-ES_tradnl" dirty="0"/>
          </a:p>
          <a:p>
            <a:pPr lvl="1"/>
            <a:endParaRPr lang="es-ES_tradnl" dirty="0"/>
          </a:p>
          <a:p>
            <a:pPr lvl="1"/>
            <a:endParaRPr lang="es-ES_tradnl" dirty="0"/>
          </a:p>
          <a:p>
            <a:pPr lvl="1"/>
            <a:endParaRPr lang="es-ES" dirty="0"/>
          </a:p>
          <a:p>
            <a:pPr lvl="1"/>
            <a:endParaRPr lang="es-ES" dirty="0"/>
          </a:p>
          <a:p>
            <a:pPr lvl="1"/>
            <a:r>
              <a:rPr lang="es-ES" dirty="0"/>
              <a:t>• Lista de procedimientos activos para el departamento correspondiente.</a:t>
            </a:r>
          </a:p>
          <a:p>
            <a:pPr marL="1200150" lvl="2" indent="-285750">
              <a:buFont typeface="Arial" panose="020B0604020202020204" pitchFamily="34" charset="0"/>
              <a:buChar char="•"/>
            </a:pPr>
            <a:r>
              <a:rPr lang="es-ES" dirty="0"/>
              <a:t>Si creáramos un nuevo procedimiento en el servicio, el botón Actualizar lo recuperaría.</a:t>
            </a:r>
          </a:p>
          <a:p>
            <a:pPr marL="1200150" lvl="2" indent="-285750">
              <a:buFont typeface="Arial" panose="020B0604020202020204" pitchFamily="34" charset="0"/>
              <a:buChar char="•"/>
            </a:pPr>
            <a:r>
              <a:rPr lang="es-ES" dirty="0"/>
              <a:t>El botón Actualizar es también el que recoge el estado actual de cada medida por procedimiento (incluido el No Aplica automático).</a:t>
            </a:r>
          </a:p>
          <a:p>
            <a:pPr lvl="1"/>
            <a:r>
              <a:rPr lang="es-ES" dirty="0"/>
              <a:t>• Todas las medidas de todos los procedimientos (Inicialmente Sin Iniciar). </a:t>
            </a:r>
          </a:p>
          <a:p>
            <a:pPr marL="1200150" lvl="2" indent="-285750">
              <a:buFont typeface="Arial" panose="020B0604020202020204" pitchFamily="34" charset="0"/>
              <a:buChar char="•"/>
            </a:pPr>
            <a:r>
              <a:rPr lang="es-ES" dirty="0"/>
              <a:t>No gestionables hasta pulsar </a:t>
            </a:r>
          </a:p>
          <a:p>
            <a:pPr marL="285750" indent="-285750">
              <a:buFont typeface="Arial" panose="020B0604020202020204" pitchFamily="34" charset="0"/>
              <a:buChar char="•"/>
            </a:pPr>
            <a:endParaRPr lang="es-ES_tradnl"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4813444" y="4886958"/>
            <a:ext cx="338455" cy="286385"/>
          </a:xfrm>
          <a:prstGeom prst="rect">
            <a:avLst/>
          </a:prstGeom>
        </p:spPr>
      </p:pic>
      <p:pic>
        <p:nvPicPr>
          <p:cNvPr id="6" name="Imagen 5"/>
          <p:cNvPicPr>
            <a:picLocks noChangeAspect="1"/>
          </p:cNvPicPr>
          <p:nvPr/>
        </p:nvPicPr>
        <p:blipFill>
          <a:blip r:embed="rId4"/>
          <a:stretch>
            <a:fillRect/>
          </a:stretch>
        </p:blipFill>
        <p:spPr>
          <a:xfrm>
            <a:off x="2568539" y="1847940"/>
            <a:ext cx="3996648" cy="1384427"/>
          </a:xfrm>
          <a:prstGeom prst="rect">
            <a:avLst/>
          </a:prstGeom>
        </p:spPr>
      </p:pic>
    </p:spTree>
    <p:extLst>
      <p:ext uri="{BB962C8B-B14F-4D97-AF65-F5344CB8AC3E}">
        <p14:creationId xmlns:p14="http://schemas.microsoft.com/office/powerpoint/2010/main" val="38806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201424"/>
          </a:xfrm>
          <a:prstGeom prst="rect">
            <a:avLst/>
          </a:prstGeom>
        </p:spPr>
        <p:txBody>
          <a:bodyPr wrap="square">
            <a:spAutoFit/>
          </a:bodyPr>
          <a:lstStyle/>
          <a:p>
            <a:r>
              <a:rPr lang="es-ES_tradnl" dirty="0"/>
              <a:t>Existen actualmente 11 medidas implementadas, cada una de las cuales se muestra en Madre para cada procedimiento como un círculo en un color que representa el estado de la misma:</a:t>
            </a:r>
          </a:p>
          <a:p>
            <a:endParaRPr lang="es-ES_tradnl" dirty="0"/>
          </a:p>
          <a:p>
            <a:pPr marL="742950" lvl="1" indent="-285750">
              <a:buFont typeface="Arial" panose="020B0604020202020204" pitchFamily="34" charset="0"/>
              <a:buChar char="•"/>
            </a:pPr>
            <a:r>
              <a:rPr lang="es-ES_tradnl" sz="1400" dirty="0"/>
              <a:t>Medida 1: </a:t>
            </a:r>
            <a:r>
              <a:rPr lang="es-ES" sz="1400" dirty="0"/>
              <a:t>Supresión de la obligación de aportar determinados documentos.</a:t>
            </a:r>
          </a:p>
          <a:p>
            <a:pPr marL="742950" lvl="1" indent="-285750">
              <a:buFont typeface="Arial" panose="020B0604020202020204" pitchFamily="34" charset="0"/>
              <a:buChar char="•"/>
            </a:pPr>
            <a:r>
              <a:rPr lang="es-ES_tradnl" sz="1400" dirty="0"/>
              <a:t>Medida 2: </a:t>
            </a:r>
            <a:r>
              <a:rPr lang="es-ES" sz="1400" dirty="0"/>
              <a:t>Supresión de la obligación de aportar documentos originales y sustitución por copias.</a:t>
            </a:r>
          </a:p>
          <a:p>
            <a:pPr marL="742950" lvl="1" indent="-285750">
              <a:buFont typeface="Arial" panose="020B0604020202020204" pitchFamily="34" charset="0"/>
              <a:buChar char="•"/>
            </a:pPr>
            <a:r>
              <a:rPr lang="es-ES_tradnl" sz="1400" dirty="0"/>
              <a:t>Medida 3: </a:t>
            </a:r>
            <a:r>
              <a:rPr lang="es-ES" sz="1400" dirty="0"/>
              <a:t>Sustituir documentos por uso de Plataforma de Interoperabilidad.</a:t>
            </a:r>
          </a:p>
          <a:p>
            <a:pPr marL="742950" lvl="1" indent="-285750">
              <a:buFont typeface="Arial" panose="020B0604020202020204" pitchFamily="34" charset="0"/>
              <a:buChar char="•"/>
            </a:pPr>
            <a:r>
              <a:rPr lang="es-ES_tradnl" sz="1400" dirty="0"/>
              <a:t>Medida 4: </a:t>
            </a:r>
            <a:r>
              <a:rPr lang="es-ES" sz="1400" dirty="0"/>
              <a:t>Sustitución de la obligación de aportar determinados documentos por declaraciones responsables.</a:t>
            </a:r>
          </a:p>
          <a:p>
            <a:pPr marL="742950" lvl="1" indent="-285750">
              <a:buFont typeface="Arial" panose="020B0604020202020204" pitchFamily="34" charset="0"/>
              <a:buChar char="•"/>
            </a:pPr>
            <a:r>
              <a:rPr lang="es-ES_tradnl" sz="1400" dirty="0"/>
              <a:t>Medida 5: </a:t>
            </a:r>
            <a:r>
              <a:rPr lang="es-ES" sz="1400" dirty="0"/>
              <a:t>Sustitución del régimen de licencia/autorización por el de comunicación.</a:t>
            </a:r>
          </a:p>
          <a:p>
            <a:pPr marL="742950" lvl="1" indent="-285750">
              <a:buFont typeface="Arial" panose="020B0604020202020204" pitchFamily="34" charset="0"/>
              <a:buChar char="•"/>
            </a:pPr>
            <a:r>
              <a:rPr lang="es-ES_tradnl" sz="1400" dirty="0"/>
              <a:t>Medida 6: </a:t>
            </a:r>
            <a:r>
              <a:rPr lang="es-ES" sz="1400" dirty="0"/>
              <a:t>Reducción o eliminación de trámites innecesarios o que no aporten valor.</a:t>
            </a:r>
          </a:p>
          <a:p>
            <a:pPr marL="742950" lvl="1" indent="-285750">
              <a:buFont typeface="Arial" panose="020B0604020202020204" pitchFamily="34" charset="0"/>
              <a:buChar char="•"/>
            </a:pPr>
            <a:r>
              <a:rPr lang="es-ES_tradnl" sz="1400" dirty="0"/>
              <a:t>Medida 7: </a:t>
            </a:r>
            <a:r>
              <a:rPr lang="es-ES" sz="1400" dirty="0"/>
              <a:t>Concentración de trámites.</a:t>
            </a:r>
          </a:p>
          <a:p>
            <a:pPr marL="742950" lvl="1" indent="-285750">
              <a:buFont typeface="Arial" panose="020B0604020202020204" pitchFamily="34" charset="0"/>
              <a:buChar char="•"/>
            </a:pPr>
            <a:r>
              <a:rPr lang="es-ES_tradnl" sz="1400" dirty="0"/>
              <a:t>Medida 8: Reducción de la frecuencia de presentación de documentos / ampliación de plazos de validez de permisos y licencias.</a:t>
            </a:r>
            <a:endParaRPr lang="es-ES" sz="1400" dirty="0"/>
          </a:p>
          <a:p>
            <a:pPr marL="742950" lvl="1" indent="-285750">
              <a:buFont typeface="Arial" panose="020B0604020202020204" pitchFamily="34" charset="0"/>
              <a:buChar char="•"/>
            </a:pPr>
            <a:r>
              <a:rPr lang="es-ES_tradnl" sz="1400" dirty="0"/>
              <a:t>Medida 9: </a:t>
            </a:r>
            <a:r>
              <a:rPr lang="es-ES" sz="1400" dirty="0"/>
              <a:t>Reducción de plazos de resolución y silencio administrativo. Procedimientos de respuesta inmediata.</a:t>
            </a:r>
          </a:p>
          <a:p>
            <a:pPr marL="742950" lvl="1" indent="-285750">
              <a:buFont typeface="Arial" panose="020B0604020202020204" pitchFamily="34" charset="0"/>
              <a:buChar char="•"/>
            </a:pPr>
            <a:r>
              <a:rPr lang="es-ES_tradnl" sz="1400" dirty="0"/>
              <a:t>Medida 10: </a:t>
            </a:r>
            <a:r>
              <a:rPr lang="es-ES" sz="1400" dirty="0"/>
              <a:t>Inscripciones en registros administrativos o públicos. Ampliación de la validez de las inscripciones.</a:t>
            </a:r>
          </a:p>
          <a:p>
            <a:pPr marL="742950" lvl="1" indent="-285750">
              <a:buFont typeface="Arial" panose="020B0604020202020204" pitchFamily="34" charset="0"/>
              <a:buChar char="•"/>
            </a:pPr>
            <a:r>
              <a:rPr lang="es-ES" sz="1400" dirty="0"/>
              <a:t>Medida 11: Simplificación normativa.</a:t>
            </a:r>
          </a:p>
          <a:p>
            <a:pPr marL="285750" indent="-285750">
              <a:buFont typeface="Arial" panose="020B0604020202020204" pitchFamily="34" charset="0"/>
              <a:buChar char="•"/>
            </a:pPr>
            <a:endParaRPr lang="es-ES" sz="1400"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139593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Estados de una medida</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416320"/>
          </a:xfrm>
          <a:prstGeom prst="rect">
            <a:avLst/>
          </a:prstGeom>
        </p:spPr>
        <p:txBody>
          <a:bodyPr wrap="square">
            <a:spAutoFit/>
          </a:bodyPr>
          <a:lstStyle/>
          <a:p>
            <a:pPr marL="285750" indent="-285750">
              <a:buFont typeface="Arial" panose="020B0604020202020204" pitchFamily="34" charset="0"/>
              <a:buChar char="•"/>
            </a:pPr>
            <a:endParaRPr lang="es-ES" dirty="0"/>
          </a:p>
          <a:p>
            <a:r>
              <a:rPr lang="es-ES" dirty="0"/>
              <a:t>	</a:t>
            </a:r>
          </a:p>
          <a:p>
            <a:pPr lvl="1"/>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12" name="Imagen 11"/>
          <p:cNvPicPr/>
          <p:nvPr/>
        </p:nvPicPr>
        <p:blipFill>
          <a:blip r:embed="rId3"/>
          <a:stretch>
            <a:fillRect/>
          </a:stretch>
        </p:blipFill>
        <p:spPr>
          <a:xfrm>
            <a:off x="1553480" y="1725561"/>
            <a:ext cx="6018573" cy="2414577"/>
          </a:xfrm>
          <a:prstGeom prst="rect">
            <a:avLst/>
          </a:prstGeom>
        </p:spPr>
      </p:pic>
      <p:pic>
        <p:nvPicPr>
          <p:cNvPr id="2" name="Imagen 1">
            <a:extLst>
              <a:ext uri="{FF2B5EF4-FFF2-40B4-BE49-F238E27FC236}">
                <a16:creationId xmlns:a16="http://schemas.microsoft.com/office/drawing/2014/main" id="{8D93276E-E3E0-44CA-97B3-11EB181BB773}"/>
              </a:ext>
            </a:extLst>
          </p:cNvPr>
          <p:cNvPicPr>
            <a:picLocks noChangeAspect="1"/>
          </p:cNvPicPr>
          <p:nvPr/>
        </p:nvPicPr>
        <p:blipFill>
          <a:blip r:embed="rId4"/>
          <a:stretch>
            <a:fillRect/>
          </a:stretch>
        </p:blipFill>
        <p:spPr>
          <a:xfrm>
            <a:off x="2384879" y="3851275"/>
            <a:ext cx="571500" cy="171450"/>
          </a:xfrm>
          <a:prstGeom prst="rect">
            <a:avLst/>
          </a:prstGeom>
        </p:spPr>
      </p:pic>
    </p:spTree>
    <p:extLst>
      <p:ext uri="{BB962C8B-B14F-4D97-AF65-F5344CB8AC3E}">
        <p14:creationId xmlns:p14="http://schemas.microsoft.com/office/powerpoint/2010/main" val="211834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Cambios de estados en una medida</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416320"/>
          </a:xfrm>
          <a:prstGeom prst="rect">
            <a:avLst/>
          </a:prstGeom>
        </p:spPr>
        <p:txBody>
          <a:bodyPr wrap="square">
            <a:spAutoFit/>
          </a:bodyPr>
          <a:lstStyle/>
          <a:p>
            <a:pPr marL="285750" indent="-285750">
              <a:buFont typeface="Arial" panose="020B0604020202020204" pitchFamily="34" charset="0"/>
              <a:buChar char="•"/>
            </a:pPr>
            <a:endParaRPr lang="es-ES" dirty="0"/>
          </a:p>
          <a:p>
            <a:r>
              <a:rPr lang="es-ES" dirty="0"/>
              <a:t>	</a:t>
            </a:r>
          </a:p>
          <a:p>
            <a:pPr lvl="1"/>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3" name="Imagen 2">
            <a:extLst>
              <a:ext uri="{FF2B5EF4-FFF2-40B4-BE49-F238E27FC236}">
                <a16:creationId xmlns:a16="http://schemas.microsoft.com/office/drawing/2014/main" id="{1CC95B68-16A0-42E9-854D-02FAF228B68C}"/>
              </a:ext>
            </a:extLst>
          </p:cNvPr>
          <p:cNvPicPr>
            <a:picLocks noChangeAspect="1"/>
          </p:cNvPicPr>
          <p:nvPr/>
        </p:nvPicPr>
        <p:blipFill>
          <a:blip r:embed="rId3"/>
          <a:stretch>
            <a:fillRect/>
          </a:stretch>
        </p:blipFill>
        <p:spPr>
          <a:xfrm>
            <a:off x="1647825" y="1428750"/>
            <a:ext cx="6117706" cy="4184750"/>
          </a:xfrm>
          <a:prstGeom prst="rect">
            <a:avLst/>
          </a:prstGeom>
        </p:spPr>
      </p:pic>
    </p:spTree>
    <p:extLst>
      <p:ext uri="{BB962C8B-B14F-4D97-AF65-F5344CB8AC3E}">
        <p14:creationId xmlns:p14="http://schemas.microsoft.com/office/powerpoint/2010/main" val="9842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33591" y="726754"/>
            <a:ext cx="6192323"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 Supresión de la obligación de aportar determinados documentos.</a:t>
            </a:r>
          </a:p>
          <a:p>
            <a:pPr algn="ct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Supresión de la obligación de aportar determinados </a:t>
            </a:r>
            <a:r>
              <a:rPr lang="es-ES" dirty="0"/>
              <a:t>documentos (</a:t>
            </a:r>
            <a:r>
              <a:rPr lang="es-ES_tradnl" dirty="0"/>
              <a:t>anexos y/o certificados).</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Aplicable sobre cualquier procedimiento.</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_tradnl" dirty="0"/>
              <a:t>Supresión del anexo o certificado en la definición del procedimiento en DEXEL, tras la recogida de las fechas de entrada en vigor de los cambios en las normas correspondientes (si existen en DEXEL).</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25828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5" name="Imagen 4"/>
          <p:cNvPicPr/>
          <p:nvPr/>
        </p:nvPicPr>
        <p:blipFill>
          <a:blip r:embed="rId3"/>
          <a:stretch>
            <a:fillRect/>
          </a:stretch>
        </p:blipFill>
        <p:spPr>
          <a:xfrm>
            <a:off x="1875036" y="1244500"/>
            <a:ext cx="5512083" cy="4664591"/>
          </a:xfrm>
          <a:prstGeom prst="rect">
            <a:avLst/>
          </a:prstGeom>
        </p:spPr>
      </p:pic>
      <p:sp>
        <p:nvSpPr>
          <p:cNvPr id="7" name="CuadroTexto 6"/>
          <p:cNvSpPr txBox="1"/>
          <p:nvPr/>
        </p:nvSpPr>
        <p:spPr>
          <a:xfrm>
            <a:off x="1633591" y="726754"/>
            <a:ext cx="6192323"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 Supresión de la obligación de aportar determinados documentos.</a:t>
            </a:r>
          </a:p>
          <a:p>
            <a:pPr algn="ctr"/>
            <a:endParaRPr lang="es-ES" sz="825" dirty="0">
              <a:solidFill>
                <a:schemeClr val="bg2">
                  <a:lumMod val="25000"/>
                </a:schemeClr>
              </a:solidFill>
            </a:endParaRPr>
          </a:p>
        </p:txBody>
      </p:sp>
    </p:spTree>
    <p:extLst>
      <p:ext uri="{BB962C8B-B14F-4D97-AF65-F5344CB8AC3E}">
        <p14:creationId xmlns:p14="http://schemas.microsoft.com/office/powerpoint/2010/main" val="269125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524315"/>
          </a:xfrm>
          <a:prstGeom prst="rect">
            <a:avLst/>
          </a:prstGeom>
        </p:spPr>
        <p:txBody>
          <a:bodyPr wrap="square">
            <a:spAutoFit/>
          </a:bodyPr>
          <a:lstStyle/>
          <a:p>
            <a:pPr marL="285750" indent="-285750">
              <a:buFont typeface="Arial" panose="020B0604020202020204" pitchFamily="34" charset="0"/>
              <a:buChar char="•"/>
            </a:pPr>
            <a:endParaRPr lang="es-ES_tradnl" dirty="0"/>
          </a:p>
          <a:p>
            <a:r>
              <a:rPr lang="es-ES_tradnl" dirty="0"/>
              <a:t>T</a:t>
            </a:r>
            <a:r>
              <a:rPr lang="es-ES" dirty="0"/>
              <a:t>ras asignar valor a las fechas de entrada en vigor de los cambios en las normas: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r>
              <a:rPr lang="es-ES" dirty="0"/>
              <a:t>	</a:t>
            </a:r>
          </a:p>
          <a:p>
            <a:endParaRPr lang="es-ES_tradnl" dirty="0"/>
          </a:p>
          <a:p>
            <a:endParaRPr lang="es-ES_tradnl" dirty="0"/>
          </a:p>
          <a:p>
            <a:r>
              <a:rPr lang="es-ES_tradnl" dirty="0"/>
              <a:t>Y eliminar en DEXEL los anexos seleccionados la medida como verificada:</a:t>
            </a:r>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15364" name="Imagen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2" y="2222042"/>
            <a:ext cx="4752975" cy="13620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898525"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a:blip r:embed="rId4"/>
          <a:stretch>
            <a:fillRect/>
          </a:stretch>
        </p:blipFill>
        <p:spPr>
          <a:xfrm>
            <a:off x="2032141" y="4366331"/>
            <a:ext cx="5015230" cy="652780"/>
          </a:xfrm>
          <a:prstGeom prst="rect">
            <a:avLst/>
          </a:prstGeom>
        </p:spPr>
      </p:pic>
      <p:sp>
        <p:nvSpPr>
          <p:cNvPr id="8" name="CuadroTexto 7"/>
          <p:cNvSpPr txBox="1"/>
          <p:nvPr/>
        </p:nvSpPr>
        <p:spPr>
          <a:xfrm>
            <a:off x="1633591" y="726754"/>
            <a:ext cx="6192323"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 Supresión de la obligación de aportar determinados documentos.</a:t>
            </a:r>
          </a:p>
          <a:p>
            <a:pPr algn="ctr"/>
            <a:endParaRPr lang="es-ES" sz="825" dirty="0">
              <a:solidFill>
                <a:schemeClr val="bg2">
                  <a:lumMod val="25000"/>
                </a:schemeClr>
              </a:solidFill>
            </a:endParaRPr>
          </a:p>
        </p:txBody>
      </p:sp>
    </p:spTree>
    <p:extLst>
      <p:ext uri="{BB962C8B-B14F-4D97-AF65-F5344CB8AC3E}">
        <p14:creationId xmlns:p14="http://schemas.microsoft.com/office/powerpoint/2010/main" val="234442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2757" y="726754"/>
            <a:ext cx="7685068"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2: Supresión de la obligación de aportar documentos originales y sustitución por copias.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 dirty="0"/>
              <a:t>Supresión de la obligación de aportar documentos originales y sustitución por copias</a:t>
            </a:r>
            <a:r>
              <a:rPr lang="es-ES_tradnl" dirty="0"/>
              <a:t>.</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Aplicable sobre cualquier procedimiento.</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a:t>
            </a:r>
            <a:r>
              <a:rPr lang="es-ES_tradnl" dirty="0"/>
              <a:t> No existencia del anexo Original en la definición del procedimiento en DEXEL, tras la recogida de las fechas de entrada en vigor de los cambios en las normas correspondientes (si existen en DEXEL).</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47071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401205"/>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r>
              <a:rPr lang="es-ES_tradnl" sz="1400" dirty="0"/>
              <a:t>Nota: Un anexo original también puede seleccionarse en esta medida para justificar el carácter original del mismo. En este caso no se requiere que se cambie o elimine.</a:t>
            </a:r>
            <a:endParaRPr lang="es-ES" sz="1400"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6" name="Imagen 5"/>
          <p:cNvPicPr/>
          <p:nvPr/>
        </p:nvPicPr>
        <p:blipFill>
          <a:blip r:embed="rId3"/>
          <a:stretch>
            <a:fillRect/>
          </a:stretch>
        </p:blipFill>
        <p:spPr>
          <a:xfrm>
            <a:off x="1766459" y="1347240"/>
            <a:ext cx="5611081" cy="2862402"/>
          </a:xfrm>
          <a:prstGeom prst="rect">
            <a:avLst/>
          </a:prstGeom>
        </p:spPr>
      </p:pic>
      <p:sp>
        <p:nvSpPr>
          <p:cNvPr id="7" name="CuadroTexto 6"/>
          <p:cNvSpPr txBox="1"/>
          <p:nvPr/>
        </p:nvSpPr>
        <p:spPr>
          <a:xfrm>
            <a:off x="852757" y="726754"/>
            <a:ext cx="7685068"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2: Supresión de la obligación de aportar documentos originales y sustitución por copias.</a:t>
            </a:r>
            <a:endParaRPr lang="es-ES" sz="825" dirty="0">
              <a:solidFill>
                <a:schemeClr val="bg2">
                  <a:lumMod val="25000"/>
                </a:schemeClr>
              </a:solidFill>
            </a:endParaRPr>
          </a:p>
        </p:txBody>
      </p:sp>
    </p:spTree>
    <p:extLst>
      <p:ext uri="{BB962C8B-B14F-4D97-AF65-F5344CB8AC3E}">
        <p14:creationId xmlns:p14="http://schemas.microsoft.com/office/powerpoint/2010/main" val="49846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595901" y="1244500"/>
            <a:ext cx="8322069" cy="5078313"/>
          </a:xfrm>
          <a:prstGeom prst="rect">
            <a:avLst/>
          </a:prstGeom>
        </p:spPr>
        <p:txBody>
          <a:bodyPr wrap="square">
            <a:spAutoFit/>
          </a:bodyPr>
          <a:lstStyle/>
          <a:p>
            <a:pPr marL="285750" indent="-285750">
              <a:buFont typeface="Arial" panose="020B0604020202020204" pitchFamily="34" charset="0"/>
              <a:buChar char="•"/>
            </a:pPr>
            <a:endParaRPr lang="es-ES_tradnl" dirty="0"/>
          </a:p>
          <a:p>
            <a:r>
              <a:rPr lang="es-ES_tradnl" dirty="0"/>
              <a:t>Tras iniciar la medida, esta queda Pendiente de Cambio en Normativa:</a:t>
            </a:r>
          </a:p>
          <a:p>
            <a:endParaRPr lang="es-ES_tradnl" dirty="0"/>
          </a:p>
          <a:p>
            <a:endParaRPr lang="es-ES_tradnl" dirty="0"/>
          </a:p>
          <a:p>
            <a:endParaRPr lang="es-ES_tradnl" dirty="0"/>
          </a:p>
          <a:p>
            <a:r>
              <a:rPr lang="es-ES_tradnl" dirty="0"/>
              <a:t>Cuando</a:t>
            </a:r>
            <a:r>
              <a:rPr lang="es-ES" dirty="0"/>
              <a:t> asignemos valor a las fechas de entrada en vigor de los cambios en las normas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r>
              <a:rPr lang="es-ES_tradnl" dirty="0"/>
              <a:t>Al cambiar el anexo en DEXEL a Copia o suprimir el mismo, la medida queda como verificada:</a:t>
            </a:r>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
        <p:nvSpPr>
          <p:cNvPr id="7" name="Rectangle 6"/>
          <p:cNvSpPr>
            <a:spLocks noChangeArrowheads="1"/>
          </p:cNvSpPr>
          <p:nvPr/>
        </p:nvSpPr>
        <p:spPr bwMode="auto">
          <a:xfrm>
            <a:off x="898525"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 name="Imagen 7"/>
          <p:cNvPicPr/>
          <p:nvPr/>
        </p:nvPicPr>
        <p:blipFill>
          <a:blip r:embed="rId3"/>
          <a:stretch>
            <a:fillRect/>
          </a:stretch>
        </p:blipFill>
        <p:spPr>
          <a:xfrm>
            <a:off x="2074572" y="2992776"/>
            <a:ext cx="4728210" cy="982980"/>
          </a:xfrm>
          <a:prstGeom prst="rect">
            <a:avLst/>
          </a:prstGeom>
        </p:spPr>
      </p:pic>
      <p:pic>
        <p:nvPicPr>
          <p:cNvPr id="10" name="Imagen 9"/>
          <p:cNvPicPr/>
          <p:nvPr/>
        </p:nvPicPr>
        <p:blipFill>
          <a:blip r:embed="rId4"/>
          <a:stretch>
            <a:fillRect/>
          </a:stretch>
        </p:blipFill>
        <p:spPr>
          <a:xfrm>
            <a:off x="2127277" y="1890486"/>
            <a:ext cx="4622800" cy="626745"/>
          </a:xfrm>
          <a:prstGeom prst="rect">
            <a:avLst/>
          </a:prstGeom>
        </p:spPr>
      </p:pic>
      <p:pic>
        <p:nvPicPr>
          <p:cNvPr id="13" name="Imagen 12"/>
          <p:cNvPicPr/>
          <p:nvPr/>
        </p:nvPicPr>
        <p:blipFill>
          <a:blip r:embed="rId5"/>
          <a:stretch>
            <a:fillRect/>
          </a:stretch>
        </p:blipFill>
        <p:spPr>
          <a:xfrm>
            <a:off x="2127277" y="4451301"/>
            <a:ext cx="4545965" cy="604520"/>
          </a:xfrm>
          <a:prstGeom prst="rect">
            <a:avLst/>
          </a:prstGeom>
        </p:spPr>
      </p:pic>
      <p:sp>
        <p:nvSpPr>
          <p:cNvPr id="12" name="CuadroTexto 11"/>
          <p:cNvSpPr txBox="1"/>
          <p:nvPr/>
        </p:nvSpPr>
        <p:spPr>
          <a:xfrm>
            <a:off x="852757" y="726754"/>
            <a:ext cx="7685068"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2: Supresión de la obligación de aportar documentos originales y sustitución por copias.</a:t>
            </a:r>
            <a:endParaRPr lang="es-ES" sz="825" dirty="0">
              <a:solidFill>
                <a:schemeClr val="bg2">
                  <a:lumMod val="25000"/>
                </a:schemeClr>
              </a:solidFill>
            </a:endParaRPr>
          </a:p>
        </p:txBody>
      </p:sp>
    </p:spTree>
    <p:extLst>
      <p:ext uri="{BB962C8B-B14F-4D97-AF65-F5344CB8AC3E}">
        <p14:creationId xmlns:p14="http://schemas.microsoft.com/office/powerpoint/2010/main" val="89174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0" y="-16470"/>
            <a:ext cx="9144000" cy="540000"/>
          </a:xfrm>
        </p:spPr>
        <p:txBody>
          <a:bodyPr/>
          <a:lstStyle/>
          <a:p>
            <a:pPr algn="ctr"/>
            <a:r>
              <a:rPr lang="es-ES" b="1" i="1" dirty="0"/>
              <a:t>Plan de Inspección de la CARM</a:t>
            </a:r>
            <a:endParaRPr lang="es-ES" dirty="0"/>
          </a:p>
        </p:txBody>
      </p:sp>
      <p:sp>
        <p:nvSpPr>
          <p:cNvPr id="15" name="Rectángulo 14"/>
          <p:cNvSpPr/>
          <p:nvPr/>
        </p:nvSpPr>
        <p:spPr>
          <a:xfrm>
            <a:off x="5710642" y="1125661"/>
            <a:ext cx="1609096" cy="108348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a:off x="6777053" y="4935164"/>
            <a:ext cx="580474" cy="696855"/>
          </a:xfrm>
          <a:prstGeom prst="rightArrow">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208 CuadroTexto"/>
          <p:cNvSpPr txBox="1">
            <a:spLocks noChangeArrowheads="1"/>
          </p:cNvSpPr>
          <p:nvPr/>
        </p:nvSpPr>
        <p:spPr bwMode="auto">
          <a:xfrm>
            <a:off x="3919038" y="5439070"/>
            <a:ext cx="853180" cy="461665"/>
          </a:xfrm>
          <a:prstGeom prst="rect">
            <a:avLst/>
          </a:prstGeom>
          <a:solidFill>
            <a:schemeClr val="bg2">
              <a:alpha val="83000"/>
            </a:schemeClr>
          </a:solidFill>
          <a:ln>
            <a:noFill/>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S_tradnl" sz="800" b="1" dirty="0"/>
              <a:t>CSV-STORAGE</a:t>
            </a:r>
          </a:p>
          <a:p>
            <a:pPr eaLnBrk="1" hangingPunct="1"/>
            <a:r>
              <a:rPr lang="es-ES_tradnl" sz="800" dirty="0"/>
              <a:t>REPOSITORIO DOCUMENTAL</a:t>
            </a:r>
            <a:endParaRPr lang="es-ES" sz="800" dirty="0"/>
          </a:p>
        </p:txBody>
      </p:sp>
      <p:sp>
        <p:nvSpPr>
          <p:cNvPr id="28" name="208 CuadroTexto"/>
          <p:cNvSpPr txBox="1">
            <a:spLocks noChangeArrowheads="1"/>
          </p:cNvSpPr>
          <p:nvPr/>
        </p:nvSpPr>
        <p:spPr bwMode="auto">
          <a:xfrm>
            <a:off x="1399434" y="1111433"/>
            <a:ext cx="1187168" cy="636033"/>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vl1pPr algn="ctr">
              <a:defRPr sz="1200" b="1">
                <a:solidFill>
                  <a:srgbClr val="FF0000"/>
                </a:solidFill>
              </a:defRPr>
            </a:lvl1pPr>
          </a:lstStyle>
          <a:p>
            <a:r>
              <a:rPr lang="es-ES_tradnl" dirty="0"/>
              <a:t>DELFOS</a:t>
            </a:r>
          </a:p>
          <a:p>
            <a:r>
              <a:rPr lang="es-ES_tradnl" dirty="0"/>
              <a:t>INTERFAZ DIRECTO EE</a:t>
            </a:r>
          </a:p>
        </p:txBody>
      </p:sp>
      <p:pic>
        <p:nvPicPr>
          <p:cNvPr id="30"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018" y="4450367"/>
            <a:ext cx="1351152" cy="412116"/>
          </a:xfrm>
          <a:prstGeom prst="rect">
            <a:avLst/>
          </a:prstGeom>
        </p:spPr>
      </p:pic>
      <p:sp>
        <p:nvSpPr>
          <p:cNvPr id="31" name="Elipse 30"/>
          <p:cNvSpPr/>
          <p:nvPr/>
        </p:nvSpPr>
        <p:spPr>
          <a:xfrm>
            <a:off x="2511392" y="4935164"/>
            <a:ext cx="3038508" cy="1485450"/>
          </a:xfrm>
          <a:prstGeom prst="ellipse">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33" name="Elipse 32"/>
          <p:cNvSpPr/>
          <p:nvPr/>
        </p:nvSpPr>
        <p:spPr>
          <a:xfrm>
            <a:off x="1864127" y="3863480"/>
            <a:ext cx="4109823" cy="2717970"/>
          </a:xfrm>
          <a:prstGeom prst="ellipse">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34" name="Rectángulo 33"/>
          <p:cNvSpPr/>
          <p:nvPr/>
        </p:nvSpPr>
        <p:spPr>
          <a:xfrm>
            <a:off x="2046211" y="4125168"/>
            <a:ext cx="829451" cy="1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dirty="0"/>
              <a:t>WS-INSIDE</a:t>
            </a:r>
            <a:endParaRPr lang="es-ES" sz="1100" dirty="0"/>
          </a:p>
        </p:txBody>
      </p:sp>
      <p:sp>
        <p:nvSpPr>
          <p:cNvPr id="35" name="CuadroTexto 34"/>
          <p:cNvSpPr txBox="1"/>
          <p:nvPr/>
        </p:nvSpPr>
        <p:spPr>
          <a:xfrm>
            <a:off x="3510005" y="4076237"/>
            <a:ext cx="1734828" cy="861774"/>
          </a:xfrm>
          <a:prstGeom prst="rect">
            <a:avLst/>
          </a:prstGeom>
          <a:noFill/>
        </p:spPr>
        <p:txBody>
          <a:bodyPr wrap="square" rtlCol="0">
            <a:spAutoFit/>
          </a:bodyPr>
          <a:lstStyle/>
          <a:p>
            <a:r>
              <a:rPr lang="es-ES_tradnl" sz="1000" dirty="0"/>
              <a:t>Esquema ENI</a:t>
            </a:r>
          </a:p>
          <a:p>
            <a:r>
              <a:rPr lang="es-ES_tradnl" sz="1000" dirty="0"/>
              <a:t>-Alta documento</a:t>
            </a:r>
          </a:p>
          <a:p>
            <a:r>
              <a:rPr lang="es-ES_tradnl" sz="1000" dirty="0"/>
              <a:t>-Alta expedientes</a:t>
            </a:r>
          </a:p>
          <a:p>
            <a:r>
              <a:rPr lang="es-ES_tradnl" sz="1000" dirty="0"/>
              <a:t>-Puesta a disposición</a:t>
            </a:r>
          </a:p>
          <a:p>
            <a:r>
              <a:rPr lang="es-ES_tradnl" sz="1000" dirty="0"/>
              <a:t>-Etcétera</a:t>
            </a:r>
            <a:endParaRPr lang="es-ES" sz="1000" dirty="0"/>
          </a:p>
        </p:txBody>
      </p:sp>
      <p:sp>
        <p:nvSpPr>
          <p:cNvPr id="36" name="Elipse 35"/>
          <p:cNvSpPr/>
          <p:nvPr/>
        </p:nvSpPr>
        <p:spPr>
          <a:xfrm>
            <a:off x="1066800" y="1844824"/>
            <a:ext cx="5809456" cy="496855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37" name="Rectángulo 36"/>
          <p:cNvSpPr/>
          <p:nvPr/>
        </p:nvSpPr>
        <p:spPr>
          <a:xfrm>
            <a:off x="1146751" y="2509509"/>
            <a:ext cx="1023177" cy="1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dirty="0"/>
              <a:t>WS-SANDRA</a:t>
            </a:r>
            <a:endParaRPr lang="es-ES" sz="1100" dirty="0"/>
          </a:p>
        </p:txBody>
      </p:sp>
      <p:sp>
        <p:nvSpPr>
          <p:cNvPr id="38" name="208 CuadroTexto"/>
          <p:cNvSpPr txBox="1">
            <a:spLocks noChangeArrowheads="1"/>
          </p:cNvSpPr>
          <p:nvPr/>
        </p:nvSpPr>
        <p:spPr bwMode="auto">
          <a:xfrm>
            <a:off x="179511" y="1111433"/>
            <a:ext cx="1122893" cy="629625"/>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vl1pPr algn="ctr">
              <a:defRPr sz="1200" b="1">
                <a:solidFill>
                  <a:srgbClr val="FF0000"/>
                </a:solidFill>
              </a:defRPr>
            </a:lvl1pPr>
          </a:lstStyle>
          <a:p>
            <a:r>
              <a:rPr lang="es-ES_tradnl" dirty="0"/>
              <a:t>APLICACIONES</a:t>
            </a:r>
          </a:p>
          <a:p>
            <a:r>
              <a:rPr lang="es-ES_tradnl" dirty="0"/>
              <a:t>SECTORIALES</a:t>
            </a:r>
          </a:p>
        </p:txBody>
      </p:sp>
      <p:sp>
        <p:nvSpPr>
          <p:cNvPr id="39" name="Rectángulo 38"/>
          <p:cNvSpPr/>
          <p:nvPr/>
        </p:nvSpPr>
        <p:spPr>
          <a:xfrm>
            <a:off x="5676390" y="2678465"/>
            <a:ext cx="1888374" cy="66352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0000"/>
                </a:solidFill>
              </a:rPr>
              <a:t>DEXEL</a:t>
            </a:r>
            <a:endParaRPr lang="es-ES_tradnl" sz="1200" dirty="0">
              <a:solidFill>
                <a:schemeClr val="bg1">
                  <a:lumMod val="50000"/>
                </a:schemeClr>
              </a:solidFill>
            </a:endParaRPr>
          </a:p>
          <a:p>
            <a:pPr algn="ctr"/>
            <a:r>
              <a:rPr lang="es-ES_tradnl" sz="1000" dirty="0">
                <a:solidFill>
                  <a:schemeClr val="bg1">
                    <a:lumMod val="50000"/>
                  </a:schemeClr>
                </a:solidFill>
              </a:rPr>
              <a:t>DEFINICIÓN DEL </a:t>
            </a:r>
          </a:p>
          <a:p>
            <a:pPr algn="ctr"/>
            <a:r>
              <a:rPr lang="es-ES_tradnl" sz="1000" dirty="0">
                <a:solidFill>
                  <a:schemeClr val="bg1">
                    <a:lumMod val="50000"/>
                  </a:schemeClr>
                </a:solidFill>
              </a:rPr>
              <a:t>EXPEDIENTE ELECTRÓNICO</a:t>
            </a:r>
          </a:p>
        </p:txBody>
      </p:sp>
      <p:sp>
        <p:nvSpPr>
          <p:cNvPr id="40" name="Rectángulo 39"/>
          <p:cNvSpPr/>
          <p:nvPr/>
        </p:nvSpPr>
        <p:spPr>
          <a:xfrm>
            <a:off x="7510599" y="1545616"/>
            <a:ext cx="1540114" cy="66352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0000"/>
                </a:solidFill>
              </a:rPr>
              <a:t>GUÍA DE PROCEDIMIENTOS Y SERVICIOS</a:t>
            </a:r>
            <a:endParaRPr lang="es-ES_tradnl" sz="1000" dirty="0">
              <a:solidFill>
                <a:schemeClr val="bg1">
                  <a:lumMod val="50000"/>
                </a:schemeClr>
              </a:solidFill>
            </a:endParaRPr>
          </a:p>
        </p:txBody>
      </p:sp>
      <p:grpSp>
        <p:nvGrpSpPr>
          <p:cNvPr id="41" name="Grupo 40"/>
          <p:cNvGrpSpPr/>
          <p:nvPr/>
        </p:nvGrpSpPr>
        <p:grpSpPr>
          <a:xfrm>
            <a:off x="7388245" y="4594971"/>
            <a:ext cx="1544769" cy="1254988"/>
            <a:chOff x="7460067" y="3242661"/>
            <a:chExt cx="1544769" cy="1254988"/>
          </a:xfrm>
        </p:grpSpPr>
        <p:sp>
          <p:nvSpPr>
            <p:cNvPr id="42" name="208 CuadroTexto"/>
            <p:cNvSpPr txBox="1">
              <a:spLocks noChangeArrowheads="1"/>
            </p:cNvSpPr>
            <p:nvPr/>
          </p:nvSpPr>
          <p:spPr bwMode="auto">
            <a:xfrm>
              <a:off x="7563659" y="3660934"/>
              <a:ext cx="1328821" cy="646331"/>
            </a:xfrm>
            <a:prstGeom prst="rect">
              <a:avLst/>
            </a:prstGeom>
            <a:solidFill>
              <a:schemeClr val="bg2">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S_tradnl" sz="900" b="1" dirty="0">
                  <a:solidFill>
                    <a:schemeClr val="tx2"/>
                  </a:solidFill>
                </a:rPr>
                <a:t>ARCHIVO REGIONAL</a:t>
              </a:r>
            </a:p>
            <a:p>
              <a:pPr algn="ctr" eaLnBrk="1" hangingPunct="1"/>
              <a:r>
                <a:rPr lang="es-ES" sz="900" dirty="0">
                  <a:solidFill>
                    <a:schemeClr val="tx2">
                      <a:lumMod val="50000"/>
                    </a:schemeClr>
                  </a:solidFill>
                </a:rPr>
                <a:t>Gestión de Expedientes Archivados </a:t>
              </a:r>
              <a:br>
                <a:rPr lang="es-ES" sz="900" dirty="0">
                  <a:solidFill>
                    <a:schemeClr val="tx2">
                      <a:lumMod val="50000"/>
                    </a:schemeClr>
                  </a:solidFill>
                </a:rPr>
              </a:br>
              <a:r>
                <a:rPr lang="es-ES" sz="900" dirty="0">
                  <a:solidFill>
                    <a:schemeClr val="tx2">
                      <a:lumMod val="50000"/>
                    </a:schemeClr>
                  </a:solidFill>
                </a:rPr>
                <a:t>(SGDA)</a:t>
              </a:r>
            </a:p>
          </p:txBody>
        </p:sp>
        <p:pic>
          <p:nvPicPr>
            <p:cNvPr id="43" name="Picture 2" descr="logoArchive"/>
            <p:cNvPicPr>
              <a:picLocks noChangeAspect="1" noChangeArrowheads="1"/>
            </p:cNvPicPr>
            <p:nvPr/>
          </p:nvPicPr>
          <p:blipFill>
            <a:blip r:embed="rId3" cstate="print"/>
            <a:srcRect/>
            <a:stretch>
              <a:fillRect/>
            </a:stretch>
          </p:blipFill>
          <p:spPr bwMode="auto">
            <a:xfrm>
              <a:off x="7563659" y="3242661"/>
              <a:ext cx="1289980" cy="378394"/>
            </a:xfrm>
            <a:prstGeom prst="rect">
              <a:avLst/>
            </a:prstGeom>
            <a:noFill/>
            <a:ln w="9525">
              <a:noFill/>
              <a:miter lim="800000"/>
              <a:headEnd/>
              <a:tailEnd/>
            </a:ln>
          </p:spPr>
        </p:pic>
        <p:sp>
          <p:nvSpPr>
            <p:cNvPr id="44" name="Rectángulo 43"/>
            <p:cNvSpPr/>
            <p:nvPr/>
          </p:nvSpPr>
          <p:spPr>
            <a:xfrm>
              <a:off x="7460067" y="3242661"/>
              <a:ext cx="1544769" cy="125498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000" dirty="0">
                <a:solidFill>
                  <a:schemeClr val="bg1">
                    <a:lumMod val="50000"/>
                  </a:schemeClr>
                </a:solidFill>
              </a:endParaRPr>
            </a:p>
          </p:txBody>
        </p:sp>
      </p:grpSp>
      <p:sp>
        <p:nvSpPr>
          <p:cNvPr id="45" name="Rectángulo 44"/>
          <p:cNvSpPr/>
          <p:nvPr/>
        </p:nvSpPr>
        <p:spPr>
          <a:xfrm>
            <a:off x="6633172" y="3445758"/>
            <a:ext cx="1040411" cy="663527"/>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0000"/>
                </a:solidFill>
              </a:rPr>
              <a:t>MADRE</a:t>
            </a:r>
            <a:endParaRPr lang="es-ES_tradnl" sz="1000" dirty="0">
              <a:solidFill>
                <a:schemeClr val="bg1">
                  <a:lumMod val="50000"/>
                </a:schemeClr>
              </a:solidFill>
            </a:endParaRPr>
          </a:p>
        </p:txBody>
      </p:sp>
      <p:sp>
        <p:nvSpPr>
          <p:cNvPr id="46" name="CuadroTexto 45"/>
          <p:cNvSpPr txBox="1"/>
          <p:nvPr/>
        </p:nvSpPr>
        <p:spPr>
          <a:xfrm>
            <a:off x="2511393" y="2487875"/>
            <a:ext cx="3462558" cy="1323439"/>
          </a:xfrm>
          <a:prstGeom prst="rect">
            <a:avLst/>
          </a:prstGeom>
          <a:noFill/>
        </p:spPr>
        <p:txBody>
          <a:bodyPr wrap="square" rtlCol="0">
            <a:spAutoFit/>
          </a:bodyPr>
          <a:lstStyle/>
          <a:p>
            <a:r>
              <a:rPr lang="es-ES_tradnl" sz="1000" dirty="0"/>
              <a:t>Semántica CARM por procedimientos </a:t>
            </a:r>
          </a:p>
          <a:p>
            <a:pPr marL="171450" indent="-171450">
              <a:buFontTx/>
              <a:buChar char="-"/>
            </a:pPr>
            <a:r>
              <a:rPr lang="es-ES_tradnl" sz="1000" dirty="0"/>
              <a:t>Organización / Permisos</a:t>
            </a:r>
          </a:p>
          <a:p>
            <a:pPr marL="171450" indent="-171450">
              <a:buFontTx/>
              <a:buChar char="-"/>
            </a:pPr>
            <a:r>
              <a:rPr lang="es-ES_tradnl" sz="1000" dirty="0"/>
              <a:t>Funcionamiento Solicitudes específicas / Presentador</a:t>
            </a:r>
          </a:p>
          <a:p>
            <a:pPr marL="171450" indent="-171450">
              <a:buFontTx/>
              <a:buChar char="-"/>
            </a:pPr>
            <a:r>
              <a:rPr lang="es-ES_tradnl" sz="1000" dirty="0"/>
              <a:t>Tramites Genéricos</a:t>
            </a:r>
          </a:p>
          <a:p>
            <a:pPr marL="171450" indent="-171450">
              <a:buFontTx/>
              <a:buChar char="-"/>
            </a:pPr>
            <a:r>
              <a:rPr lang="es-ES_tradnl" sz="1000" dirty="0"/>
              <a:t>Carpeta Ciudadana</a:t>
            </a:r>
          </a:p>
          <a:p>
            <a:pPr marL="171450" indent="-171450">
              <a:buFontTx/>
              <a:buChar char="-"/>
            </a:pPr>
            <a:r>
              <a:rPr lang="es-ES_tradnl" sz="1000" dirty="0"/>
              <a:t>Tipos de documentos</a:t>
            </a:r>
          </a:p>
          <a:p>
            <a:pPr marL="171450" indent="-171450">
              <a:buFontTx/>
              <a:buChar char="-"/>
            </a:pPr>
            <a:r>
              <a:rPr lang="es-ES_tradnl" sz="1000" dirty="0"/>
              <a:t>Control por el gestor / responsable</a:t>
            </a:r>
          </a:p>
          <a:p>
            <a:pPr marL="171450" indent="-171450">
              <a:buFontTx/>
              <a:buChar char="-"/>
            </a:pPr>
            <a:r>
              <a:rPr lang="es-ES_tradnl" sz="1000" dirty="0"/>
              <a:t>Etcétera</a:t>
            </a:r>
          </a:p>
        </p:txBody>
      </p:sp>
      <p:sp>
        <p:nvSpPr>
          <p:cNvPr id="47" name="208 CuadroTexto"/>
          <p:cNvSpPr txBox="1">
            <a:spLocks noChangeArrowheads="1"/>
          </p:cNvSpPr>
          <p:nvPr/>
        </p:nvSpPr>
        <p:spPr bwMode="auto">
          <a:xfrm>
            <a:off x="2930189" y="1752456"/>
            <a:ext cx="2307765" cy="523220"/>
          </a:xfrm>
          <a:prstGeom prst="rect">
            <a:avLst/>
          </a:prstGeom>
          <a:solidFill>
            <a:schemeClr val="bg2">
              <a:alpha val="87000"/>
            </a:schemeClr>
          </a:solidFill>
          <a:ln>
            <a:noFill/>
          </a:ln>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_tradnl" sz="1600" b="1" dirty="0">
                <a:solidFill>
                  <a:srgbClr val="C00000"/>
                </a:solidFill>
              </a:rPr>
              <a:t>SANDRA</a:t>
            </a:r>
            <a:r>
              <a:rPr lang="es-ES_tradnl" sz="1200" dirty="0"/>
              <a:t>: </a:t>
            </a:r>
            <a:r>
              <a:rPr lang="es-ES" sz="1200" dirty="0">
                <a:solidFill>
                  <a:schemeClr val="tx2">
                    <a:lumMod val="50000"/>
                  </a:schemeClr>
                </a:solidFill>
              </a:rPr>
              <a:t>Gestión de Expedientes en Trámite (SGDE)</a:t>
            </a:r>
          </a:p>
        </p:txBody>
      </p:sp>
      <p:sp>
        <p:nvSpPr>
          <p:cNvPr id="48" name="Flecha arriba y abajo 47"/>
          <p:cNvSpPr/>
          <p:nvPr/>
        </p:nvSpPr>
        <p:spPr>
          <a:xfrm>
            <a:off x="1267853" y="1838273"/>
            <a:ext cx="252722" cy="613312"/>
          </a:xfrm>
          <a:prstGeom prst="upDownArrow">
            <a:avLst>
              <a:gd name="adj1" fmla="val 46018"/>
              <a:gd name="adj2" fmla="val 30494"/>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p:cNvSpPr/>
          <p:nvPr/>
        </p:nvSpPr>
        <p:spPr>
          <a:xfrm>
            <a:off x="5930516" y="1805011"/>
            <a:ext cx="1198156" cy="36892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0000"/>
                </a:solidFill>
              </a:rPr>
              <a:t>PRESENTADOR</a:t>
            </a:r>
            <a:endParaRPr lang="es-ES_tradnl" sz="1200" dirty="0">
              <a:solidFill>
                <a:schemeClr val="bg1">
                  <a:lumMod val="50000"/>
                </a:schemeClr>
              </a:solidFill>
            </a:endParaRPr>
          </a:p>
        </p:txBody>
      </p:sp>
      <p:sp>
        <p:nvSpPr>
          <p:cNvPr id="50" name="Rectángulo 49"/>
          <p:cNvSpPr/>
          <p:nvPr/>
        </p:nvSpPr>
        <p:spPr>
          <a:xfrm>
            <a:off x="5930516" y="1202600"/>
            <a:ext cx="1198156" cy="36892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rgbClr val="FF0000"/>
                </a:solidFill>
              </a:rPr>
              <a:t>SOLICITUDES Y TRÁMITES</a:t>
            </a:r>
            <a:endParaRPr lang="es-ES_tradnl" sz="1200" dirty="0">
              <a:solidFill>
                <a:schemeClr val="bg1">
                  <a:lumMod val="50000"/>
                </a:schemeClr>
              </a:solidFill>
            </a:endParaRPr>
          </a:p>
        </p:txBody>
      </p:sp>
      <p:cxnSp>
        <p:nvCxnSpPr>
          <p:cNvPr id="51" name="Conector recto de flecha 50"/>
          <p:cNvCxnSpPr>
            <a:stCxn id="50" idx="2"/>
            <a:endCxn id="49" idx="0"/>
          </p:cNvCxnSpPr>
          <p:nvPr/>
        </p:nvCxnSpPr>
        <p:spPr>
          <a:xfrm>
            <a:off x="6529594" y="1571520"/>
            <a:ext cx="0" cy="233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flipH="1">
            <a:off x="5454105" y="2014066"/>
            <a:ext cx="256205" cy="195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flipV="1">
            <a:off x="7564764" y="2239600"/>
            <a:ext cx="874426" cy="469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39" idx="0"/>
            <a:endCxn id="15" idx="2"/>
          </p:cNvCxnSpPr>
          <p:nvPr/>
        </p:nvCxnSpPr>
        <p:spPr>
          <a:xfrm flipH="1" flipV="1">
            <a:off x="6515190" y="2209143"/>
            <a:ext cx="105387" cy="469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p:cNvSpPr txBox="1"/>
          <p:nvPr/>
        </p:nvSpPr>
        <p:spPr>
          <a:xfrm>
            <a:off x="1683520" y="635188"/>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Visión General del modelo PAECARM</a:t>
            </a:r>
            <a:endParaRPr lang="es-ES" sz="825" dirty="0">
              <a:solidFill>
                <a:schemeClr val="bg2">
                  <a:lumMod val="25000"/>
                </a:schemeClr>
              </a:solidFill>
            </a:endParaRPr>
          </a:p>
        </p:txBody>
      </p:sp>
      <p:pic>
        <p:nvPicPr>
          <p:cNvPr id="3" name="Gráfico 2" descr="Servidor">
            <a:extLst>
              <a:ext uri="{FF2B5EF4-FFF2-40B4-BE49-F238E27FC236}">
                <a16:creationId xmlns:a16="http://schemas.microsoft.com/office/drawing/2014/main" id="{59804D1F-33F6-4804-8BE0-F71C79DE65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3220" y="5394380"/>
            <a:ext cx="569864" cy="569864"/>
          </a:xfrm>
          <a:prstGeom prst="rect">
            <a:avLst/>
          </a:prstGeom>
        </p:spPr>
      </p:pic>
    </p:spTree>
    <p:extLst>
      <p:ext uri="{BB962C8B-B14F-4D97-AF65-F5344CB8AC3E}">
        <p14:creationId xmlns:p14="http://schemas.microsoft.com/office/powerpoint/2010/main" val="427299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33842" y="726754"/>
            <a:ext cx="6305339"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3: Sustituir documentos por uso de Plataforma de Interoperabilidad.</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61664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 dirty="0"/>
              <a:t>Sustituir documentos por uso de Plataforma de Interoperabilidad.</a:t>
            </a:r>
            <a:endParaRPr lang="es-ES_tradnl" dirty="0"/>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Aplicable sobre cualquier procedimiento.</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a:t>
            </a:r>
            <a:r>
              <a:rPr lang="es-ES_tradnl" dirty="0"/>
              <a:t> En esta medida existen 2 acciones distintas dependiendo de si el documento es un anexo o un certificado. Así pues la condición de validación es la </a:t>
            </a:r>
            <a:r>
              <a:rPr lang="es-ES" dirty="0"/>
              <a:t>NO existencia del anexo de “tipo certificado” en la definición del procedimiento en </a:t>
            </a:r>
            <a:r>
              <a:rPr lang="es-ES_tradnl" dirty="0"/>
              <a:t>DEXEL </a:t>
            </a:r>
            <a:r>
              <a:rPr lang="es-ES" dirty="0"/>
              <a:t>o la autorización para obtener el certificado correspondiente en la PII.</a:t>
            </a:r>
          </a:p>
          <a:p>
            <a:pPr algn="just"/>
            <a:endParaRPr lang="es-ES" dirty="0"/>
          </a:p>
          <a:p>
            <a:pPr lvl="1" algn="just"/>
            <a:r>
              <a:rPr lang="es-ES" sz="1400" dirty="0"/>
              <a:t>Nota: Algunos de los anexos disponibles en DEXEL han sido clasificados como certificados. Son estos anexos los candidatos a ser sustituidos por un certificado de la PII. Para estos, en su momento, se solicitará la existencia del certificado correspondiente en la PII.</a:t>
            </a:r>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62894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770537"/>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_tradnl" sz="1400" dirty="0"/>
          </a:p>
          <a:p>
            <a:pPr lvl="1"/>
            <a:endParaRPr lang="es-ES_tradnl" sz="1400" dirty="0"/>
          </a:p>
          <a:p>
            <a:pPr lvl="1"/>
            <a:r>
              <a:rPr lang="es-ES_tradnl" sz="1400" dirty="0"/>
              <a:t>En el caso de un certificado se muestra la lista de solicitudes de acceso a PII realizadas para ese procedimiento y departamento. Esto nos permitirá verificar esta medida cuando el permiso se haya concedido. (Nota: Condicionado al arranque de la fase II de Madre).</a:t>
            </a:r>
            <a:endParaRPr lang="es-ES" sz="1400" dirty="0"/>
          </a:p>
          <a:p>
            <a:pPr marL="285750" indent="-285750">
              <a:buFont typeface="Arial" panose="020B0604020202020204" pitchFamily="34" charset="0"/>
              <a:buChar char="•"/>
            </a:pPr>
            <a:endParaRPr lang="es-ES_tradnl" dirty="0"/>
          </a:p>
        </p:txBody>
      </p:sp>
      <p:pic>
        <p:nvPicPr>
          <p:cNvPr id="3" name="Imagen 2"/>
          <p:cNvPicPr>
            <a:picLocks noChangeAspect="1"/>
          </p:cNvPicPr>
          <p:nvPr/>
        </p:nvPicPr>
        <p:blipFill>
          <a:blip r:embed="rId3"/>
          <a:stretch>
            <a:fillRect/>
          </a:stretch>
        </p:blipFill>
        <p:spPr>
          <a:xfrm>
            <a:off x="2300287" y="1244500"/>
            <a:ext cx="4768335" cy="3682000"/>
          </a:xfrm>
          <a:prstGeom prst="rect">
            <a:avLst/>
          </a:prstGeom>
        </p:spPr>
      </p:pic>
      <p:sp>
        <p:nvSpPr>
          <p:cNvPr id="6" name="CuadroTexto 5"/>
          <p:cNvSpPr txBox="1"/>
          <p:nvPr/>
        </p:nvSpPr>
        <p:spPr>
          <a:xfrm>
            <a:off x="1533842" y="726754"/>
            <a:ext cx="6305339"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3: Sustituir documentos por uso de Plataforma de Interoperabilidad.</a:t>
            </a:r>
            <a:endParaRPr lang="es-ES" sz="825" dirty="0">
              <a:solidFill>
                <a:schemeClr val="bg2">
                  <a:lumMod val="25000"/>
                </a:schemeClr>
              </a:solidFill>
            </a:endParaRPr>
          </a:p>
        </p:txBody>
      </p:sp>
    </p:spTree>
    <p:extLst>
      <p:ext uri="{BB962C8B-B14F-4D97-AF65-F5344CB8AC3E}">
        <p14:creationId xmlns:p14="http://schemas.microsoft.com/office/powerpoint/2010/main" val="2594799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595901" y="1244500"/>
            <a:ext cx="8322069" cy="4247317"/>
          </a:xfrm>
          <a:prstGeom prst="rect">
            <a:avLst/>
          </a:prstGeom>
        </p:spPr>
        <p:txBody>
          <a:bodyPr wrap="square">
            <a:spAutoFit/>
          </a:bodyPr>
          <a:lstStyle/>
          <a:p>
            <a:pPr marL="285750" indent="-285750">
              <a:buFont typeface="Arial" panose="020B0604020202020204" pitchFamily="34" charset="0"/>
              <a:buChar char="•"/>
            </a:pPr>
            <a:endParaRPr lang="es-ES_tradnl" dirty="0"/>
          </a:p>
          <a:p>
            <a:r>
              <a:rPr lang="es-ES_tradnl" dirty="0"/>
              <a:t>Tras iniciar la medida, esta quedará como Iniciada:</a:t>
            </a:r>
          </a:p>
          <a:p>
            <a:endParaRPr lang="es-ES_tradnl" dirty="0"/>
          </a:p>
          <a:p>
            <a:endParaRPr lang="es-ES_tradnl" dirty="0"/>
          </a:p>
          <a:p>
            <a:endParaRPr lang="es-ES_tradnl" dirty="0"/>
          </a:p>
          <a:p>
            <a:endParaRPr lang="es-ES_tradnl" dirty="0"/>
          </a:p>
          <a:p>
            <a:r>
              <a:rPr lang="es-ES_tradnl" dirty="0"/>
              <a:t>La acción para los anexos seleccionados se dará por verificada cuando el anexo se haya suprimido en DEXEL (Ahora mismo no podemos comprobar que se haya sustituido por un certificado).</a:t>
            </a:r>
          </a:p>
          <a:p>
            <a:endParaRPr lang="es-ES_tradnl" dirty="0"/>
          </a:p>
          <a:p>
            <a:r>
              <a:rPr lang="es-ES_tradnl" dirty="0"/>
              <a:t>La acción para los certificados seleccionados se dará por verificada cuando la solicitud de acceso a la PII seleccionada esté autorizada. </a:t>
            </a:r>
            <a:r>
              <a:rPr lang="es-ES_tradnl" b="1" dirty="0"/>
              <a:t>Esta comprobación será posible porque la fase II de Madre refleja en las solicitudes la información del actual Autorizador.</a:t>
            </a:r>
          </a:p>
          <a:p>
            <a:endParaRPr lang="es-ES" dirty="0"/>
          </a:p>
          <a:p>
            <a:pPr marL="285750" indent="-285750">
              <a:buFont typeface="Arial" panose="020B0604020202020204" pitchFamily="34" charset="0"/>
              <a:buChar char="•"/>
            </a:pPr>
            <a:endParaRPr lang="es-ES_tradnl" dirty="0"/>
          </a:p>
        </p:txBody>
      </p:sp>
      <p:sp>
        <p:nvSpPr>
          <p:cNvPr id="7" name="Rectangle 6"/>
          <p:cNvSpPr>
            <a:spLocks noChangeArrowheads="1"/>
          </p:cNvSpPr>
          <p:nvPr/>
        </p:nvSpPr>
        <p:spPr bwMode="auto">
          <a:xfrm>
            <a:off x="898525"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 name="Imagen 1"/>
          <p:cNvPicPr>
            <a:picLocks noChangeAspect="1"/>
          </p:cNvPicPr>
          <p:nvPr/>
        </p:nvPicPr>
        <p:blipFill>
          <a:blip r:embed="rId3"/>
          <a:stretch>
            <a:fillRect/>
          </a:stretch>
        </p:blipFill>
        <p:spPr>
          <a:xfrm>
            <a:off x="778618" y="1932723"/>
            <a:ext cx="7243281" cy="669607"/>
          </a:xfrm>
          <a:prstGeom prst="rect">
            <a:avLst/>
          </a:prstGeom>
        </p:spPr>
      </p:pic>
      <p:sp>
        <p:nvSpPr>
          <p:cNvPr id="8" name="CuadroTexto 7"/>
          <p:cNvSpPr txBox="1"/>
          <p:nvPr/>
        </p:nvSpPr>
        <p:spPr>
          <a:xfrm>
            <a:off x="1533842" y="726754"/>
            <a:ext cx="6305339"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3: Sustituir documentos por uso de Plataforma de Interoperabilidad.</a:t>
            </a:r>
            <a:endParaRPr lang="es-ES" sz="825" dirty="0">
              <a:solidFill>
                <a:schemeClr val="bg2">
                  <a:lumMod val="25000"/>
                </a:schemeClr>
              </a:solidFill>
            </a:endParaRPr>
          </a:p>
        </p:txBody>
      </p:sp>
    </p:spTree>
    <p:extLst>
      <p:ext uri="{BB962C8B-B14F-4D97-AF65-F5344CB8AC3E}">
        <p14:creationId xmlns:p14="http://schemas.microsoft.com/office/powerpoint/2010/main" val="207065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7678" y="726754"/>
            <a:ext cx="8630292"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4: Sustitución de la obligación de aportar determinados documentos por declaraciones responsables.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 dirty="0"/>
              <a:t>Sustitución de la obligación de aportar determinados documentos por declaraciones responsables.</a:t>
            </a:r>
          </a:p>
          <a:p>
            <a:pPr algn="just"/>
            <a:endParaRPr lang="es-ES_tradnl" dirty="0"/>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Aplicable sobre cualquier procedimiento.</a:t>
            </a:r>
          </a:p>
          <a:p>
            <a:pPr marL="285750" indent="-285750" algn="just">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_tradnl" dirty="0"/>
              <a:t>No existencia del anexo </a:t>
            </a:r>
            <a:r>
              <a:rPr lang="es-ES" dirty="0"/>
              <a:t> correspondiente </a:t>
            </a:r>
            <a:r>
              <a:rPr lang="es-ES_tradnl" dirty="0"/>
              <a:t>en la definición del procedimiento en DEXEL y que exista al menos 1 declaración responsable (son anexos con código 49), dado que una declaración responsable puede sustituir a varios anexos.</a:t>
            </a:r>
            <a:endParaRPr lang="es-ES" dirty="0"/>
          </a:p>
          <a:p>
            <a:pPr marL="285750" indent="-285750" algn="just">
              <a:buFont typeface="Arial" panose="020B0604020202020204" pitchFamily="34" charset="0"/>
              <a:buChar char="•"/>
            </a:pPr>
            <a:endParaRPr lang="es-ES" dirty="0"/>
          </a:p>
          <a:p>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104455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355312"/>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_tradnl" dirty="0"/>
          </a:p>
          <a:p>
            <a:pPr marL="800100" lvl="1" indent="-342900">
              <a:buFont typeface="+mj-lt"/>
              <a:buAutoNum type="arabicPeriod"/>
            </a:pPr>
            <a:r>
              <a:rPr lang="es-ES_tradnl" dirty="0"/>
              <a:t>Seleccionaremos los anexos a sustituir.</a:t>
            </a:r>
          </a:p>
          <a:p>
            <a:pPr marL="800100" lvl="1" indent="-342900">
              <a:buFont typeface="+mj-lt"/>
              <a:buAutoNum type="arabicPeriod"/>
            </a:pPr>
            <a:r>
              <a:rPr lang="es-ES_tradnl" dirty="0"/>
              <a:t>Introducimos la fecha de modificación de las normas afectadas (si existen). </a:t>
            </a:r>
          </a:p>
          <a:p>
            <a:pPr marL="800100" lvl="1" indent="-342900">
              <a:buFont typeface="+mj-lt"/>
              <a:buAutoNum type="arabicPeriod"/>
            </a:pPr>
            <a:r>
              <a:rPr lang="es-ES_tradnl" dirty="0"/>
              <a:t>Eliminados en DEXEL el anexo y damos de alta la Declaración Responsable.</a:t>
            </a: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2" name="Imagen 1"/>
          <p:cNvPicPr>
            <a:picLocks noChangeAspect="1"/>
          </p:cNvPicPr>
          <p:nvPr/>
        </p:nvPicPr>
        <p:blipFill>
          <a:blip r:embed="rId3"/>
          <a:stretch>
            <a:fillRect/>
          </a:stretch>
        </p:blipFill>
        <p:spPr>
          <a:xfrm>
            <a:off x="2222212" y="1171130"/>
            <a:ext cx="4599829" cy="3428963"/>
          </a:xfrm>
          <a:prstGeom prst="rect">
            <a:avLst/>
          </a:prstGeom>
        </p:spPr>
      </p:pic>
      <p:sp>
        <p:nvSpPr>
          <p:cNvPr id="6" name="CuadroTexto 5"/>
          <p:cNvSpPr txBox="1"/>
          <p:nvPr/>
        </p:nvSpPr>
        <p:spPr>
          <a:xfrm>
            <a:off x="287678" y="726754"/>
            <a:ext cx="8630292"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4: Sustitución de la obligación de aportar determinados documentos por declaraciones responsables.</a:t>
            </a:r>
            <a:endParaRPr lang="es-ES" sz="825" dirty="0">
              <a:solidFill>
                <a:schemeClr val="bg2">
                  <a:lumMod val="25000"/>
                </a:schemeClr>
              </a:solidFill>
            </a:endParaRPr>
          </a:p>
        </p:txBody>
      </p:sp>
    </p:spTree>
    <p:extLst>
      <p:ext uri="{BB962C8B-B14F-4D97-AF65-F5344CB8AC3E}">
        <p14:creationId xmlns:p14="http://schemas.microsoft.com/office/powerpoint/2010/main" val="414081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69456" y="726754"/>
            <a:ext cx="6695757"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5: Sustitución del régimen de licencia/autorización por el de comunicación</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524315"/>
          </a:xfrm>
          <a:prstGeom prst="rect">
            <a:avLst/>
          </a:prstGeom>
        </p:spPr>
        <p:txBody>
          <a:bodyPr wrap="square">
            <a:spAutoFit/>
          </a:bodyPr>
          <a:lstStyle/>
          <a:p>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 dirty="0"/>
              <a:t>Sustitución del régimen de licencia/autorización por el de comunicación.</a:t>
            </a: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dirty="0"/>
              <a:t> El procedimiento debe tener en DEXEL el </a:t>
            </a:r>
            <a:r>
              <a:rPr lang="es-ES" dirty="0"/>
              <a:t>tipo familia “Autorizaciones, licencias, concesiones y homologaciones”</a:t>
            </a:r>
            <a:r>
              <a:rPr lang="es-ES_tradnl" dirty="0"/>
              <a:t>. En otro caso pasará automáticamente a </a:t>
            </a:r>
            <a:r>
              <a:rPr lang="es-ES_tradnl" b="1" dirty="0"/>
              <a:t>No Aplica (	)</a:t>
            </a:r>
          </a:p>
          <a:p>
            <a:pPr marL="285750" indent="-285750" algn="just">
              <a:buFont typeface="Arial" panose="020B0604020202020204" pitchFamily="34" charset="0"/>
              <a:buChar char="•"/>
            </a:pPr>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_tradnl" dirty="0"/>
              <a:t>La existencia de al menos un tipo de anexo DI008 (</a:t>
            </a:r>
            <a:r>
              <a:rPr lang="es-ES" dirty="0"/>
              <a:t>Comunicación inicio actividad o ejercicio derecho (artículo 69) en el procedimiento seleccionado, además ,como siempre</a:t>
            </a:r>
            <a:r>
              <a:rPr lang="es-ES"/>
              <a:t>, de que </a:t>
            </a:r>
            <a:r>
              <a:rPr lang="es-ES" dirty="0"/>
              <a:t>la fecha del cambio de normativa no sea nula </a:t>
            </a:r>
            <a:r>
              <a:rPr lang="es-ES_tradnl" dirty="0"/>
              <a:t>.</a:t>
            </a:r>
            <a:endParaRPr lang="es-ES" dirty="0"/>
          </a:p>
          <a:p>
            <a:pPr lvl="1" algn="just"/>
            <a:r>
              <a:rPr lang="es-ES_tradnl" dirty="0"/>
              <a:t>Nota: Podría existir antes el DI008, por ejemplo.</a:t>
            </a:r>
            <a:r>
              <a:rPr lang="es-ES_tradnl" dirty="0">
                <a:solidFill>
                  <a:srgbClr val="FF0000"/>
                </a:solidFill>
              </a:rPr>
              <a:t> En realidad no tenemos la certeza de que esto asegure el cambio.</a:t>
            </a:r>
            <a:endParaRPr lang="es-ES_tradnl" dirty="0"/>
          </a:p>
          <a:p>
            <a:pPr lvl="1" algn="just"/>
            <a:r>
              <a:rPr lang="es-ES_tradnl" dirty="0"/>
              <a:t>Nota: La medida se aplica por procedimiento y no a nivel de departamento para poder realizar la verificación automática.</a:t>
            </a:r>
            <a:endParaRPr lang="es-ES" dirty="0"/>
          </a:p>
          <a:p>
            <a:pPr marL="285750" indent="-285750">
              <a:buFont typeface="Arial" panose="020B0604020202020204" pitchFamily="34" charset="0"/>
              <a:buChar char="•"/>
            </a:pPr>
            <a:endParaRPr lang="es-ES_tradnl" dirty="0"/>
          </a:p>
        </p:txBody>
      </p:sp>
      <p:pic>
        <p:nvPicPr>
          <p:cNvPr id="2" name="Imagen 1"/>
          <p:cNvPicPr>
            <a:picLocks noChangeAspect="1"/>
          </p:cNvPicPr>
          <p:nvPr/>
        </p:nvPicPr>
        <p:blipFill>
          <a:blip r:embed="rId3"/>
          <a:stretch>
            <a:fillRect/>
          </a:stretch>
        </p:blipFill>
        <p:spPr>
          <a:xfrm>
            <a:off x="4062745" y="2644759"/>
            <a:ext cx="342900" cy="390525"/>
          </a:xfrm>
          <a:prstGeom prst="rect">
            <a:avLst/>
          </a:prstGeom>
        </p:spPr>
      </p:pic>
    </p:spTree>
    <p:extLst>
      <p:ext uri="{BB962C8B-B14F-4D97-AF65-F5344CB8AC3E}">
        <p14:creationId xmlns:p14="http://schemas.microsoft.com/office/powerpoint/2010/main" val="3956146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801314"/>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 dirty="0"/>
          </a:p>
          <a:p>
            <a:pPr marL="800100" lvl="1" indent="-342900">
              <a:buFont typeface="+mj-lt"/>
              <a:buAutoNum type="arabicPeriod"/>
            </a:pPr>
            <a:endParaRPr lang="es-ES_tradnl" dirty="0"/>
          </a:p>
          <a:p>
            <a:pPr marL="800100" lvl="1" indent="-342900">
              <a:buFont typeface="+mj-lt"/>
              <a:buAutoNum type="arabicPeriod"/>
            </a:pPr>
            <a:r>
              <a:rPr lang="es-ES_tradnl" dirty="0"/>
              <a:t>Introducimos la fecha de modificación de las normas afectadas (si existen). </a:t>
            </a:r>
          </a:p>
          <a:p>
            <a:pPr marL="800100" lvl="1" indent="-342900">
              <a:buFont typeface="+mj-lt"/>
              <a:buAutoNum type="arabicPeriod"/>
            </a:pPr>
            <a:r>
              <a:rPr lang="es-ES_tradnl" dirty="0"/>
              <a:t>Damos de alta DEXEL un anexo de tipo DI008.</a:t>
            </a: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3" name="Imagen 2"/>
          <p:cNvPicPr>
            <a:picLocks noChangeAspect="1"/>
          </p:cNvPicPr>
          <p:nvPr/>
        </p:nvPicPr>
        <p:blipFill>
          <a:blip r:embed="rId3"/>
          <a:stretch>
            <a:fillRect/>
          </a:stretch>
        </p:blipFill>
        <p:spPr>
          <a:xfrm>
            <a:off x="2199597" y="1171130"/>
            <a:ext cx="4744805" cy="3608725"/>
          </a:xfrm>
          <a:prstGeom prst="rect">
            <a:avLst/>
          </a:prstGeom>
        </p:spPr>
      </p:pic>
      <p:sp>
        <p:nvSpPr>
          <p:cNvPr id="7" name="CuadroTexto 6"/>
          <p:cNvSpPr txBox="1"/>
          <p:nvPr/>
        </p:nvSpPr>
        <p:spPr>
          <a:xfrm>
            <a:off x="1369456" y="726754"/>
            <a:ext cx="6695757"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5: Sustitución del régimen de licencia/autorización por el de comunicación</a:t>
            </a:r>
            <a:endParaRPr lang="es-ES" sz="825" dirty="0">
              <a:solidFill>
                <a:schemeClr val="bg2">
                  <a:lumMod val="25000"/>
                </a:schemeClr>
              </a:solidFill>
            </a:endParaRPr>
          </a:p>
        </p:txBody>
      </p:sp>
    </p:spTree>
    <p:extLst>
      <p:ext uri="{BB962C8B-B14F-4D97-AF65-F5344CB8AC3E}">
        <p14:creationId xmlns:p14="http://schemas.microsoft.com/office/powerpoint/2010/main" val="2572487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41928" y="726754"/>
            <a:ext cx="6860143"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6: Reducción o eliminación de trámites innecesarios o que no aporten valor.</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355312"/>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 dirty="0"/>
              <a:t>Reducción o eliminación de trámites innecesarios o que no aporten valor.</a:t>
            </a: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Aplicable sobre cualquier procedimiento.</a:t>
            </a:r>
          </a:p>
          <a:p>
            <a:pPr algn="just"/>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 dirty="0"/>
              <a:t>Cuando todos los </a:t>
            </a:r>
            <a:r>
              <a:rPr lang="es-ES" dirty="0" err="1"/>
              <a:t>DAs</a:t>
            </a:r>
            <a:r>
              <a:rPr lang="es-ES" dirty="0"/>
              <a:t> seleccionados estén efectivamente suprimidos del procedimiento</a:t>
            </a:r>
            <a:r>
              <a:rPr lang="es-ES_tradnl" dirty="0"/>
              <a:t>.</a:t>
            </a:r>
            <a:endParaRPr lang="es-ES" dirty="0"/>
          </a:p>
          <a:p>
            <a:r>
              <a:rPr lang="es-ES" dirty="0"/>
              <a:t>	</a:t>
            </a:r>
          </a:p>
          <a:p>
            <a:pPr lvl="1"/>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419520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078313"/>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_tradnl" dirty="0"/>
          </a:p>
          <a:p>
            <a:pPr lvl="1"/>
            <a:endParaRPr lang="es-ES_tradnl" dirty="0"/>
          </a:p>
          <a:p>
            <a:pPr marL="800100" lvl="1" indent="-342900">
              <a:buFont typeface="+mj-lt"/>
              <a:buAutoNum type="arabicPeriod"/>
            </a:pPr>
            <a:r>
              <a:rPr lang="es-ES_tradnl" dirty="0"/>
              <a:t>Seleccionaremos los documentos de tipo DA a sustituir.</a:t>
            </a:r>
          </a:p>
          <a:p>
            <a:pPr marL="800100" lvl="1" indent="-342900">
              <a:buFont typeface="+mj-lt"/>
              <a:buAutoNum type="arabicPeriod"/>
            </a:pPr>
            <a:r>
              <a:rPr lang="es-ES_tradnl" dirty="0"/>
              <a:t>Introducimos la fecha de modificación de las norma afectada si existe o de la instrucción en caso contrario.</a:t>
            </a:r>
          </a:p>
          <a:p>
            <a:pPr marL="800100" lvl="1" indent="-342900">
              <a:buFont typeface="+mj-lt"/>
              <a:buAutoNum type="arabicPeriod"/>
            </a:pPr>
            <a:r>
              <a:rPr lang="es-ES_tradnl" dirty="0"/>
              <a:t>Eliminamos en DEXEL los anexos seleccionados.</a:t>
            </a:r>
            <a:endParaRPr lang="es-ES" dirty="0"/>
          </a:p>
          <a:p>
            <a:pPr marL="285750" indent="-285750">
              <a:buFont typeface="Arial" panose="020B0604020202020204" pitchFamily="34" charset="0"/>
              <a:buChar char="•"/>
            </a:pPr>
            <a:endParaRPr lang="es-ES_tradnl" dirty="0"/>
          </a:p>
        </p:txBody>
      </p:sp>
      <p:pic>
        <p:nvPicPr>
          <p:cNvPr id="3" name="Imagen 2"/>
          <p:cNvPicPr>
            <a:picLocks noChangeAspect="1"/>
          </p:cNvPicPr>
          <p:nvPr/>
        </p:nvPicPr>
        <p:blipFill>
          <a:blip r:embed="rId3"/>
          <a:stretch>
            <a:fillRect/>
          </a:stretch>
        </p:blipFill>
        <p:spPr>
          <a:xfrm>
            <a:off x="2975126" y="1171130"/>
            <a:ext cx="3193748" cy="3550040"/>
          </a:xfrm>
          <a:prstGeom prst="rect">
            <a:avLst/>
          </a:prstGeom>
        </p:spPr>
      </p:pic>
      <p:sp>
        <p:nvSpPr>
          <p:cNvPr id="7" name="CuadroTexto 6"/>
          <p:cNvSpPr txBox="1"/>
          <p:nvPr/>
        </p:nvSpPr>
        <p:spPr>
          <a:xfrm>
            <a:off x="1141928" y="726754"/>
            <a:ext cx="6860143"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6: Reducción o eliminación de trámites innecesarios o que no aporten valor.</a:t>
            </a:r>
            <a:endParaRPr lang="es-ES" sz="825" dirty="0">
              <a:solidFill>
                <a:schemeClr val="bg2">
                  <a:lumMod val="25000"/>
                </a:schemeClr>
              </a:solidFill>
            </a:endParaRPr>
          </a:p>
        </p:txBody>
      </p:sp>
    </p:spTree>
    <p:extLst>
      <p:ext uri="{BB962C8B-B14F-4D97-AF65-F5344CB8AC3E}">
        <p14:creationId xmlns:p14="http://schemas.microsoft.com/office/powerpoint/2010/main" val="198417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7: Concentración de trámites.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355312"/>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 dirty="0"/>
              <a:t>Concentración de trámites de la Administración (documentos DA).</a:t>
            </a: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Aplicable sobre cualquier procedimiento.</a:t>
            </a:r>
          </a:p>
          <a:p>
            <a:pPr algn="just"/>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 dirty="0"/>
              <a:t>Cuando todos los </a:t>
            </a:r>
            <a:r>
              <a:rPr lang="es-ES" dirty="0" err="1"/>
              <a:t>DAs</a:t>
            </a:r>
            <a:r>
              <a:rPr lang="es-ES" dirty="0"/>
              <a:t> a concentrar estén efectivamente suprimidos del procedimiento, salvo el trámite bajo el que se concentran.	</a:t>
            </a:r>
          </a:p>
          <a:p>
            <a:pPr lvl="1"/>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Tree>
    <p:extLst>
      <p:ext uri="{BB962C8B-B14F-4D97-AF65-F5344CB8AC3E}">
        <p14:creationId xmlns:p14="http://schemas.microsoft.com/office/powerpoint/2010/main" val="236220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78728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¿Qué es Madre?</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882817" y="1696562"/>
            <a:ext cx="6935817" cy="3416320"/>
          </a:xfrm>
          <a:prstGeom prst="rect">
            <a:avLst/>
          </a:prstGeom>
        </p:spPr>
        <p:txBody>
          <a:bodyPr wrap="square">
            <a:spAutoFit/>
          </a:bodyPr>
          <a:lstStyle/>
          <a:p>
            <a:pPr marL="285750" indent="-285750">
              <a:buFont typeface="Arial" panose="020B0604020202020204" pitchFamily="34" charset="0"/>
              <a:buChar char="•"/>
            </a:pPr>
            <a:r>
              <a:rPr lang="es-ES_tradnl" b="1" dirty="0"/>
              <a:t>Madre es la aplicación desarrollada para la Inspección General de Servicios con los objetivos de:</a:t>
            </a:r>
          </a:p>
          <a:p>
            <a:pPr marL="285750" indent="-285750">
              <a:buFont typeface="Arial" panose="020B0604020202020204" pitchFamily="34" charset="0"/>
              <a:buChar char="•"/>
            </a:pPr>
            <a:endParaRPr lang="es-ES" b="1" dirty="0"/>
          </a:p>
          <a:p>
            <a:pPr marL="742950" lvl="1" indent="-285750">
              <a:buFont typeface="Arial" panose="020B0604020202020204" pitchFamily="34" charset="0"/>
              <a:buChar char="•"/>
            </a:pPr>
            <a:r>
              <a:rPr lang="es-ES" b="1" dirty="0"/>
              <a:t>Realizar el seguimiento de los planes de mejora de la Simplificación Administrativa y Normativa. (FASE I)</a:t>
            </a:r>
          </a:p>
          <a:p>
            <a:endParaRPr lang="es-ES_tradnl" b="1" dirty="0"/>
          </a:p>
          <a:p>
            <a:pPr marL="742950" lvl="1" indent="-285750">
              <a:buFont typeface="Arial" panose="020B0604020202020204" pitchFamily="34" charset="0"/>
              <a:buChar char="•"/>
            </a:pPr>
            <a:r>
              <a:rPr lang="es-ES_tradnl" b="1" dirty="0"/>
              <a:t>Gestionar las solicitudes de acceso a certificados de interoperabilidad. (FASE II)</a:t>
            </a:r>
          </a:p>
          <a:p>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sp>
        <p:nvSpPr>
          <p:cNvPr id="13" name="Cerrar llave 12"/>
          <p:cNvSpPr/>
          <p:nvPr/>
        </p:nvSpPr>
        <p:spPr>
          <a:xfrm>
            <a:off x="6852672" y="2246206"/>
            <a:ext cx="397934" cy="19045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1575027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7: Concentración de trámites.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355312"/>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 dirty="0"/>
          </a:p>
          <a:p>
            <a:pPr marL="800100" lvl="1" indent="-342900">
              <a:buFont typeface="+mj-lt"/>
              <a:buAutoNum type="arabicPeriod"/>
            </a:pPr>
            <a:endParaRPr lang="es-ES_tradnl" dirty="0"/>
          </a:p>
          <a:p>
            <a:pPr marL="800100" lvl="1" indent="-342900">
              <a:buFont typeface="+mj-lt"/>
              <a:buAutoNum type="arabicPeriod"/>
            </a:pPr>
            <a:r>
              <a:rPr lang="es-ES_tradnl" dirty="0"/>
              <a:t>Introducir el código de documento DA que agrupa a los restantes.</a:t>
            </a:r>
          </a:p>
          <a:p>
            <a:pPr marL="800100" lvl="1" indent="-342900">
              <a:buFont typeface="+mj-lt"/>
              <a:buAutoNum type="arabicPeriod"/>
            </a:pPr>
            <a:r>
              <a:rPr lang="es-ES_tradnl" dirty="0"/>
              <a:t>Seleccionar los documentos DA agrupados.</a:t>
            </a:r>
          </a:p>
          <a:p>
            <a:pPr marL="800100" lvl="1" indent="-342900">
              <a:buFont typeface="+mj-lt"/>
              <a:buAutoNum type="arabicPeriod"/>
            </a:pPr>
            <a:r>
              <a:rPr lang="es-ES_tradnl" dirty="0"/>
              <a:t>Eliminados en DEXEL los anexos agrupados en el “definitivo”.</a:t>
            </a:r>
          </a:p>
          <a:p>
            <a:pPr lvl="1"/>
            <a:r>
              <a:rPr lang="es-ES_tradnl" dirty="0"/>
              <a:t>	Nota: Una agrupación definida puede eliminarse.</a:t>
            </a: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2" name="Imagen 1"/>
          <p:cNvPicPr>
            <a:picLocks noChangeAspect="1"/>
          </p:cNvPicPr>
          <p:nvPr/>
        </p:nvPicPr>
        <p:blipFill>
          <a:blip r:embed="rId3"/>
          <a:stretch>
            <a:fillRect/>
          </a:stretch>
        </p:blipFill>
        <p:spPr>
          <a:xfrm>
            <a:off x="1749875" y="1171130"/>
            <a:ext cx="5791356" cy="3306020"/>
          </a:xfrm>
          <a:prstGeom prst="rect">
            <a:avLst/>
          </a:prstGeom>
        </p:spPr>
      </p:pic>
    </p:spTree>
    <p:extLst>
      <p:ext uri="{BB962C8B-B14F-4D97-AF65-F5344CB8AC3E}">
        <p14:creationId xmlns:p14="http://schemas.microsoft.com/office/powerpoint/2010/main" val="271201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2885" y="690068"/>
            <a:ext cx="8332341" cy="645571"/>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8: Reducción de la frecuencia de presentación de documentos / ampliación de plazos de validez de permisos y licencias.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078313"/>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dirty="0">
                <a:solidFill>
                  <a:schemeClr val="accent1">
                    <a:lumMod val="50000"/>
                  </a:schemeClr>
                </a:solidFill>
              </a:rPr>
              <a:t>Objetivo:</a:t>
            </a:r>
            <a:r>
              <a:rPr lang="es-ES_tradnl" dirty="0"/>
              <a:t> (2) </a:t>
            </a:r>
            <a:r>
              <a:rPr lang="es-ES" dirty="0"/>
              <a:t>Reducción de la frecuencia de presentación de documentos de </a:t>
            </a:r>
            <a:r>
              <a:rPr lang="es-ES" b="1" dirty="0"/>
              <a:t>tipo DI que sean periódicos</a:t>
            </a:r>
            <a:r>
              <a:rPr lang="es-ES" dirty="0"/>
              <a:t> y/o ampliación de plazos de validez de permisos y licencias</a:t>
            </a:r>
            <a:r>
              <a:rPr lang="es-ES_tradnl" dirty="0"/>
              <a:t>.</a:t>
            </a:r>
            <a:endParaRPr lang="es-ES" dirty="0"/>
          </a:p>
          <a:p>
            <a:pPr marL="285750" indent="-285750" algn="just">
              <a:buFont typeface="Arial" panose="020B0604020202020204" pitchFamily="34" charset="0"/>
              <a:buChar char="•"/>
            </a:pPr>
            <a:endParaRPr lang="es-ES" dirty="0">
              <a:solidFill>
                <a:schemeClr val="accent1">
                  <a:lumMod val="75000"/>
                </a:schemeClr>
              </a:solidFill>
            </a:endParaRPr>
          </a:p>
          <a:p>
            <a:pPr marL="285750" indent="-285750" algn="just">
              <a:buFont typeface="Arial" panose="020B0604020202020204" pitchFamily="34" charset="0"/>
              <a:buChar char="•"/>
            </a:pPr>
            <a:r>
              <a:rPr lang="es-ES_tradnl" dirty="0">
                <a:solidFill>
                  <a:schemeClr val="accent1">
                    <a:lumMod val="75000"/>
                  </a:schemeClr>
                </a:solidFill>
              </a:rPr>
              <a:t>Condiciones de aplicación:</a:t>
            </a:r>
            <a:r>
              <a:rPr lang="es-ES_tradnl" dirty="0"/>
              <a:t> </a:t>
            </a:r>
          </a:p>
          <a:p>
            <a:pPr marL="742950" lvl="1" indent="-285750" algn="just">
              <a:buFontTx/>
              <a:buChar char="-"/>
            </a:pPr>
            <a:r>
              <a:rPr lang="es-ES_tradnl" dirty="0"/>
              <a:t>Para la parte de documentos DI que existan estos con carácter periódico. </a:t>
            </a:r>
          </a:p>
          <a:p>
            <a:pPr marL="742950" lvl="1" indent="-285750" algn="just">
              <a:buFontTx/>
              <a:buChar char="-"/>
            </a:pPr>
            <a:r>
              <a:rPr lang="es-ES_tradnl" dirty="0"/>
              <a:t>Para la ampliación de plazo de validez que el procedimiento sea de </a:t>
            </a:r>
            <a:r>
              <a:rPr lang="es-ES" dirty="0"/>
              <a:t>tipo familia “Autorizaciones, licencias, concesiones y homologaciones” y tenga carácter Renovable. </a:t>
            </a:r>
          </a:p>
          <a:p>
            <a:pPr lvl="1" algn="just"/>
            <a:r>
              <a:rPr lang="es-ES_tradnl" dirty="0"/>
              <a:t>En otro caso pasará automáticamente a </a:t>
            </a:r>
            <a:r>
              <a:rPr lang="es-ES_tradnl" b="1" dirty="0"/>
              <a:t>No Aplica (	  )</a:t>
            </a:r>
            <a:r>
              <a:rPr lang="es-ES_tradnl" dirty="0"/>
              <a:t>.</a:t>
            </a:r>
          </a:p>
          <a:p>
            <a:pPr marL="285750" indent="-285750" algn="just">
              <a:buFont typeface="Arial" panose="020B0604020202020204" pitchFamily="34" charset="0"/>
              <a:buChar char="•"/>
            </a:pPr>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dirty="0">
                <a:solidFill>
                  <a:schemeClr val="accent1">
                    <a:lumMod val="60000"/>
                    <a:lumOff val="40000"/>
                  </a:schemeClr>
                </a:solidFill>
              </a:rPr>
              <a:t>Condiciones de validación (cambio a estado Finalizado) :</a:t>
            </a:r>
            <a:r>
              <a:rPr lang="es-ES_tradnl" dirty="0"/>
              <a:t> </a:t>
            </a:r>
            <a:r>
              <a:rPr lang="es-ES" dirty="0"/>
              <a:t>Cuando todos los documentos </a:t>
            </a:r>
            <a:r>
              <a:rPr lang="es-ES" dirty="0" err="1"/>
              <a:t>DIs</a:t>
            </a:r>
            <a:r>
              <a:rPr lang="es-ES" dirty="0"/>
              <a:t> seleccionados tengan su periodo de frecuencia modificado y el procedimiento tenga su plazo de validez modificado o ya sea de renovación automática.</a:t>
            </a:r>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5" name="Imagen 4"/>
          <p:cNvPicPr>
            <a:picLocks noChangeAspect="1"/>
          </p:cNvPicPr>
          <p:nvPr/>
        </p:nvPicPr>
        <p:blipFill>
          <a:blip r:embed="rId3"/>
          <a:stretch>
            <a:fillRect/>
          </a:stretch>
        </p:blipFill>
        <p:spPr>
          <a:xfrm>
            <a:off x="6023867" y="3983751"/>
            <a:ext cx="342900" cy="390525"/>
          </a:xfrm>
          <a:prstGeom prst="rect">
            <a:avLst/>
          </a:prstGeom>
        </p:spPr>
      </p:pic>
    </p:spTree>
    <p:extLst>
      <p:ext uri="{BB962C8B-B14F-4D97-AF65-F5344CB8AC3E}">
        <p14:creationId xmlns:p14="http://schemas.microsoft.com/office/powerpoint/2010/main" val="13246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801314"/>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dirty="0">
                <a:solidFill>
                  <a:schemeClr val="accent1">
                    <a:lumMod val="50000"/>
                  </a:schemeClr>
                </a:solidFill>
              </a:rPr>
              <a:t>¿Cómo se refleja en DEXEL el carácter “renovable” de un procedimiento?</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solidFill>
                <a:schemeClr val="accent1">
                  <a:lumMod val="75000"/>
                </a:schemeClr>
              </a:solidFill>
            </a:endParaRP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r>
              <a:rPr lang="es-ES_tradnl" dirty="0">
                <a:solidFill>
                  <a:schemeClr val="accent1">
                    <a:lumMod val="75000"/>
                  </a:schemeClr>
                </a:solidFill>
              </a:rPr>
              <a:t>¿Cómo se refleja en DEXEL el carácter periódico de un documento DI?</a:t>
            </a:r>
            <a:r>
              <a:rPr lang="es-ES_tradnl" dirty="0"/>
              <a:t> </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6" name="Imagen 5"/>
          <p:cNvPicPr/>
          <p:nvPr/>
        </p:nvPicPr>
        <p:blipFill>
          <a:blip r:embed="rId3"/>
          <a:stretch>
            <a:fillRect/>
          </a:stretch>
        </p:blipFill>
        <p:spPr>
          <a:xfrm>
            <a:off x="3715981" y="2138095"/>
            <a:ext cx="1876425" cy="876300"/>
          </a:xfrm>
          <a:prstGeom prst="rect">
            <a:avLst/>
          </a:prstGeom>
        </p:spPr>
      </p:pic>
      <p:pic>
        <p:nvPicPr>
          <p:cNvPr id="7" name="Imagen 6"/>
          <p:cNvPicPr/>
          <p:nvPr/>
        </p:nvPicPr>
        <p:blipFill>
          <a:blip r:embed="rId4"/>
          <a:stretch>
            <a:fillRect/>
          </a:stretch>
        </p:blipFill>
        <p:spPr>
          <a:xfrm>
            <a:off x="1636854" y="3816851"/>
            <a:ext cx="5870292" cy="1842625"/>
          </a:xfrm>
          <a:prstGeom prst="rect">
            <a:avLst/>
          </a:prstGeom>
        </p:spPr>
      </p:pic>
      <p:sp>
        <p:nvSpPr>
          <p:cNvPr id="10" name="CuadroTexto 9"/>
          <p:cNvSpPr txBox="1"/>
          <p:nvPr/>
        </p:nvSpPr>
        <p:spPr>
          <a:xfrm>
            <a:off x="482885" y="690068"/>
            <a:ext cx="8332341" cy="645571"/>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8: Reducción de la frecuencia de presentación de documentos / ampliación de plazos de validez de permisos y licencias.</a:t>
            </a:r>
            <a:endParaRPr lang="es-ES" sz="825" dirty="0">
              <a:solidFill>
                <a:schemeClr val="bg2">
                  <a:lumMod val="25000"/>
                </a:schemeClr>
              </a:solidFill>
            </a:endParaRPr>
          </a:p>
        </p:txBody>
      </p:sp>
    </p:spTree>
    <p:extLst>
      <p:ext uri="{BB962C8B-B14F-4D97-AF65-F5344CB8AC3E}">
        <p14:creationId xmlns:p14="http://schemas.microsoft.com/office/powerpoint/2010/main" val="1115931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 dirty="0"/>
          </a:p>
          <a:p>
            <a:pPr marL="800100" lvl="1" indent="-342900">
              <a:buFont typeface="+mj-lt"/>
              <a:buAutoNum type="arabicPeriod"/>
            </a:pPr>
            <a:endParaRPr lang="es-ES_tradnl" dirty="0"/>
          </a:p>
          <a:p>
            <a:pPr marL="285750" indent="-285750">
              <a:buFont typeface="Arial" panose="020B0604020202020204" pitchFamily="34" charset="0"/>
              <a:buChar char="•"/>
            </a:pPr>
            <a:endParaRPr lang="es-ES_tradnl" dirty="0"/>
          </a:p>
        </p:txBody>
      </p:sp>
      <p:pic>
        <p:nvPicPr>
          <p:cNvPr id="5" name="Imagen 4"/>
          <p:cNvPicPr>
            <a:picLocks noChangeAspect="1"/>
          </p:cNvPicPr>
          <p:nvPr/>
        </p:nvPicPr>
        <p:blipFill>
          <a:blip r:embed="rId3"/>
          <a:stretch>
            <a:fillRect/>
          </a:stretch>
        </p:blipFill>
        <p:spPr>
          <a:xfrm>
            <a:off x="2514526" y="1335639"/>
            <a:ext cx="3937646" cy="4752697"/>
          </a:xfrm>
          <a:prstGeom prst="rect">
            <a:avLst/>
          </a:prstGeom>
        </p:spPr>
      </p:pic>
      <p:sp>
        <p:nvSpPr>
          <p:cNvPr id="8" name="CuadroTexto 7"/>
          <p:cNvSpPr txBox="1"/>
          <p:nvPr/>
        </p:nvSpPr>
        <p:spPr>
          <a:xfrm>
            <a:off x="482885" y="690068"/>
            <a:ext cx="8332341" cy="645571"/>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8:Reducción de la frecuencia de presentación de documentos / ampliación de plazos de validez de permisos y licencias.</a:t>
            </a:r>
            <a:endParaRPr lang="es-ES" sz="825" dirty="0">
              <a:solidFill>
                <a:schemeClr val="bg2">
                  <a:lumMod val="25000"/>
                </a:schemeClr>
              </a:solidFill>
            </a:endParaRPr>
          </a:p>
        </p:txBody>
      </p:sp>
    </p:spTree>
    <p:extLst>
      <p:ext uri="{BB962C8B-B14F-4D97-AF65-F5344CB8AC3E}">
        <p14:creationId xmlns:p14="http://schemas.microsoft.com/office/powerpoint/2010/main" val="727166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247317"/>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800100" lvl="1" indent="-342900">
              <a:buFont typeface="+mj-lt"/>
              <a:buAutoNum type="arabicPeriod"/>
            </a:pPr>
            <a:r>
              <a:rPr lang="es-ES_tradnl" dirty="0"/>
              <a:t>Seleccionamos en el primer bloque aquellos documentos DI periódicos cuyo plazo quiero ampliar e indico el nuevo valor para “Plazo Frecuencia”.</a:t>
            </a:r>
          </a:p>
          <a:p>
            <a:pPr marL="800100" lvl="1" indent="-342900">
              <a:buFont typeface="+mj-lt"/>
              <a:buAutoNum type="arabicPeriod"/>
            </a:pPr>
            <a:r>
              <a:rPr lang="es-ES_tradnl" dirty="0"/>
              <a:t>Introduzco la fecha de modificación de la norma asociada (si existe).</a:t>
            </a:r>
          </a:p>
          <a:p>
            <a:pPr marL="800100" lvl="1" indent="-342900">
              <a:buFont typeface="+mj-lt"/>
              <a:buAutoNum type="arabicPeriod"/>
            </a:pPr>
            <a:r>
              <a:rPr lang="es-ES_tradnl" dirty="0"/>
              <a:t>Seleccionamos en el segundo bloque el procedimiento si queremos ampliar su plazo de validez o convertirlo en Renovación Automática.</a:t>
            </a:r>
          </a:p>
          <a:p>
            <a:pPr marL="800100" lvl="1" indent="-342900">
              <a:buFont typeface="+mj-lt"/>
              <a:buAutoNum type="arabicPeriod"/>
            </a:pPr>
            <a:r>
              <a:rPr lang="es-ES_tradnl" dirty="0"/>
              <a:t>Introduzco la fecha de modificación de la norma asociada.</a:t>
            </a:r>
          </a:p>
          <a:p>
            <a:pPr marL="800100" lvl="1" indent="-342900">
              <a:buFont typeface="+mj-lt"/>
              <a:buAutoNum type="arabicPeriod"/>
            </a:pPr>
            <a:r>
              <a:rPr lang="es-ES_tradnl" dirty="0"/>
              <a:t>La medida se da por verificada cuando, tras introducirse las fechas de las normas, se ha modificado en DEXEL el plazo de frecuencia de los </a:t>
            </a:r>
            <a:r>
              <a:rPr lang="es-ES_tradnl" dirty="0" err="1"/>
              <a:t>DIs</a:t>
            </a:r>
            <a:r>
              <a:rPr lang="es-ES_tradnl" dirty="0"/>
              <a:t> seleccionados y el propio procedimiento, en su caso, ampliando su plazo de validez o convirtiéndolo en “De respuesta Inmediata”.</a:t>
            </a: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
        <p:nvSpPr>
          <p:cNvPr id="6" name="CuadroTexto 5"/>
          <p:cNvSpPr txBox="1"/>
          <p:nvPr/>
        </p:nvSpPr>
        <p:spPr>
          <a:xfrm>
            <a:off x="482885" y="690068"/>
            <a:ext cx="8332341" cy="645571"/>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8: Reducción de la frecuencia de presentación de documentos / ampliación de plazos de validez de permisos y licencias.</a:t>
            </a:r>
            <a:endParaRPr lang="es-ES" sz="825" dirty="0">
              <a:solidFill>
                <a:schemeClr val="bg2">
                  <a:lumMod val="25000"/>
                </a:schemeClr>
              </a:solidFill>
            </a:endParaRPr>
          </a:p>
        </p:txBody>
      </p:sp>
    </p:spTree>
    <p:extLst>
      <p:ext uri="{BB962C8B-B14F-4D97-AF65-F5344CB8AC3E}">
        <p14:creationId xmlns:p14="http://schemas.microsoft.com/office/powerpoint/2010/main" val="241369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4111" y="726754"/>
            <a:ext cx="8835777"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9: Reducción de plazos de resolución y silencio administrativo. Procedimientos de respuesta inmediata.</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232202"/>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_tradnl" b="1" dirty="0"/>
              <a:t>2</a:t>
            </a:r>
            <a:r>
              <a:rPr lang="es-ES_tradnl" dirty="0"/>
              <a:t>) Reducción de plazo de resolución o conversión en procedimiento de respuesta inmediata y/o paso a tratamiento automatizado de documentos asociados al procedimiento.</a:t>
            </a:r>
          </a:p>
          <a:p>
            <a:pPr marL="285750" indent="-285750" algn="just">
              <a:buFont typeface="Arial" panose="020B0604020202020204" pitchFamily="34" charset="0"/>
              <a:buChar char="•"/>
            </a:pPr>
            <a:endParaRPr lang="es-ES" dirty="0">
              <a:solidFill>
                <a:schemeClr val="accent1">
                  <a:lumMod val="75000"/>
                </a:schemeClr>
              </a:solidFill>
            </a:endParaRPr>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p>
          <a:p>
            <a:pPr marL="742950" lvl="1" indent="-285750" algn="just">
              <a:buFontTx/>
              <a:buChar char="-"/>
            </a:pPr>
            <a:r>
              <a:rPr lang="es-ES" dirty="0"/>
              <a:t>Para la parte de documentos DA, que existan estos con firma de funcionario. </a:t>
            </a:r>
          </a:p>
          <a:p>
            <a:pPr marL="742950" lvl="1" indent="-285750" algn="just">
              <a:buFontTx/>
              <a:buChar char="-"/>
            </a:pPr>
            <a:r>
              <a:rPr lang="es-ES" dirty="0"/>
              <a:t>Si el procedimiento no es candidato (ya era SERI) y no hay documentos con firma de funcionario pasará automáticamente a No Aplica (	     ).</a:t>
            </a:r>
          </a:p>
          <a:p>
            <a:pPr marL="742950" lvl="1" indent="-285750" algn="just">
              <a:buFontTx/>
              <a:buChar char="-"/>
            </a:pPr>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 dirty="0"/>
              <a:t>Cuando todos los documentos </a:t>
            </a:r>
            <a:r>
              <a:rPr lang="es-ES" dirty="0" err="1"/>
              <a:t>DAs</a:t>
            </a:r>
            <a:r>
              <a:rPr lang="es-ES" dirty="0"/>
              <a:t> seleccionados tengan su tipo de firma modificado y el procedimiento tenga su plazo de resolución modificado o ya sea de respuesta inmediata.</a:t>
            </a:r>
          </a:p>
          <a:p>
            <a:pPr lvl="1" algn="just"/>
            <a:r>
              <a:rPr lang="es-ES_tradnl" sz="1400" dirty="0"/>
              <a:t>Nota: Si los plazo para inicio por el interesado o de oficio no se ajustan a la ley 39/2015 no será necesario modificar norma alguna.</a:t>
            </a:r>
            <a:endParaRPr lang="es-ES" sz="1400"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5" name="Imagen 4"/>
          <p:cNvPicPr>
            <a:picLocks noChangeAspect="1"/>
          </p:cNvPicPr>
          <p:nvPr/>
        </p:nvPicPr>
        <p:blipFill>
          <a:blip r:embed="rId3"/>
          <a:stretch>
            <a:fillRect/>
          </a:stretch>
        </p:blipFill>
        <p:spPr>
          <a:xfrm>
            <a:off x="7095359" y="3814219"/>
            <a:ext cx="342900" cy="390525"/>
          </a:xfrm>
          <a:prstGeom prst="rect">
            <a:avLst/>
          </a:prstGeom>
        </p:spPr>
      </p:pic>
    </p:spTree>
    <p:extLst>
      <p:ext uri="{BB962C8B-B14F-4D97-AF65-F5344CB8AC3E}">
        <p14:creationId xmlns:p14="http://schemas.microsoft.com/office/powerpoint/2010/main" val="3488480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 dirty="0"/>
          </a:p>
          <a:p>
            <a:pPr marL="800100" lvl="1" indent="-342900">
              <a:buFont typeface="+mj-lt"/>
              <a:buAutoNum type="arabicPeriod"/>
            </a:pPr>
            <a:endParaRPr lang="es-ES_tradnl" dirty="0"/>
          </a:p>
          <a:p>
            <a:pPr marL="285750" indent="-285750">
              <a:buFont typeface="Arial" panose="020B0604020202020204" pitchFamily="34" charset="0"/>
              <a:buChar char="•"/>
            </a:pPr>
            <a:endParaRPr lang="es-ES_tradnl" dirty="0"/>
          </a:p>
        </p:txBody>
      </p:sp>
      <p:pic>
        <p:nvPicPr>
          <p:cNvPr id="2" name="Imagen 1"/>
          <p:cNvPicPr>
            <a:picLocks noChangeAspect="1"/>
          </p:cNvPicPr>
          <p:nvPr/>
        </p:nvPicPr>
        <p:blipFill>
          <a:blip r:embed="rId3"/>
          <a:stretch>
            <a:fillRect/>
          </a:stretch>
        </p:blipFill>
        <p:spPr>
          <a:xfrm>
            <a:off x="2047550" y="1072431"/>
            <a:ext cx="5036289" cy="5086989"/>
          </a:xfrm>
          <a:prstGeom prst="rect">
            <a:avLst/>
          </a:prstGeom>
        </p:spPr>
      </p:pic>
      <p:sp>
        <p:nvSpPr>
          <p:cNvPr id="7" name="CuadroTexto 6"/>
          <p:cNvSpPr txBox="1"/>
          <p:nvPr/>
        </p:nvSpPr>
        <p:spPr>
          <a:xfrm>
            <a:off x="154111" y="726754"/>
            <a:ext cx="8835777"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9: Reducción de plazos de resolución y silencio administrativo. Procedimientos de respuesta inmediata.</a:t>
            </a:r>
            <a:endParaRPr lang="es-ES" sz="825" dirty="0">
              <a:solidFill>
                <a:schemeClr val="bg2">
                  <a:lumMod val="25000"/>
                </a:schemeClr>
              </a:solidFill>
            </a:endParaRPr>
          </a:p>
        </p:txBody>
      </p:sp>
    </p:spTree>
    <p:extLst>
      <p:ext uri="{BB962C8B-B14F-4D97-AF65-F5344CB8AC3E}">
        <p14:creationId xmlns:p14="http://schemas.microsoft.com/office/powerpoint/2010/main" val="3799081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247317"/>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800100" lvl="1" indent="-342900">
              <a:buFont typeface="+mj-lt"/>
              <a:buAutoNum type="arabicPeriod"/>
            </a:pPr>
            <a:r>
              <a:rPr lang="es-ES_tradnl" dirty="0"/>
              <a:t>Seleccionamos en el primer bloque el procedimiento si queremos ampliar su plazo de resolución o queremos convertirlo en SERI.</a:t>
            </a:r>
          </a:p>
          <a:p>
            <a:pPr marL="800100" lvl="1" indent="-342900">
              <a:buFont typeface="+mj-lt"/>
              <a:buAutoNum type="arabicPeriod"/>
            </a:pPr>
            <a:r>
              <a:rPr lang="es-ES_tradnl" dirty="0"/>
              <a:t>Introduzco la fecha de modificación de la norma asociada si existe y los plazos se ajustaban a la Ley 39 (No es necesario en caso contrario).</a:t>
            </a:r>
          </a:p>
          <a:p>
            <a:pPr marL="800100" lvl="1" indent="-342900">
              <a:buFont typeface="+mj-lt"/>
              <a:buAutoNum type="arabicPeriod"/>
            </a:pPr>
            <a:r>
              <a:rPr lang="es-ES_tradnl" dirty="0"/>
              <a:t>Seleccionamos en el segundo bloque los documentos DA que queremos pasar a firma de sello.</a:t>
            </a:r>
          </a:p>
          <a:p>
            <a:pPr marL="800100" lvl="1" indent="-342900">
              <a:buFont typeface="+mj-lt"/>
              <a:buAutoNum type="arabicPeriod"/>
            </a:pPr>
            <a:r>
              <a:rPr lang="es-ES_tradnl" dirty="0"/>
              <a:t>Introduzco la fecha de modificación de la norma asociada (si existe).</a:t>
            </a:r>
          </a:p>
          <a:p>
            <a:pPr marL="800100" lvl="1" indent="-342900">
              <a:buFont typeface="+mj-lt"/>
              <a:buAutoNum type="arabicPeriod"/>
            </a:pPr>
            <a:r>
              <a:rPr lang="es-ES_tradnl" dirty="0"/>
              <a:t>La medida se da por verificada cuando se haya modificado en DEXEL el plazo de resolución o en su caso se haya convertido el procedimiento en SERI y/o se hayan pasado a firma de sello los documentos DA seleccionados.</a:t>
            </a: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
        <p:nvSpPr>
          <p:cNvPr id="5" name="CuadroTexto 4"/>
          <p:cNvSpPr txBox="1"/>
          <p:nvPr/>
        </p:nvSpPr>
        <p:spPr>
          <a:xfrm>
            <a:off x="154111" y="726754"/>
            <a:ext cx="8835777"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9: Reducción de plazos de resolución y silencio administrativo. Procedimientos de respuesta inmediata.</a:t>
            </a:r>
            <a:endParaRPr lang="es-ES" sz="825" dirty="0">
              <a:solidFill>
                <a:schemeClr val="bg2">
                  <a:lumMod val="25000"/>
                </a:schemeClr>
              </a:solidFill>
            </a:endParaRPr>
          </a:p>
        </p:txBody>
      </p:sp>
    </p:spTree>
    <p:extLst>
      <p:ext uri="{BB962C8B-B14F-4D97-AF65-F5344CB8AC3E}">
        <p14:creationId xmlns:p14="http://schemas.microsoft.com/office/powerpoint/2010/main" val="202438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6032" y="690069"/>
            <a:ext cx="8722760"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10: Inscripciones en registros administrativos o públicos. Ampliación de la validez de las inscripciones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524315"/>
          </a:xfrm>
          <a:prstGeom prst="rect">
            <a:avLst/>
          </a:prstGeom>
        </p:spPr>
        <p:txBody>
          <a:bodyPr wrap="square">
            <a:spAutoFit/>
          </a:bodyPr>
          <a:lstStyle/>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a:t>
            </a:r>
            <a:r>
              <a:rPr lang="es-ES_tradnl" b="1" dirty="0"/>
              <a:t>2</a:t>
            </a:r>
            <a:r>
              <a:rPr lang="es-ES_tradnl" dirty="0"/>
              <a:t>) </a:t>
            </a:r>
            <a:r>
              <a:rPr lang="es-ES" dirty="0"/>
              <a:t>Ampliación del plazo de validez de inscripción en </a:t>
            </a:r>
            <a:r>
              <a:rPr lang="es-ES" b="1" dirty="0"/>
              <a:t>registros administrativos o públicos</a:t>
            </a:r>
            <a:r>
              <a:rPr lang="es-ES" dirty="0"/>
              <a:t> o que esta inscripción se realice de oficio. Para los procedimientos seleccionados se podrá seleccionar la acción “Iniciar de Oficio” (si no lo es ya) y/o indicar un nuevo plazo de validez</a:t>
            </a:r>
            <a:r>
              <a:rPr lang="es-ES_tradnl" dirty="0"/>
              <a:t>.</a:t>
            </a:r>
            <a:endParaRPr lang="es-ES" dirty="0"/>
          </a:p>
          <a:p>
            <a:pPr marL="285750" indent="-285750" algn="just">
              <a:buFont typeface="Arial" panose="020B0604020202020204" pitchFamily="34" charset="0"/>
              <a:buChar char="•"/>
            </a:pPr>
            <a:endParaRPr lang="es-ES" dirty="0">
              <a:solidFill>
                <a:schemeClr val="accent1">
                  <a:lumMod val="75000"/>
                </a:schemeClr>
              </a:solidFill>
            </a:endParaRPr>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p>
          <a:p>
            <a:pPr lvl="1"/>
            <a:r>
              <a:rPr lang="es-ES_tradnl" dirty="0"/>
              <a:t>Para que un procedimiento sea candidato en la medida 10 debe ser de tipo (familia) “Autorizaciones, licencias, concesiones y homologaciones” y estar asociado a un registro administrativo o público. Si el procedimiento no es candidato pasará automáticamente a </a:t>
            </a:r>
            <a:r>
              <a:rPr lang="es-ES_tradnl" b="1" dirty="0"/>
              <a:t>No Aplica</a:t>
            </a:r>
            <a:r>
              <a:rPr lang="es-ES_tradnl" dirty="0"/>
              <a:t>(  </a:t>
            </a:r>
            <a:r>
              <a:rPr lang="es-ES" dirty="0"/>
              <a:t>    ).  </a:t>
            </a:r>
          </a:p>
          <a:p>
            <a:pPr marL="742950" lvl="1" indent="-285750" algn="just">
              <a:buFontTx/>
              <a:buChar char="-"/>
            </a:pPr>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 dirty="0"/>
              <a:t>La medida se dará por verificada, si el procedimiento se inicia de oficio y/o tiene su periodo de validez modificado (dependiendo de la acción seleccionada por el usuario).</a:t>
            </a:r>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5" name="Imagen 4"/>
          <p:cNvPicPr>
            <a:picLocks noChangeAspect="1"/>
          </p:cNvPicPr>
          <p:nvPr/>
        </p:nvPicPr>
        <p:blipFill>
          <a:blip r:embed="rId3"/>
          <a:stretch>
            <a:fillRect/>
          </a:stretch>
        </p:blipFill>
        <p:spPr>
          <a:xfrm>
            <a:off x="5727406" y="3707541"/>
            <a:ext cx="342900" cy="390525"/>
          </a:xfrm>
          <a:prstGeom prst="rect">
            <a:avLst/>
          </a:prstGeom>
        </p:spPr>
      </p:pic>
    </p:spTree>
    <p:extLst>
      <p:ext uri="{BB962C8B-B14F-4D97-AF65-F5344CB8AC3E}">
        <p14:creationId xmlns:p14="http://schemas.microsoft.com/office/powerpoint/2010/main" val="3617204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247317"/>
          </a:xfrm>
          <a:prstGeom prst="rect">
            <a:avLst/>
          </a:prstGeom>
        </p:spPr>
        <p:txBody>
          <a:bodyPr wrap="square">
            <a:spAutoFit/>
          </a:bodyPr>
          <a:lstStyle/>
          <a:p>
            <a:pPr marL="285750" indent="-285750" algn="just">
              <a:buFont typeface="Arial" panose="020B0604020202020204" pitchFamily="34" charset="0"/>
              <a:buChar char="•"/>
            </a:pPr>
            <a:r>
              <a:rPr lang="es-ES_tradnl" dirty="0">
                <a:solidFill>
                  <a:schemeClr val="accent1">
                    <a:lumMod val="50000"/>
                  </a:schemeClr>
                </a:solidFill>
              </a:rPr>
              <a:t>¿Cómo se refleja en DEXEL que el procedimiento tiene asociado un registro administrativo o público?</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solidFill>
                <a:schemeClr val="accent1">
                  <a:lumMod val="75000"/>
                </a:schemeClr>
              </a:solidFill>
            </a:endParaRP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endParaRPr lang="es-ES_tradnl" dirty="0">
              <a:solidFill>
                <a:schemeClr val="accent1">
                  <a:lumMod val="75000"/>
                </a:schemeClr>
              </a:solidFill>
            </a:endParaRPr>
          </a:p>
          <a:p>
            <a:pPr marL="285750" indent="-285750" algn="just">
              <a:buFont typeface="Arial" panose="020B0604020202020204" pitchFamily="34" charset="0"/>
              <a:buChar char="•"/>
            </a:pPr>
            <a:r>
              <a:rPr lang="es-ES_tradnl" dirty="0">
                <a:solidFill>
                  <a:schemeClr val="accent1">
                    <a:lumMod val="75000"/>
                  </a:schemeClr>
                </a:solidFill>
              </a:rPr>
              <a:t>¿Cómo se refleja en DEXEL la normativa asociada a la inclusión en este registro?</a:t>
            </a:r>
            <a:r>
              <a:rPr lang="es-ES_tradnl" dirty="0"/>
              <a:t> </a:t>
            </a:r>
          </a:p>
          <a:p>
            <a:pPr lvl="1"/>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lvl="1"/>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2" name="Imagen 1"/>
          <p:cNvPicPr>
            <a:picLocks noChangeAspect="1"/>
          </p:cNvPicPr>
          <p:nvPr/>
        </p:nvPicPr>
        <p:blipFill>
          <a:blip r:embed="rId3"/>
          <a:stretch>
            <a:fillRect/>
          </a:stretch>
        </p:blipFill>
        <p:spPr>
          <a:xfrm>
            <a:off x="708918" y="1880066"/>
            <a:ext cx="8435082" cy="1014345"/>
          </a:xfrm>
          <a:prstGeom prst="rect">
            <a:avLst/>
          </a:prstGeom>
        </p:spPr>
      </p:pic>
      <p:pic>
        <p:nvPicPr>
          <p:cNvPr id="3" name="Imagen 2"/>
          <p:cNvPicPr>
            <a:picLocks noChangeAspect="1"/>
          </p:cNvPicPr>
          <p:nvPr/>
        </p:nvPicPr>
        <p:blipFill>
          <a:blip r:embed="rId4"/>
          <a:stretch>
            <a:fillRect/>
          </a:stretch>
        </p:blipFill>
        <p:spPr>
          <a:xfrm>
            <a:off x="2355350" y="3191748"/>
            <a:ext cx="4433299" cy="2523508"/>
          </a:xfrm>
          <a:prstGeom prst="rect">
            <a:avLst/>
          </a:prstGeom>
        </p:spPr>
      </p:pic>
      <p:sp>
        <p:nvSpPr>
          <p:cNvPr id="10" name="CuadroTexto 9"/>
          <p:cNvSpPr txBox="1"/>
          <p:nvPr/>
        </p:nvSpPr>
        <p:spPr>
          <a:xfrm>
            <a:off x="226032" y="690069"/>
            <a:ext cx="8722760"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10: Inscripciones en registros administrativos o públicos. Ampliación de la validez de las inscripciones</a:t>
            </a:r>
            <a:endParaRPr lang="es-ES" sz="825" dirty="0">
              <a:solidFill>
                <a:schemeClr val="bg2">
                  <a:lumMod val="25000"/>
                </a:schemeClr>
              </a:solidFill>
            </a:endParaRPr>
          </a:p>
        </p:txBody>
      </p:sp>
    </p:spTree>
    <p:extLst>
      <p:ext uri="{BB962C8B-B14F-4D97-AF65-F5344CB8AC3E}">
        <p14:creationId xmlns:p14="http://schemas.microsoft.com/office/powerpoint/2010/main" val="212130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¿Quién tiene acceso a Madre?</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923914" y="1244500"/>
            <a:ext cx="6935817" cy="5509200"/>
          </a:xfrm>
          <a:prstGeom prst="rect">
            <a:avLst/>
          </a:prstGeom>
        </p:spPr>
        <p:txBody>
          <a:bodyPr wrap="square">
            <a:spAutoFit/>
          </a:bodyPr>
          <a:lstStyle/>
          <a:p>
            <a:pPr marL="285750" indent="-285750">
              <a:buFont typeface="Arial" panose="020B0604020202020204" pitchFamily="34" charset="0"/>
              <a:buChar char="•"/>
            </a:pPr>
            <a:r>
              <a:rPr lang="es-ES_tradnl" altLang="es-ES" b="1" dirty="0">
                <a:latin typeface="Calibri" panose="020F0502020204030204" pitchFamily="34" charset="0"/>
                <a:ea typeface="Calibri" panose="020F0502020204030204" pitchFamily="34" charset="0"/>
                <a:cs typeface="Times New Roman" panose="02020603050405020304" pitchFamily="18" charset="0"/>
              </a:rPr>
              <a:t>Cualquier usuario que tenga acceso a DEXEL (todos con su login y contraseña).</a:t>
            </a:r>
            <a:endParaRPr lang="es-ES" b="1" dirty="0"/>
          </a:p>
          <a:p>
            <a:pPr marL="742950" lvl="1" indent="-285750">
              <a:buFont typeface="Arial" panose="020B0604020202020204" pitchFamily="34" charset="0"/>
              <a:buChar char="•"/>
            </a:pPr>
            <a:r>
              <a:rPr lang="es-ES" b="1" dirty="0"/>
              <a:t>Los usuarios gestores o redactores solo verán planes si gestionan los servicios correspondientes.</a:t>
            </a:r>
          </a:p>
          <a:p>
            <a:pPr marL="742950" lvl="1" indent="-285750">
              <a:buFont typeface="Arial" panose="020B0604020202020204" pitchFamily="34" charset="0"/>
              <a:buChar char="•"/>
            </a:pPr>
            <a:r>
              <a:rPr lang="es-ES" b="1" dirty="0"/>
              <a:t>Solo pueden dar de alta, modificar los gestores o redactores de procedimientos.</a:t>
            </a:r>
          </a:p>
          <a:p>
            <a:pPr marL="742950" lvl="1" indent="-285750">
              <a:buFont typeface="Arial" panose="020B0604020202020204" pitchFamily="34" charset="0"/>
              <a:buChar char="•"/>
            </a:pPr>
            <a:r>
              <a:rPr lang="es-ES" b="1" dirty="0"/>
              <a:t>Solo pueden eliminar un plan los usuarios que tengan el perfil </a:t>
            </a:r>
            <a:r>
              <a:rPr lang="es-ES" b="1" dirty="0" err="1"/>
              <a:t>Validador_IGS</a:t>
            </a:r>
            <a:r>
              <a:rPr lang="es-ES" b="1" dirty="0"/>
              <a:t>.</a:t>
            </a:r>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endParaRPr lang="es-ES" b="1" dirty="0"/>
          </a:p>
          <a:p>
            <a:endParaRPr lang="es-ES" b="1" dirty="0"/>
          </a:p>
          <a:p>
            <a:pPr lvl="1"/>
            <a:r>
              <a:rPr lang="es-ES" sz="1400" dirty="0"/>
              <a:t>Nota: Un usuario puede tener más de un perfil asignado. Por ejemplo, la IGS puede ser Gestor de sus procedimientos y Validador para Madre.</a:t>
            </a:r>
          </a:p>
          <a:p>
            <a:endParaRPr lang="es-ES_tradnl" b="1" dirty="0"/>
          </a:p>
          <a:p>
            <a:pPr marL="285750" indent="-285750">
              <a:buFont typeface="Arial" panose="020B0604020202020204" pitchFamily="34" charset="0"/>
              <a:buChar char="•"/>
            </a:pPr>
            <a:r>
              <a:rPr lang="es-ES_tradnl" dirty="0"/>
              <a:t>Acceso entorno pruebas: </a:t>
            </a:r>
            <a:r>
              <a:rPr lang="es-ES_tradnl" u="sng" dirty="0">
                <a:hlinkClick r:id="rId3"/>
              </a:rPr>
              <a:t>https://madre-pru.carm.es</a:t>
            </a:r>
            <a:r>
              <a:rPr lang="es-ES_tradnl" dirty="0"/>
              <a:t> </a:t>
            </a:r>
            <a:endParaRPr lang="es-ES_tradnl" b="1"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pic>
        <p:nvPicPr>
          <p:cNvPr id="6148"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484" y="3651109"/>
            <a:ext cx="540067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4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 dirty="0"/>
          </a:p>
          <a:p>
            <a:pPr marL="800100" lvl="1" indent="-342900">
              <a:buFont typeface="+mj-lt"/>
              <a:buAutoNum type="arabicPeriod"/>
            </a:pPr>
            <a:endParaRPr lang="es-ES_tradnl" dirty="0"/>
          </a:p>
          <a:p>
            <a:pPr marL="285750" indent="-285750">
              <a:buFont typeface="Arial" panose="020B0604020202020204" pitchFamily="34" charset="0"/>
              <a:buChar char="•"/>
            </a:pPr>
            <a:endParaRPr lang="es-ES_tradnl" dirty="0"/>
          </a:p>
        </p:txBody>
      </p:sp>
      <p:pic>
        <p:nvPicPr>
          <p:cNvPr id="3" name="Imagen 2"/>
          <p:cNvPicPr>
            <a:picLocks noChangeAspect="1"/>
          </p:cNvPicPr>
          <p:nvPr/>
        </p:nvPicPr>
        <p:blipFill>
          <a:blip r:embed="rId3"/>
          <a:stretch>
            <a:fillRect/>
          </a:stretch>
        </p:blipFill>
        <p:spPr>
          <a:xfrm>
            <a:off x="1032474" y="1171130"/>
            <a:ext cx="7114933" cy="4775230"/>
          </a:xfrm>
          <a:prstGeom prst="rect">
            <a:avLst/>
          </a:prstGeom>
        </p:spPr>
      </p:pic>
      <p:sp>
        <p:nvSpPr>
          <p:cNvPr id="7" name="CuadroTexto 6"/>
          <p:cNvSpPr txBox="1"/>
          <p:nvPr/>
        </p:nvSpPr>
        <p:spPr>
          <a:xfrm>
            <a:off x="226032" y="690069"/>
            <a:ext cx="8722760"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10: Inscripciones en registros administrativos o públicos. Ampliación de la validez de las inscripciones</a:t>
            </a:r>
            <a:endParaRPr lang="es-ES" sz="825" dirty="0">
              <a:solidFill>
                <a:schemeClr val="bg2">
                  <a:lumMod val="25000"/>
                </a:schemeClr>
              </a:solidFill>
            </a:endParaRPr>
          </a:p>
        </p:txBody>
      </p:sp>
    </p:spTree>
    <p:extLst>
      <p:ext uri="{BB962C8B-B14F-4D97-AF65-F5344CB8AC3E}">
        <p14:creationId xmlns:p14="http://schemas.microsoft.com/office/powerpoint/2010/main" val="1796802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416320"/>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800100" lvl="1" indent="-342900">
              <a:buFont typeface="+mj-lt"/>
              <a:buAutoNum type="arabicPeriod"/>
            </a:pPr>
            <a:r>
              <a:rPr lang="es-ES_tradnl" dirty="0"/>
              <a:t>Seleccionamos en el primer bloque el procedimiento si queremos ampliar el plazo de validez de inscripción en el </a:t>
            </a:r>
            <a:r>
              <a:rPr lang="es-ES_tradnl" b="1" dirty="0"/>
              <a:t>registro administrativo o público</a:t>
            </a:r>
            <a:r>
              <a:rPr lang="es-ES_tradnl" dirty="0"/>
              <a:t> o que esta inscripción se realice de oficio.</a:t>
            </a:r>
          </a:p>
          <a:p>
            <a:pPr marL="800100" lvl="1" indent="-342900">
              <a:buFont typeface="+mj-lt"/>
              <a:buAutoNum type="arabicPeriod"/>
            </a:pPr>
            <a:r>
              <a:rPr lang="es-ES_tradnl" dirty="0"/>
              <a:t>Introduzco la fecha de modificación prevista de la norma asociada si existe.</a:t>
            </a:r>
          </a:p>
          <a:p>
            <a:pPr marL="800100" lvl="1" indent="-342900">
              <a:buFont typeface="+mj-lt"/>
              <a:buAutoNum type="arabicPeriod"/>
            </a:pPr>
            <a:r>
              <a:rPr lang="es-ES_tradnl" dirty="0"/>
              <a:t>Seleccionamos si tendrá inscripción de oficio o el nuevo plazo de validez.</a:t>
            </a:r>
          </a:p>
          <a:p>
            <a:pPr marL="800100" lvl="1" indent="-342900">
              <a:buFont typeface="+mj-lt"/>
              <a:buAutoNum type="arabicPeriod"/>
            </a:pPr>
            <a:r>
              <a:rPr lang="es-ES_tradnl" dirty="0"/>
              <a:t>La medida se da por verificada cuando se haya modificado en DEXEL el plazo de validez o se indique que se puede iniciar de oficio.</a:t>
            </a: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sp>
        <p:nvSpPr>
          <p:cNvPr id="5" name="CuadroTexto 4"/>
          <p:cNvSpPr txBox="1"/>
          <p:nvPr/>
        </p:nvSpPr>
        <p:spPr>
          <a:xfrm>
            <a:off x="226032" y="690069"/>
            <a:ext cx="8722760"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10: Inscripciones en registros administrativos o públicos. Ampliación de la validez de las inscripciones</a:t>
            </a:r>
            <a:endParaRPr lang="es-ES" sz="825" dirty="0">
              <a:solidFill>
                <a:schemeClr val="bg2">
                  <a:lumMod val="25000"/>
                </a:schemeClr>
              </a:solidFill>
            </a:endParaRPr>
          </a:p>
        </p:txBody>
      </p:sp>
    </p:spTree>
    <p:extLst>
      <p:ext uri="{BB962C8B-B14F-4D97-AF65-F5344CB8AC3E}">
        <p14:creationId xmlns:p14="http://schemas.microsoft.com/office/powerpoint/2010/main" val="3155323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11: Simplificación normativa.</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5632311"/>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_tradnl" dirty="0"/>
          </a:p>
          <a:p>
            <a:pPr marL="285750" indent="-285750" algn="just">
              <a:buFont typeface="Arial" panose="020B0604020202020204" pitchFamily="34" charset="0"/>
              <a:buChar char="•"/>
            </a:pPr>
            <a:r>
              <a:rPr lang="es-ES_tradnl" b="1" dirty="0">
                <a:solidFill>
                  <a:schemeClr val="accent1">
                    <a:lumMod val="50000"/>
                  </a:schemeClr>
                </a:solidFill>
              </a:rPr>
              <a:t>Objetivo:</a:t>
            </a:r>
            <a:r>
              <a:rPr lang="es-ES_tradnl" dirty="0"/>
              <a:t> Simplificación normativa.</a:t>
            </a:r>
            <a:endParaRPr lang="es-ES" dirty="0"/>
          </a:p>
          <a:p>
            <a:pPr marL="285750" indent="-285750" algn="just">
              <a:buFont typeface="Arial" panose="020B0604020202020204" pitchFamily="34" charset="0"/>
              <a:buChar char="•"/>
            </a:pPr>
            <a:endParaRPr lang="es-ES" dirty="0">
              <a:solidFill>
                <a:schemeClr val="accent1">
                  <a:lumMod val="75000"/>
                </a:schemeClr>
              </a:solidFill>
            </a:endParaRPr>
          </a:p>
          <a:p>
            <a:pPr marL="285750" indent="-285750" algn="just">
              <a:buFont typeface="Arial" panose="020B0604020202020204" pitchFamily="34" charset="0"/>
              <a:buChar char="•"/>
            </a:pPr>
            <a:r>
              <a:rPr lang="es-ES_tradnl" b="1" dirty="0">
                <a:solidFill>
                  <a:schemeClr val="accent1">
                    <a:lumMod val="75000"/>
                  </a:schemeClr>
                </a:solidFill>
              </a:rPr>
              <a:t>Condiciones de aplicación:</a:t>
            </a:r>
            <a:r>
              <a:rPr lang="es-ES_tradnl" b="1" dirty="0"/>
              <a:t> </a:t>
            </a:r>
            <a:r>
              <a:rPr lang="es-ES_tradnl" dirty="0"/>
              <a:t>Ninguna. Esta medida es por departamento y se actualiza en todos los procedimientos simultáneamente.</a:t>
            </a:r>
            <a:endParaRPr lang="es-ES" dirty="0"/>
          </a:p>
          <a:p>
            <a:pPr algn="just"/>
            <a:endParaRPr lang="es-ES_tradnl" dirty="0">
              <a:solidFill>
                <a:schemeClr val="accent1">
                  <a:lumMod val="60000"/>
                  <a:lumOff val="40000"/>
                </a:schemeClr>
              </a:solidFill>
            </a:endParaRPr>
          </a:p>
          <a:p>
            <a:pPr marL="285750" indent="-285750" algn="just">
              <a:buFont typeface="Arial" panose="020B0604020202020204" pitchFamily="34" charset="0"/>
              <a:buChar char="•"/>
            </a:pPr>
            <a:r>
              <a:rPr lang="es-ES_tradnl" b="1" dirty="0">
                <a:solidFill>
                  <a:schemeClr val="accent6">
                    <a:lumMod val="50000"/>
                  </a:schemeClr>
                </a:solidFill>
              </a:rPr>
              <a:t>Condiciones de validación (cambio a estado Finalizado) : </a:t>
            </a:r>
            <a:r>
              <a:rPr lang="es-ES" dirty="0"/>
              <a:t>La medida se dará por verificada, si todas las normativas seleccionadas tienen introducida la fecha efectiva de entrada en vigor. Si un procedimiento no tiene ninguna normativa asociada que pueda simplificarse, al actualizar el plan, la medida 11 correspondiente a dicho procedimiento pasará automáticamente al estado </a:t>
            </a:r>
            <a:r>
              <a:rPr lang="es-ES" b="1" dirty="0"/>
              <a:t>No aplica (          ).</a:t>
            </a: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5" name="Imagen 4"/>
          <p:cNvPicPr>
            <a:picLocks noChangeAspect="1"/>
          </p:cNvPicPr>
          <p:nvPr/>
        </p:nvPicPr>
        <p:blipFill>
          <a:blip r:embed="rId3"/>
          <a:stretch>
            <a:fillRect/>
          </a:stretch>
        </p:blipFill>
        <p:spPr>
          <a:xfrm>
            <a:off x="1883383" y="4538557"/>
            <a:ext cx="342900" cy="390525"/>
          </a:xfrm>
          <a:prstGeom prst="rect">
            <a:avLst/>
          </a:prstGeom>
        </p:spPr>
      </p:pic>
    </p:spTree>
    <p:extLst>
      <p:ext uri="{BB962C8B-B14F-4D97-AF65-F5344CB8AC3E}">
        <p14:creationId xmlns:p14="http://schemas.microsoft.com/office/powerpoint/2010/main" val="325830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Medida 11: Simplificación normativa.</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970318"/>
          </a:xfrm>
          <a:prstGeom prst="rect">
            <a:avLst/>
          </a:prstGeom>
        </p:spPr>
        <p:txBody>
          <a:bodyPr wrap="square">
            <a:spAutoFit/>
          </a:bodyPr>
          <a:lstStyle/>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marL="742950" lvl="1" indent="-285750">
              <a:buFont typeface="Arial" panose="020B0604020202020204" pitchFamily="34" charset="0"/>
              <a:buChar char="•"/>
            </a:pPr>
            <a:endParaRPr lang="es-ES_tradnl" dirty="0"/>
          </a:p>
          <a:p>
            <a:pPr lvl="1"/>
            <a:endParaRPr lang="es-ES" dirty="0"/>
          </a:p>
          <a:p>
            <a:pPr marL="800100" lvl="1" indent="-342900">
              <a:buFont typeface="+mj-lt"/>
              <a:buAutoNum type="arabicPeriod"/>
            </a:pPr>
            <a:endParaRPr lang="es-ES_tradnl" dirty="0"/>
          </a:p>
          <a:p>
            <a:pPr marL="285750" indent="-285750">
              <a:buFont typeface="Arial" panose="020B0604020202020204" pitchFamily="34" charset="0"/>
              <a:buChar char="•"/>
            </a:pPr>
            <a:endParaRPr lang="es-ES_tradnl" dirty="0"/>
          </a:p>
        </p:txBody>
      </p:sp>
      <p:pic>
        <p:nvPicPr>
          <p:cNvPr id="2" name="Imagen 1"/>
          <p:cNvPicPr>
            <a:picLocks noChangeAspect="1"/>
          </p:cNvPicPr>
          <p:nvPr/>
        </p:nvPicPr>
        <p:blipFill>
          <a:blip r:embed="rId3"/>
          <a:stretch>
            <a:fillRect/>
          </a:stretch>
        </p:blipFill>
        <p:spPr>
          <a:xfrm>
            <a:off x="2226060" y="1092979"/>
            <a:ext cx="4719270" cy="5047567"/>
          </a:xfrm>
          <a:prstGeom prst="rect">
            <a:avLst/>
          </a:prstGeom>
        </p:spPr>
      </p:pic>
    </p:spTree>
    <p:extLst>
      <p:ext uri="{BB962C8B-B14F-4D97-AF65-F5344CB8AC3E}">
        <p14:creationId xmlns:p14="http://schemas.microsoft.com/office/powerpoint/2010/main" val="398894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Opciones disponibles en Madre</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39740" y="1244500"/>
            <a:ext cx="8178229" cy="3970318"/>
          </a:xfrm>
          <a:prstGeom prst="rect">
            <a:avLst/>
          </a:prstGeom>
        </p:spPr>
        <p:txBody>
          <a:bodyPr wrap="square">
            <a:spAutoFit/>
          </a:bodyPr>
          <a:lstStyle/>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r>
              <a:rPr lang="es-ES_tradnl" dirty="0"/>
              <a:t>Gestión de planes (Inicio).</a:t>
            </a:r>
            <a:endParaRPr lang="es-ES" dirty="0"/>
          </a:p>
          <a:p>
            <a:pPr marL="285750" lvl="0" indent="-285750">
              <a:buFont typeface="Arial" panose="020B0604020202020204" pitchFamily="34" charset="0"/>
              <a:buChar char="•"/>
            </a:pPr>
            <a:r>
              <a:rPr lang="es-ES_tradnl" dirty="0"/>
              <a:t>Consulta dinámica de procedimientos.</a:t>
            </a:r>
            <a:endParaRPr lang="es-ES" dirty="0"/>
          </a:p>
          <a:p>
            <a:pPr marL="285750" lvl="0" indent="-285750">
              <a:buFont typeface="Arial" panose="020B0604020202020204" pitchFamily="34" charset="0"/>
              <a:buChar char="•"/>
            </a:pPr>
            <a:r>
              <a:rPr lang="es-ES_tradnl" dirty="0"/>
              <a:t>Gestión de permisos de interoperabilidad. (Fase II. Pendiente revisión).</a:t>
            </a:r>
          </a:p>
          <a:p>
            <a:pPr marL="285750" lvl="0" indent="-285750">
              <a:buFont typeface="Arial" panose="020B0604020202020204" pitchFamily="34" charset="0"/>
              <a:buChar char="•"/>
            </a:pPr>
            <a:r>
              <a:rPr lang="es-ES_tradnl" dirty="0"/>
              <a:t>Consulta dinámica de gestión de permisos de PI. (Fase II. Pendiente revisión).</a:t>
            </a:r>
            <a:endParaRPr lang="es-ES" dirty="0"/>
          </a:p>
          <a:p>
            <a:pPr marL="285750" indent="-285750">
              <a:buFont typeface="Arial" panose="020B0604020202020204" pitchFamily="34" charset="0"/>
              <a:buChar char="•"/>
            </a:pPr>
            <a:endParaRPr lang="es-ES_tradnl" b="1" dirty="0"/>
          </a:p>
          <a:p>
            <a:pPr marL="285750" indent="-285750">
              <a:buFont typeface="Arial" panose="020B0604020202020204" pitchFamily="34" charset="0"/>
              <a:buChar char="•"/>
            </a:pPr>
            <a:endParaRPr lang="es-ES_tradnl" b="1" dirty="0">
              <a:solidFill>
                <a:srgbClr val="000000"/>
              </a:solidFill>
              <a:latin typeface="verdana" panose="020B0604030504040204" pitchFamily="34" charset="0"/>
            </a:endParaRPr>
          </a:p>
          <a:p>
            <a:pPr marL="285750" indent="-285750">
              <a:buFont typeface="Arial" panose="020B0604020202020204" pitchFamily="34" charset="0"/>
              <a:buChar char="•"/>
            </a:pPr>
            <a:endParaRPr lang="es-ES" b="1" dirty="0"/>
          </a:p>
        </p:txBody>
      </p:sp>
      <p:pic>
        <p:nvPicPr>
          <p:cNvPr id="2" name="Imagen 1"/>
          <p:cNvPicPr>
            <a:picLocks noChangeAspect="1"/>
          </p:cNvPicPr>
          <p:nvPr/>
        </p:nvPicPr>
        <p:blipFill>
          <a:blip r:embed="rId3"/>
          <a:stretch>
            <a:fillRect/>
          </a:stretch>
        </p:blipFill>
        <p:spPr>
          <a:xfrm>
            <a:off x="739740" y="1244500"/>
            <a:ext cx="8178229" cy="1750716"/>
          </a:xfrm>
          <a:prstGeom prst="rect">
            <a:avLst/>
          </a:prstGeom>
        </p:spPr>
      </p:pic>
    </p:spTree>
    <p:extLst>
      <p:ext uri="{BB962C8B-B14F-4D97-AF65-F5344CB8AC3E}">
        <p14:creationId xmlns:p14="http://schemas.microsoft.com/office/powerpoint/2010/main" val="270561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¿Qué planes ve la IGS?</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7880278" cy="5078313"/>
          </a:xfrm>
          <a:prstGeom prst="rect">
            <a:avLst/>
          </a:prstGeom>
        </p:spPr>
        <p:txBody>
          <a:bodyPr wrap="square">
            <a:spAutoFit/>
          </a:bodyPr>
          <a:lstStyle/>
          <a:p>
            <a:pPr marL="285750" indent="-285750">
              <a:buFont typeface="Arial" panose="020B0604020202020204" pitchFamily="34" charset="0"/>
              <a:buChar char="•"/>
            </a:pPr>
            <a:r>
              <a:rPr lang="es-ES_tradnl" dirty="0"/>
              <a:t>IGS: Cualquier plan existente sea cual sea su estado y el proponente.</a:t>
            </a:r>
          </a:p>
          <a:p>
            <a:pPr lvl="1" algn="just"/>
            <a:r>
              <a:rPr lang="es-ES_tradnl" dirty="0"/>
              <a:t>Desde la ventana de búsqueda puedo localizar un plan asociado a un inspector en concreto, de un departamento, por denominación o por estado (Sin Iniciar, Iniciado, Completo):</a:t>
            </a:r>
          </a:p>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a:p>
            <a:pPr marL="285750" indent="-285750">
              <a:buFont typeface="Arial" panose="020B0604020202020204" pitchFamily="34" charset="0"/>
              <a:buChar char="•"/>
            </a:pPr>
            <a:endParaRPr lang="es-ES" b="1" dirty="0"/>
          </a:p>
        </p:txBody>
      </p:sp>
      <p:pic>
        <p:nvPicPr>
          <p:cNvPr id="3" name="Imagen 2"/>
          <p:cNvPicPr>
            <a:picLocks noChangeAspect="1"/>
          </p:cNvPicPr>
          <p:nvPr/>
        </p:nvPicPr>
        <p:blipFill>
          <a:blip r:embed="rId3"/>
          <a:stretch>
            <a:fillRect/>
          </a:stretch>
        </p:blipFill>
        <p:spPr>
          <a:xfrm>
            <a:off x="1238867" y="2379313"/>
            <a:ext cx="6882026" cy="3420555"/>
          </a:xfrm>
          <a:prstGeom prst="rect">
            <a:avLst/>
          </a:prstGeom>
        </p:spPr>
      </p:pic>
    </p:spTree>
    <p:extLst>
      <p:ext uri="{BB962C8B-B14F-4D97-AF65-F5344CB8AC3E}">
        <p14:creationId xmlns:p14="http://schemas.microsoft.com/office/powerpoint/2010/main" val="86696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¿Qué planes ve la IGS ?</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4247317"/>
          </a:xfrm>
          <a:prstGeom prst="rect">
            <a:avLst/>
          </a:prstGeom>
        </p:spPr>
        <p:txBody>
          <a:bodyPr wrap="square">
            <a:spAutoFit/>
          </a:bodyPr>
          <a:lstStyle/>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a:p>
            <a:pPr marL="285750" indent="-285750">
              <a:buFont typeface="Arial" panose="020B0604020202020204" pitchFamily="34" charset="0"/>
              <a:buChar char="•"/>
            </a:pPr>
            <a:endParaRPr lang="es-ES" dirty="0"/>
          </a:p>
          <a:p>
            <a:pPr marL="285750" lvl="0" indent="-285750">
              <a:buFont typeface="Arial" panose="020B0604020202020204" pitchFamily="34" charset="0"/>
              <a:buChar char="•"/>
            </a:pPr>
            <a:endParaRPr lang="es-ES_tradnl" dirty="0"/>
          </a:p>
          <a:p>
            <a:pPr marL="285750" lvl="0" indent="-285750">
              <a:buFont typeface="Arial" panose="020B0604020202020204" pitchFamily="34" charset="0"/>
              <a:buChar char="•"/>
            </a:pPr>
            <a:endParaRPr lang="es-ES_tradnl" dirty="0"/>
          </a:p>
          <a:p>
            <a:r>
              <a:rPr lang="es-ES_tradnl" dirty="0"/>
              <a:t>Haciendo </a:t>
            </a:r>
            <a:r>
              <a:rPr lang="es-ES_tradnl" dirty="0" err="1"/>
              <a:t>click</a:t>
            </a:r>
            <a:r>
              <a:rPr lang="es-ES_tradnl" dirty="0"/>
              <a:t> en un plan en concreto entraremos al detalle del mismo.</a:t>
            </a:r>
            <a:endParaRPr lang="es-ES" dirty="0"/>
          </a:p>
        </p:txBody>
      </p:sp>
      <p:pic>
        <p:nvPicPr>
          <p:cNvPr id="6" name="Imagen 5"/>
          <p:cNvPicPr/>
          <p:nvPr/>
        </p:nvPicPr>
        <p:blipFill>
          <a:blip r:embed="rId3"/>
          <a:stretch>
            <a:fillRect/>
          </a:stretch>
        </p:blipFill>
        <p:spPr>
          <a:xfrm>
            <a:off x="1273995" y="1582096"/>
            <a:ext cx="6596009" cy="3523143"/>
          </a:xfrm>
          <a:prstGeom prst="rect">
            <a:avLst/>
          </a:prstGeom>
        </p:spPr>
      </p:pic>
    </p:spTree>
    <p:extLst>
      <p:ext uri="{BB962C8B-B14F-4D97-AF65-F5344CB8AC3E}">
        <p14:creationId xmlns:p14="http://schemas.microsoft.com/office/powerpoint/2010/main" val="342752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500" dirty="0">
                <a:ln w="0"/>
                <a:solidFill>
                  <a:schemeClr val="tx1"/>
                </a:solidFill>
                <a:effectLst>
                  <a:outerShdw blurRad="38100" dist="19050" dir="2700000" algn="tl" rotWithShape="0">
                    <a:schemeClr val="dk1">
                      <a:alpha val="40000"/>
                    </a:schemeClr>
                  </a:outerShdw>
                </a:effectLst>
              </a:rPr>
              <a:t>¿Qué planes ve un Gestor?</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2031325"/>
          </a:xfrm>
          <a:prstGeom prst="rect">
            <a:avLst/>
          </a:prstGeom>
        </p:spPr>
        <p:txBody>
          <a:bodyPr wrap="square">
            <a:spAutoFit/>
          </a:bodyPr>
          <a:lstStyle/>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Todos aquellos que afecten a Servicios para los que “esté autorizado”:</a:t>
            </a:r>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Jefe de servicio o responsable del departamento correspondiente.</a:t>
            </a:r>
          </a:p>
          <a:p>
            <a:pPr marL="742950" lvl="1" indent="-285750">
              <a:buFont typeface="Arial" panose="020B0604020202020204" pitchFamily="34" charset="0"/>
              <a:buChar char="•"/>
            </a:pPr>
            <a:r>
              <a:rPr lang="es-ES" dirty="0"/>
              <a:t>Usuario redactor en DEXEL para el departamento correspondiente.</a:t>
            </a:r>
          </a:p>
          <a:p>
            <a:pPr marL="285750" indent="-285750">
              <a:buFont typeface="Arial" panose="020B0604020202020204" pitchFamily="34" charset="0"/>
              <a:buChar char="•"/>
            </a:pPr>
            <a:endParaRPr lang="es-ES_tradnl" dirty="0"/>
          </a:p>
          <a:p>
            <a:r>
              <a:rPr lang="es-ES_tradnl" dirty="0"/>
              <a:t>Sobre los planes accesibles haciendo </a:t>
            </a:r>
            <a:r>
              <a:rPr lang="es-ES_tradnl" dirty="0" err="1"/>
              <a:t>click</a:t>
            </a:r>
            <a:r>
              <a:rPr lang="es-ES_tradnl" dirty="0"/>
              <a:t> en el mismo entraremos al detalle del plan.</a:t>
            </a:r>
            <a:endParaRPr lang="es-ES" dirty="0"/>
          </a:p>
        </p:txBody>
      </p:sp>
    </p:spTree>
    <p:extLst>
      <p:ext uri="{BB962C8B-B14F-4D97-AF65-F5344CB8AC3E}">
        <p14:creationId xmlns:p14="http://schemas.microsoft.com/office/powerpoint/2010/main" val="165416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5632" y="690069"/>
            <a:ext cx="5192736" cy="330992"/>
          </a:xfrm>
          <a:prstGeom prst="rect">
            <a:avLst/>
          </a:prstGeom>
          <a:noFill/>
          <a:ln w="127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defPPr>
              <a:defRPr lang="es-ES"/>
            </a:defPPr>
            <a:lvl1pPr>
              <a:defRPr sz="900">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sz="1500" dirty="0">
                <a:ln w="0"/>
                <a:solidFill>
                  <a:schemeClr val="tx1"/>
                </a:solidFill>
                <a:effectLst>
                  <a:outerShdw blurRad="38100" dist="19050" dir="2700000" algn="tl" rotWithShape="0">
                    <a:schemeClr val="dk1">
                      <a:alpha val="40000"/>
                    </a:schemeClr>
                  </a:outerShdw>
                </a:effectLst>
              </a:rPr>
              <a:t>Detalle de un Plan</a:t>
            </a:r>
            <a:endParaRPr lang="es-ES" sz="825" dirty="0">
              <a:solidFill>
                <a:schemeClr val="bg2">
                  <a:lumMod val="25000"/>
                </a:schemeClr>
              </a:solidFill>
            </a:endParaRPr>
          </a:p>
        </p:txBody>
      </p:sp>
      <p:sp>
        <p:nvSpPr>
          <p:cNvPr id="11" name="Título 10"/>
          <p:cNvSpPr>
            <a:spLocks noGrp="1"/>
          </p:cNvSpPr>
          <p:nvPr>
            <p:ph type="title"/>
          </p:nvPr>
        </p:nvSpPr>
        <p:spPr/>
        <p:txBody>
          <a:bodyPr/>
          <a:lstStyle/>
          <a:p>
            <a:pPr algn="ctr"/>
            <a:r>
              <a:rPr lang="es-ES" b="1" i="1" dirty="0"/>
              <a:t>Plan de Inspección de la CARM</a:t>
            </a:r>
            <a:endParaRPr lang="es-ES" dirty="0"/>
          </a:p>
        </p:txBody>
      </p:sp>
      <p:sp>
        <p:nvSpPr>
          <p:cNvPr id="9" name="Rectángulo 8"/>
          <p:cNvSpPr/>
          <p:nvPr/>
        </p:nvSpPr>
        <p:spPr>
          <a:xfrm>
            <a:off x="708918" y="1244500"/>
            <a:ext cx="8209052" cy="3693319"/>
          </a:xfrm>
          <a:prstGeom prst="rect">
            <a:avLst/>
          </a:prstGeom>
        </p:spPr>
        <p:txBody>
          <a:bodyPr wrap="square">
            <a:spAutoFit/>
          </a:bodyPr>
          <a:lstStyle/>
          <a:p>
            <a:pPr marL="285750" indent="-285750">
              <a:buFont typeface="Arial" panose="020B0604020202020204" pitchFamily="34" charset="0"/>
              <a:buChar char="•"/>
            </a:pPr>
            <a:endParaRPr lang="es-ES" dirty="0"/>
          </a:p>
          <a:p>
            <a:r>
              <a:rPr lang="es-ES_tradnl" dirty="0"/>
              <a:t>Ejemplo contenido del plan creado para el Servicio de Ordenación del Territorio (217):</a:t>
            </a:r>
            <a:endParaRPr lang="es-ES" dirty="0"/>
          </a:p>
          <a:p>
            <a:pPr marL="285750"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endParaRPr lang="es-ES" dirty="0"/>
          </a:p>
          <a:p>
            <a:pPr marL="285750" indent="-285750">
              <a:buFont typeface="Arial" panose="020B0604020202020204" pitchFamily="34" charset="0"/>
              <a:buChar char="•"/>
            </a:pPr>
            <a:endParaRPr lang="es-ES_tradnl" dirty="0"/>
          </a:p>
        </p:txBody>
      </p:sp>
      <p:pic>
        <p:nvPicPr>
          <p:cNvPr id="5" name="Imagen 4"/>
          <p:cNvPicPr/>
          <p:nvPr/>
        </p:nvPicPr>
        <p:blipFill>
          <a:blip r:embed="rId3"/>
          <a:stretch>
            <a:fillRect/>
          </a:stretch>
        </p:blipFill>
        <p:spPr>
          <a:xfrm>
            <a:off x="2233149" y="1867246"/>
            <a:ext cx="5092326" cy="3526687"/>
          </a:xfrm>
          <a:prstGeom prst="rect">
            <a:avLst/>
          </a:prstGeom>
        </p:spPr>
      </p:pic>
      <p:pic>
        <p:nvPicPr>
          <p:cNvPr id="2" name="Imagen 1">
            <a:extLst>
              <a:ext uri="{FF2B5EF4-FFF2-40B4-BE49-F238E27FC236}">
                <a16:creationId xmlns:a16="http://schemas.microsoft.com/office/drawing/2014/main" id="{802A5D55-7411-470A-AEA8-1F67DAEE0D11}"/>
              </a:ext>
            </a:extLst>
          </p:cNvPr>
          <p:cNvPicPr>
            <a:picLocks noChangeAspect="1"/>
          </p:cNvPicPr>
          <p:nvPr/>
        </p:nvPicPr>
        <p:blipFill>
          <a:blip r:embed="rId4"/>
          <a:stretch>
            <a:fillRect/>
          </a:stretch>
        </p:blipFill>
        <p:spPr>
          <a:xfrm>
            <a:off x="2408237" y="2393949"/>
            <a:ext cx="1071563" cy="280988"/>
          </a:xfrm>
          <a:prstGeom prst="rect">
            <a:avLst/>
          </a:prstGeom>
        </p:spPr>
      </p:pic>
    </p:spTree>
    <p:extLst>
      <p:ext uri="{BB962C8B-B14F-4D97-AF65-F5344CB8AC3E}">
        <p14:creationId xmlns:p14="http://schemas.microsoft.com/office/powerpoint/2010/main" val="3415652711"/>
      </p:ext>
    </p:extLst>
  </p:cSld>
  <p:clrMapOvr>
    <a:masterClrMapping/>
  </p:clrMapOvr>
</p:sld>
</file>

<file path=ppt/theme/theme1.xml><?xml version="1.0" encoding="utf-8"?>
<a:theme xmlns:a="http://schemas.openxmlformats.org/drawingml/2006/main" name="Plantilla-CHA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bg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tilla-CHAP.pptx" id="{546C84CD-C2DD-43EA-BD72-A56E433F9965}" vid="{21B1E87D-2FEF-4C1A-A771-815F37F66AA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Plantilla-CHAP</Template>
  <TotalTime>25275</TotalTime>
  <Words>3340</Words>
  <Application>Microsoft Office PowerPoint</Application>
  <PresentationFormat>Presentación en pantalla (4:3)</PresentationFormat>
  <Paragraphs>634</Paragraphs>
  <Slides>43</Slides>
  <Notes>41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Arial</vt:lpstr>
      <vt:lpstr>Calibri</vt:lpstr>
      <vt:lpstr>Calibri Light</vt:lpstr>
      <vt:lpstr>verdana</vt:lpstr>
      <vt:lpstr>Plantilla-CHAP</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lpstr>Plan de Inspección de la CARM</vt:lpstr>
    </vt:vector>
  </TitlesOfParts>
  <Company>CARM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OLMEDO CHICA, MIGUEL ANGEL</dc:creator>
  <cp:lastModifiedBy>PINA CORONADO, RAFAEL</cp:lastModifiedBy>
  <cp:revision>342</cp:revision>
  <dcterms:created xsi:type="dcterms:W3CDTF">2016-09-23T06:59:20Z</dcterms:created>
  <dcterms:modified xsi:type="dcterms:W3CDTF">2020-10-28T07:41:18Z</dcterms:modified>
</cp:coreProperties>
</file>