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A4EDF37-5CAE-49EA-83B6-BB013D1D04D5}" type="datetimeFigureOut">
              <a:rPr lang="es-ES" smtClean="0"/>
              <a:t>09/06/2020</a:t>
            </a:fld>
            <a:endParaRPr lang="es-ES"/>
          </a:p>
        </p:txBody>
      </p:sp>
      <p:sp>
        <p:nvSpPr>
          <p:cNvPr id="5" name="Footer Placeholder 4"/>
          <p:cNvSpPr>
            <a:spLocks noGrp="1"/>
          </p:cNvSpPr>
          <p:nvPr>
            <p:ph type="ftr" sz="quarter" idx="11"/>
          </p:nvPr>
        </p:nvSpPr>
        <p:spPr>
          <a:xfrm>
            <a:off x="5332412" y="5883275"/>
            <a:ext cx="4324044" cy="365125"/>
          </a:xfrm>
        </p:spPr>
        <p:txBody>
          <a:bodyPr/>
          <a:lstStyle/>
          <a:p>
            <a:endParaRPr lang="es-ES"/>
          </a:p>
        </p:txBody>
      </p:sp>
      <p:sp>
        <p:nvSpPr>
          <p:cNvPr id="6" name="Slide Number Placeholder 5"/>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749440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A4EDF37-5CAE-49EA-83B6-BB013D1D04D5}" type="datetimeFigureOut">
              <a:rPr lang="es-ES" smtClean="0"/>
              <a:t>09/06/2020</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4164610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A4EDF37-5CAE-49EA-83B6-BB013D1D04D5}" type="datetimeFigureOut">
              <a:rPr lang="es-ES" smtClean="0"/>
              <a:t>09/06/2020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6490978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A4EDF37-5CAE-49EA-83B6-BB013D1D04D5}" type="datetimeFigureOut">
              <a:rPr lang="es-ES" smtClean="0"/>
              <a:t>09/06/2020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34676463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A4EDF37-5CAE-49EA-83B6-BB013D1D04D5}" type="datetimeFigureOut">
              <a:rPr lang="es-ES" smtClean="0"/>
              <a:t>09/06/2020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9619647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A4EDF37-5CAE-49EA-83B6-BB013D1D04D5}" type="datetimeFigureOut">
              <a:rPr lang="es-ES" smtClean="0"/>
              <a:t>09/06/2020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19228728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s-ES"/>
              <a:t>Haga clic para modificar el estilo de título del patrón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A4EDF37-5CAE-49EA-83B6-BB013D1D04D5}" type="datetimeFigureOut">
              <a:rPr lang="es-ES" smtClean="0"/>
              <a:t>09/06/2020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4351693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A4EDF37-5CAE-49EA-83B6-BB013D1D04D5}" type="datetimeFigureOut">
              <a:rPr lang="es-ES" smtClean="0"/>
              <a:t>09/06/2020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16021549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A4EDF37-5CAE-49EA-83B6-BB013D1D04D5}" type="datetimeFigureOut">
              <a:rPr lang="es-ES" smtClean="0"/>
              <a:t>09/06/2020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3135798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A4EDF37-5CAE-49EA-83B6-BB013D1D04D5}" type="datetimeFigureOut">
              <a:rPr lang="es-ES" smtClean="0"/>
              <a:t>09/06/2020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a:xfrm>
            <a:off x="10951856" y="5867131"/>
            <a:ext cx="551167" cy="365125"/>
          </a:xfrm>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2479625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A4EDF37-5CAE-49EA-83B6-BB013D1D04D5}" type="datetimeFigureOut">
              <a:rPr lang="es-ES" smtClean="0"/>
              <a:t>09/06/2020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1093832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A4EDF37-5CAE-49EA-83B6-BB013D1D04D5}" type="datetimeFigureOut">
              <a:rPr lang="es-ES" smtClean="0"/>
              <a:t>09/06/2020</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3772297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A4EDF37-5CAE-49EA-83B6-BB013D1D04D5}" type="datetimeFigureOut">
              <a:rPr lang="es-ES" smtClean="0"/>
              <a:t>09/06/2020</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1648937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A4EDF37-5CAE-49EA-83B6-BB013D1D04D5}" type="datetimeFigureOut">
              <a:rPr lang="es-ES" smtClean="0"/>
              <a:t>09/06/2020</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2105203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4EDF37-5CAE-49EA-83B6-BB013D1D04D5}" type="datetimeFigureOut">
              <a:rPr lang="es-ES" smtClean="0"/>
              <a:t>09/06/2020</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231697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A4EDF37-5CAE-49EA-83B6-BB013D1D04D5}" type="datetimeFigureOut">
              <a:rPr lang="es-ES" smtClean="0"/>
              <a:t>09/06/2020</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1842600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s-ES"/>
              <a:t>Haga clic para modificar el estilo de título del patrón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A4EDF37-5CAE-49EA-83B6-BB013D1D04D5}" type="datetimeFigureOut">
              <a:rPr lang="es-ES" smtClean="0"/>
              <a:t>09/06/2020</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2445201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A4EDF37-5CAE-49EA-83B6-BB013D1D04D5}" type="datetimeFigureOut">
              <a:rPr lang="es-ES" smtClean="0"/>
              <a:t>09/06/2020</a:t>
            </a:fld>
            <a:endParaRPr lang="es-E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s-E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A37891E-D3F1-44C3-A4AB-C027062B32CE}" type="slidenum">
              <a:rPr lang="es-ES" smtClean="0"/>
              <a:t>‹Nº›</a:t>
            </a:fld>
            <a:endParaRPr lang="es-ES"/>
          </a:p>
        </p:txBody>
      </p:sp>
    </p:spTree>
    <p:extLst>
      <p:ext uri="{BB962C8B-B14F-4D97-AF65-F5344CB8AC3E}">
        <p14:creationId xmlns:p14="http://schemas.microsoft.com/office/powerpoint/2010/main" val="28475033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delfos.carm.es/" TargetMode="External"/><Relationship Id="rId2" Type="http://schemas.openxmlformats.org/officeDocument/2006/relationships/hyperlink" Target="https://delfos-pru.carm.es/"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553458-FAC1-428E-A419-E041C51E898D}"/>
              </a:ext>
            </a:extLst>
          </p:cNvPr>
          <p:cNvSpPr>
            <a:spLocks noGrp="1"/>
          </p:cNvSpPr>
          <p:nvPr>
            <p:ph type="ctrTitle"/>
          </p:nvPr>
        </p:nvSpPr>
        <p:spPr/>
        <p:txBody>
          <a:bodyPr>
            <a:normAutofit/>
          </a:bodyPr>
          <a:lstStyle/>
          <a:p>
            <a:r>
              <a:rPr lang="es-ES" sz="9600" dirty="0"/>
              <a:t>DELFOS</a:t>
            </a:r>
          </a:p>
        </p:txBody>
      </p:sp>
      <p:sp>
        <p:nvSpPr>
          <p:cNvPr id="3" name="Subtítulo 2">
            <a:extLst>
              <a:ext uri="{FF2B5EF4-FFF2-40B4-BE49-F238E27FC236}">
                <a16:creationId xmlns:a16="http://schemas.microsoft.com/office/drawing/2014/main" id="{C82300C3-0ED9-45B6-BA2B-1FF832531C56}"/>
              </a:ext>
            </a:extLst>
          </p:cNvPr>
          <p:cNvSpPr>
            <a:spLocks noGrp="1"/>
          </p:cNvSpPr>
          <p:nvPr>
            <p:ph type="subTitle" idx="1"/>
          </p:nvPr>
        </p:nvSpPr>
        <p:spPr/>
        <p:txBody>
          <a:bodyPr/>
          <a:lstStyle/>
          <a:p>
            <a:endParaRPr lang="es-ES"/>
          </a:p>
        </p:txBody>
      </p:sp>
    </p:spTree>
    <p:extLst>
      <p:ext uri="{BB962C8B-B14F-4D97-AF65-F5344CB8AC3E}">
        <p14:creationId xmlns:p14="http://schemas.microsoft.com/office/powerpoint/2010/main" val="3631393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1752599"/>
          </a:xfrm>
        </p:spPr>
        <p:txBody>
          <a:bodyPr/>
          <a:lstStyle/>
          <a:p>
            <a:r>
              <a:rPr lang="es-ES" dirty="0"/>
              <a:t>FASES DE UN EVENTO</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fontScale="55000" lnSpcReduction="20000"/>
          </a:bodyPr>
          <a:lstStyle/>
          <a:p>
            <a:pPr lvl="0"/>
            <a:r>
              <a:rPr lang="es-ES_tradnl" dirty="0"/>
              <a:t>"14-PENDIENTE DE PAGO"   (Se ha hecho una presentación que tiene un pago pendiente de realizar)</a:t>
            </a:r>
            <a:endParaRPr lang="es-ES" dirty="0"/>
          </a:p>
          <a:p>
            <a:pPr lvl="0"/>
            <a:r>
              <a:rPr lang="es-ES_tradnl" dirty="0"/>
              <a:t>"15-PAGADO PARCIALMENTE" (Se ha hecho una presentación que incluía varios pagos y no todos se han realizado)</a:t>
            </a:r>
            <a:endParaRPr lang="es-ES" dirty="0"/>
          </a:p>
          <a:p>
            <a:pPr lvl="0"/>
            <a:r>
              <a:rPr lang="es-ES_tradnl" dirty="0"/>
              <a:t>"16-PAGADO SIN VERIFICAR"(Se ha hecho una presentación que tiene un pago pendiente de verificar (Se ha acreditado aportando un documento))</a:t>
            </a:r>
            <a:endParaRPr lang="es-ES" dirty="0"/>
          </a:p>
          <a:p>
            <a:pPr lvl="0"/>
            <a:r>
              <a:rPr lang="es-ES_tradnl" dirty="0"/>
              <a:t>"17-PAGADO" (Se ha hecho una presentación que tiene el pago asociado realizado)</a:t>
            </a:r>
            <a:endParaRPr lang="es-ES" dirty="0"/>
          </a:p>
          <a:p>
            <a:pPr lvl="0"/>
            <a:r>
              <a:rPr lang="es-ES_tradnl" dirty="0"/>
              <a:t>"18-EXENTO DE PAGO" (Se ha hecho una presentación que está exenta de pago aunque el procedimiento si tiene tasas asociadas)</a:t>
            </a:r>
            <a:endParaRPr lang="es-ES" dirty="0"/>
          </a:p>
          <a:p>
            <a:pPr lvl="0"/>
            <a:r>
              <a:rPr lang="es-ES_tradnl" dirty="0"/>
              <a:t>"19-PAGO BONIFICADO" (Se ha hecho una presentación que tiene un pago pero bonificado al 100%)</a:t>
            </a:r>
            <a:endParaRPr lang="es-ES" dirty="0"/>
          </a:p>
          <a:p>
            <a:pPr lvl="0"/>
            <a:r>
              <a:rPr lang="es-ES_tradnl" dirty="0"/>
              <a:t>"20a-NOTIFICACION REHUSADA" (Respuesta notificación con certificado rechazo/caducidad recibido)</a:t>
            </a:r>
            <a:endParaRPr lang="es-ES" dirty="0"/>
          </a:p>
          <a:p>
            <a:pPr lvl="0"/>
            <a:r>
              <a:rPr lang="es-ES_tradnl" dirty="0"/>
              <a:t>"20b-NOTIFICACION REHUSADA MANUAL" (Respuesta notificación con certificado rechazo/caducidad recibido)</a:t>
            </a:r>
            <a:endParaRPr lang="es-ES" dirty="0"/>
          </a:p>
          <a:p>
            <a:pPr lvl="0"/>
            <a:r>
              <a:rPr lang="es-ES_tradnl" dirty="0"/>
              <a:t>"21a-NOTIFICACION EXPIRADA" (Notificación fallida: problemas en solicitud o envío)</a:t>
            </a:r>
            <a:endParaRPr lang="es-ES" dirty="0"/>
          </a:p>
          <a:p>
            <a:pPr lvl="0"/>
            <a:r>
              <a:rPr lang="es-ES_tradnl" dirty="0"/>
              <a:t>"21b-NOTIFICACION EXPIRADA MANUAL" (Notificación fallida: problemas en solicitud o envío)</a:t>
            </a:r>
            <a:endParaRPr lang="es-ES" dirty="0"/>
          </a:p>
          <a:p>
            <a:pPr lvl="0"/>
            <a:r>
              <a:rPr lang="es-ES_tradnl" dirty="0"/>
              <a:t>"22-NOTIFICACION ERRONEA" (Notificación fallida: problemas en solicitud o envío)</a:t>
            </a:r>
          </a:p>
          <a:p>
            <a:pPr marL="0" lvl="0" indent="0">
              <a:buNone/>
            </a:pPr>
            <a:endParaRPr lang="es-ES" dirty="0"/>
          </a:p>
          <a:p>
            <a:pPr marL="0" indent="0">
              <a:buNone/>
            </a:pPr>
            <a:r>
              <a:rPr lang="es-ES_tradnl" b="1" dirty="0"/>
              <a:t>Algunas de estas fases no tienen significado más que para determinados tipos de eventos. </a:t>
            </a:r>
            <a:endParaRPr lang="es-ES" b="1" dirty="0"/>
          </a:p>
          <a:p>
            <a:endParaRPr lang="es-ES" dirty="0"/>
          </a:p>
        </p:txBody>
      </p:sp>
    </p:spTree>
    <p:extLst>
      <p:ext uri="{BB962C8B-B14F-4D97-AF65-F5344CB8AC3E}">
        <p14:creationId xmlns:p14="http://schemas.microsoft.com/office/powerpoint/2010/main" val="5794452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1752599"/>
          </a:xfrm>
        </p:spPr>
        <p:txBody>
          <a:bodyPr/>
          <a:lstStyle/>
          <a:p>
            <a:r>
              <a:rPr lang="es-ES" dirty="0"/>
              <a:t>DELFOS: SELECCIÓN DE PROCEDIMIENTO Y DEPARTAMENTO A GESTIONAR</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fontScale="92500" lnSpcReduction="10000"/>
          </a:bodyPr>
          <a:lstStyle/>
          <a:p>
            <a:pPr marL="0" indent="0">
              <a:buNone/>
            </a:pPr>
            <a:endParaRPr lang="es-ES_tradnl" dirty="0"/>
          </a:p>
          <a:p>
            <a:r>
              <a:rPr lang="es-ES_tradnl" dirty="0"/>
              <a:t>Una vez autenticados, Delfos nos ofrece para selección la lista de procedimientos/servicios y departamentos de los que somos Usuarios Autorizados en Dexel:</a:t>
            </a:r>
            <a:endParaRPr lang="es-ES" dirty="0"/>
          </a:p>
          <a:p>
            <a:endParaRPr lang="es-ES" dirty="0"/>
          </a:p>
          <a:p>
            <a:endParaRPr lang="es-ES" dirty="0"/>
          </a:p>
          <a:p>
            <a:r>
              <a:rPr lang="es-ES_tradnl" dirty="0"/>
              <a:t>Si un usuario no está autorizado en ningún procedimientos/servicios y departamento se mostrarán estas listas vacías por lo que no se tendrá acceso a ningún expediente o documento electrónico.</a:t>
            </a:r>
          </a:p>
          <a:p>
            <a:r>
              <a:rPr lang="es-ES_tradnl" dirty="0"/>
              <a:t>Para seleccionar un nuevo procedimiento y departamento pulsar </a:t>
            </a:r>
            <a:endParaRPr lang="es-ES" dirty="0"/>
          </a:p>
          <a:p>
            <a:endParaRPr lang="es-ES" dirty="0"/>
          </a:p>
        </p:txBody>
      </p:sp>
      <p:pic>
        <p:nvPicPr>
          <p:cNvPr id="10" name="Imagen 9">
            <a:extLst>
              <a:ext uri="{FF2B5EF4-FFF2-40B4-BE49-F238E27FC236}">
                <a16:creationId xmlns:a16="http://schemas.microsoft.com/office/drawing/2014/main" id="{E7737B54-94FF-42BA-A504-0AAA250FC09F}"/>
              </a:ext>
            </a:extLst>
          </p:cNvPr>
          <p:cNvPicPr/>
          <p:nvPr/>
        </p:nvPicPr>
        <p:blipFill>
          <a:blip r:embed="rId2"/>
          <a:stretch>
            <a:fillRect/>
          </a:stretch>
        </p:blipFill>
        <p:spPr>
          <a:xfrm>
            <a:off x="3134091" y="3208092"/>
            <a:ext cx="6120765" cy="859155"/>
          </a:xfrm>
          <a:prstGeom prst="rect">
            <a:avLst/>
          </a:prstGeom>
          <a:scene3d>
            <a:camera prst="orthographicFront"/>
            <a:lightRig rig="threePt" dir="t"/>
          </a:scene3d>
          <a:sp3d contourW="6350"/>
        </p:spPr>
      </p:pic>
      <p:pic>
        <p:nvPicPr>
          <p:cNvPr id="11" name="Imagen 10">
            <a:extLst>
              <a:ext uri="{FF2B5EF4-FFF2-40B4-BE49-F238E27FC236}">
                <a16:creationId xmlns:a16="http://schemas.microsoft.com/office/drawing/2014/main" id="{24AFE0B5-B6E1-4229-857C-1672102C948A}"/>
              </a:ext>
            </a:extLst>
          </p:cNvPr>
          <p:cNvPicPr/>
          <p:nvPr/>
        </p:nvPicPr>
        <p:blipFill>
          <a:blip r:embed="rId3">
            <a:extLst>
              <a:ext uri="{28A0092B-C50C-407E-A947-70E740481C1C}">
                <a14:useLocalDpi xmlns:a14="http://schemas.microsoft.com/office/drawing/2010/main" val="0"/>
              </a:ext>
            </a:extLst>
          </a:blip>
          <a:stretch>
            <a:fillRect/>
          </a:stretch>
        </p:blipFill>
        <p:spPr>
          <a:xfrm>
            <a:off x="9431337" y="5220333"/>
            <a:ext cx="517525" cy="233045"/>
          </a:xfrm>
          <a:prstGeom prst="rect">
            <a:avLst/>
          </a:prstGeom>
        </p:spPr>
      </p:pic>
    </p:spTree>
    <p:extLst>
      <p:ext uri="{BB962C8B-B14F-4D97-AF65-F5344CB8AC3E}">
        <p14:creationId xmlns:p14="http://schemas.microsoft.com/office/powerpoint/2010/main" val="2772381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1752599"/>
          </a:xfrm>
        </p:spPr>
        <p:txBody>
          <a:bodyPr/>
          <a:lstStyle/>
          <a:p>
            <a:r>
              <a:rPr lang="es-ES" dirty="0"/>
              <a:t>PESTAÑAS EN DELFOS</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fontScale="92500" lnSpcReduction="20000"/>
          </a:bodyPr>
          <a:lstStyle/>
          <a:p>
            <a:endParaRPr lang="es-ES" dirty="0"/>
          </a:p>
          <a:p>
            <a:r>
              <a:rPr lang="es-ES" dirty="0"/>
              <a:t>EVENTOS: Muestra los eventos recibidos en la bandeja de entrada del procedimiento y departamento seleccionado.</a:t>
            </a:r>
          </a:p>
          <a:p>
            <a:pPr marL="457200" lvl="1" indent="0">
              <a:buNone/>
            </a:pPr>
            <a:r>
              <a:rPr lang="es-ES" dirty="0"/>
              <a:t>Asociado a cada evento se incluyen en el bloque inferior los documentos relacionados.</a:t>
            </a:r>
          </a:p>
          <a:p>
            <a:r>
              <a:rPr lang="es-ES" dirty="0"/>
              <a:t>EXPEDIENTES: Muestra los expedientes electrónicos creados para el procedimiento y departamento seleccionado.</a:t>
            </a:r>
          </a:p>
          <a:p>
            <a:pPr marL="457200" lvl="1" indent="0">
              <a:buNone/>
            </a:pPr>
            <a:r>
              <a:rPr lang="es-ES" dirty="0"/>
              <a:t>Asociado a cada expediente se incluyen en el bloque inferior los documentos contenidos en el expediente.</a:t>
            </a:r>
          </a:p>
          <a:p>
            <a:r>
              <a:rPr lang="es-ES" dirty="0"/>
              <a:t>DOCUMENTOS: Muestra los documentos electrónicos creados para el procedimiento y departamento seleccionado.</a:t>
            </a:r>
          </a:p>
          <a:p>
            <a:pPr marL="457200" lvl="1" indent="0">
              <a:buNone/>
            </a:pPr>
            <a:r>
              <a:rPr lang="es-ES" dirty="0"/>
              <a:t>Asociado a cada documento se incluyen en el bloque inferior el expediente que los contiene.</a:t>
            </a:r>
          </a:p>
          <a:p>
            <a:endParaRPr lang="es-ES" dirty="0"/>
          </a:p>
        </p:txBody>
      </p:sp>
    </p:spTree>
    <p:extLst>
      <p:ext uri="{BB962C8B-B14F-4D97-AF65-F5344CB8AC3E}">
        <p14:creationId xmlns:p14="http://schemas.microsoft.com/office/powerpoint/2010/main" val="19290100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1752599"/>
          </a:xfrm>
        </p:spPr>
        <p:txBody>
          <a:bodyPr/>
          <a:lstStyle/>
          <a:p>
            <a:r>
              <a:rPr lang="es-ES" dirty="0"/>
              <a:t>FUNCIONALIDADES BÁSICAS DE UNA PESTAÑA</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a:bodyPr>
          <a:lstStyle/>
          <a:p>
            <a:endParaRPr lang="es-ES" dirty="0"/>
          </a:p>
          <a:p>
            <a:r>
              <a:rPr lang="es-ES" dirty="0"/>
              <a:t>Configuración del </a:t>
            </a:r>
            <a:r>
              <a:rPr lang="es-ES" dirty="0" err="1"/>
              <a:t>nº</a:t>
            </a:r>
            <a:r>
              <a:rPr lang="es-ES" dirty="0"/>
              <a:t> de elementos a mostrar en cada bloque.</a:t>
            </a:r>
          </a:p>
          <a:p>
            <a:r>
              <a:rPr lang="es-ES" dirty="0"/>
              <a:t>Configuración de que columnas quiero visualizar en cada bloque.</a:t>
            </a:r>
          </a:p>
          <a:p>
            <a:r>
              <a:rPr lang="es-ES" dirty="0"/>
              <a:t>Configuración de en que orden quiero ver las columnas visualizadas.</a:t>
            </a:r>
          </a:p>
          <a:p>
            <a:r>
              <a:rPr lang="es-ES" dirty="0"/>
              <a:t>Filtrado por fecha y/o estado.</a:t>
            </a:r>
          </a:p>
          <a:p>
            <a:r>
              <a:rPr lang="es-ES" dirty="0"/>
              <a:t>Ordenación de los resultados por cualquier campo de la tabla.</a:t>
            </a:r>
          </a:p>
          <a:p>
            <a:r>
              <a:rPr lang="es-ES" dirty="0"/>
              <a:t>Exportación a Excel de eventos, expedientes o documentos.</a:t>
            </a:r>
          </a:p>
          <a:p>
            <a:endParaRPr lang="es-ES" dirty="0"/>
          </a:p>
        </p:txBody>
      </p:sp>
    </p:spTree>
    <p:extLst>
      <p:ext uri="{BB962C8B-B14F-4D97-AF65-F5344CB8AC3E}">
        <p14:creationId xmlns:p14="http://schemas.microsoft.com/office/powerpoint/2010/main" val="2754912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1752599"/>
          </a:xfrm>
        </p:spPr>
        <p:txBody>
          <a:bodyPr>
            <a:normAutofit/>
          </a:bodyPr>
          <a:lstStyle/>
          <a:p>
            <a:r>
              <a:rPr lang="es-ES" dirty="0"/>
              <a:t>ACCIONES SOBRE UN EVENTO</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fontScale="85000" lnSpcReduction="20000"/>
          </a:bodyPr>
          <a:lstStyle/>
          <a:p>
            <a:endParaRPr lang="es-ES" dirty="0"/>
          </a:p>
          <a:p>
            <a:r>
              <a:rPr lang="es-ES_tradnl" dirty="0"/>
              <a:t>Ver Más </a:t>
            </a:r>
            <a:r>
              <a:rPr lang="es-ES_tradnl" dirty="0" err="1"/>
              <a:t>Info</a:t>
            </a:r>
            <a:r>
              <a:rPr lang="es-ES_tradnl" dirty="0"/>
              <a:t>: Nos muestra una ventana con toda la información asociada al evento.</a:t>
            </a:r>
          </a:p>
          <a:p>
            <a:r>
              <a:rPr lang="es-ES_tradnl" dirty="0"/>
              <a:t>Marcar como Leído.</a:t>
            </a:r>
          </a:p>
          <a:p>
            <a:r>
              <a:rPr lang="es-ES_tradnl" dirty="0"/>
              <a:t>Marcar como Pendiente.</a:t>
            </a:r>
          </a:p>
          <a:p>
            <a:r>
              <a:rPr lang="es-ES_tradnl" dirty="0"/>
              <a:t>Marcar como Rechazado.</a:t>
            </a:r>
          </a:p>
          <a:p>
            <a:r>
              <a:rPr lang="es-ES_tradnl" dirty="0"/>
              <a:t>Incorporar a Expediente los documentos asociados.</a:t>
            </a:r>
          </a:p>
          <a:p>
            <a:r>
              <a:rPr lang="es-ES_tradnl" dirty="0"/>
              <a:t>Aceptar Comunicación Interior</a:t>
            </a:r>
          </a:p>
          <a:p>
            <a:r>
              <a:rPr lang="es-ES_tradnl" dirty="0"/>
              <a:t>Rechazar Comunicación Interior</a:t>
            </a:r>
          </a:p>
          <a:p>
            <a:r>
              <a:rPr lang="es-ES_tradnl" dirty="0"/>
              <a:t>Contestar a Comunicación Interior</a:t>
            </a:r>
          </a:p>
          <a:p>
            <a:pPr marL="0" indent="0">
              <a:buNone/>
            </a:pPr>
            <a:r>
              <a:rPr lang="es-ES_tradnl" b="1" dirty="0"/>
              <a:t>No todas las acciones están disponibles para todos los eventos.</a:t>
            </a:r>
          </a:p>
          <a:p>
            <a:endParaRPr lang="es-ES" dirty="0"/>
          </a:p>
        </p:txBody>
      </p:sp>
    </p:spTree>
    <p:extLst>
      <p:ext uri="{BB962C8B-B14F-4D97-AF65-F5344CB8AC3E}">
        <p14:creationId xmlns:p14="http://schemas.microsoft.com/office/powerpoint/2010/main" val="33848208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1752599"/>
          </a:xfrm>
        </p:spPr>
        <p:txBody>
          <a:bodyPr>
            <a:normAutofit/>
          </a:bodyPr>
          <a:lstStyle/>
          <a:p>
            <a:r>
              <a:rPr lang="es-ES" dirty="0"/>
              <a:t>ACCIONES SOBRE UN DOCUMENTO</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fontScale="85000" lnSpcReduction="20000"/>
          </a:bodyPr>
          <a:lstStyle/>
          <a:p>
            <a:endParaRPr lang="es-ES" dirty="0"/>
          </a:p>
          <a:p>
            <a:r>
              <a:rPr lang="es-ES_tradnl" dirty="0"/>
              <a:t>Consultar documento (incluye Metadatos): Nos muestra una ventana con toda la información asociada al documento correspondiente, incluyendo los metadatos asignados al documento electrónico en Sandra.</a:t>
            </a:r>
          </a:p>
          <a:p>
            <a:r>
              <a:rPr lang="es-ES_tradnl" dirty="0"/>
              <a:t>Obtener documento: Nos abrirá en una nueva ventana del navegador el documento seleccionado.</a:t>
            </a:r>
          </a:p>
          <a:p>
            <a:r>
              <a:rPr lang="es-ES_tradnl" dirty="0"/>
              <a:t>Visualizar documento: Nos abrirá en una nueva ventana del navegador la visualización del documento electrónico seleccionado, incluyendo en la primera página los metadatos almacenados para este documento electrónico.</a:t>
            </a:r>
          </a:p>
          <a:p>
            <a:r>
              <a:rPr lang="es-ES" dirty="0"/>
              <a:t>Obtener Copia Auténtica: Nos permite obtener copia auténtica de documentos DA firmados. Nota: En la actualidad solo disponible para documentos firmados con Portafirmas.</a:t>
            </a:r>
          </a:p>
          <a:p>
            <a:endParaRPr lang="es-ES" dirty="0"/>
          </a:p>
        </p:txBody>
      </p:sp>
    </p:spTree>
    <p:extLst>
      <p:ext uri="{BB962C8B-B14F-4D97-AF65-F5344CB8AC3E}">
        <p14:creationId xmlns:p14="http://schemas.microsoft.com/office/powerpoint/2010/main" val="16496450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1752599"/>
          </a:xfrm>
        </p:spPr>
        <p:txBody>
          <a:bodyPr>
            <a:normAutofit/>
          </a:bodyPr>
          <a:lstStyle/>
          <a:p>
            <a:r>
              <a:rPr lang="es-ES" dirty="0"/>
              <a:t>ACCIONES SOBRE UN EXPEDIENTE</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fontScale="92500" lnSpcReduction="10000"/>
          </a:bodyPr>
          <a:lstStyle/>
          <a:p>
            <a:endParaRPr lang="es-ES" dirty="0"/>
          </a:p>
          <a:p>
            <a:r>
              <a:rPr lang="es-ES_tradnl" dirty="0"/>
              <a:t>Consultar expediente (incluye Metadatos): Nos muestra una ventana con toda la información asociada al expediente correspondiente, incluyendo los metadatos asignados al expediente electrónico en Sandra.</a:t>
            </a:r>
          </a:p>
          <a:p>
            <a:r>
              <a:rPr lang="es-ES_tradnl" dirty="0"/>
              <a:t>Obtener expediente: Nos abrirá en una nueva ventana el índice del expediente seleccionado.</a:t>
            </a:r>
          </a:p>
          <a:p>
            <a:r>
              <a:rPr lang="es-ES_tradnl" dirty="0"/>
              <a:t>Modificar Expediente: Nos permite modificar el nombre natural del expediente, la lista de interesados o el estado del mismo .</a:t>
            </a:r>
          </a:p>
          <a:p>
            <a:r>
              <a:rPr lang="es-ES_tradnl" dirty="0"/>
              <a:t>Crear Carpeta: Nos permite crear carpetas dentro de nuestro expediente para organizar los documentos que lo forma.</a:t>
            </a:r>
          </a:p>
          <a:p>
            <a:endParaRPr lang="es-ES" dirty="0"/>
          </a:p>
        </p:txBody>
      </p:sp>
    </p:spTree>
    <p:extLst>
      <p:ext uri="{BB962C8B-B14F-4D97-AF65-F5344CB8AC3E}">
        <p14:creationId xmlns:p14="http://schemas.microsoft.com/office/powerpoint/2010/main" val="12399520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1752599"/>
          </a:xfrm>
        </p:spPr>
        <p:txBody>
          <a:bodyPr>
            <a:normAutofit/>
          </a:bodyPr>
          <a:lstStyle/>
          <a:p>
            <a:r>
              <a:rPr lang="es-ES" dirty="0"/>
              <a:t>OTRAS ACCIONES</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lnSpcReduction="10000"/>
          </a:bodyPr>
          <a:lstStyle/>
          <a:p>
            <a:endParaRPr lang="es-ES" dirty="0"/>
          </a:p>
          <a:p>
            <a:r>
              <a:rPr lang="es-ES" dirty="0"/>
              <a:t>Crear nuevo expediente: </a:t>
            </a:r>
            <a:r>
              <a:rPr lang="es-ES_tradnl" dirty="0"/>
              <a:t>En el procedimiento/servicio y departamento que estoy tramitando.</a:t>
            </a:r>
          </a:p>
          <a:p>
            <a:pPr marL="457200" lvl="1" indent="0">
              <a:buNone/>
            </a:pPr>
            <a:r>
              <a:rPr lang="es-ES_tradnl" dirty="0"/>
              <a:t>Especialmente importante en los expedientes de oficio o en los expedientes papel actuales.</a:t>
            </a:r>
          </a:p>
          <a:p>
            <a:r>
              <a:rPr lang="es-ES" dirty="0"/>
              <a:t>Incorporar nuevo documento original: A través de Portafirmas, a un expediente y carpeta.</a:t>
            </a:r>
          </a:p>
          <a:p>
            <a:r>
              <a:rPr lang="es-ES" dirty="0"/>
              <a:t>Incorporar nuevo documento otros: Documentos no firmados a un expediente y carpeta.</a:t>
            </a:r>
          </a:p>
          <a:p>
            <a:endParaRPr lang="es-ES" dirty="0"/>
          </a:p>
        </p:txBody>
      </p:sp>
    </p:spTree>
    <p:extLst>
      <p:ext uri="{BB962C8B-B14F-4D97-AF65-F5344CB8AC3E}">
        <p14:creationId xmlns:p14="http://schemas.microsoft.com/office/powerpoint/2010/main" val="3293322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p:txBody>
          <a:bodyPr/>
          <a:lstStyle/>
          <a:p>
            <a:r>
              <a:rPr lang="es-ES" dirty="0"/>
              <a:t>¿Qué es DELFOS?</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fontScale="92500" lnSpcReduction="10000"/>
          </a:bodyPr>
          <a:lstStyle/>
          <a:p>
            <a:endParaRPr lang="es-ES_tradnl" dirty="0"/>
          </a:p>
          <a:p>
            <a:r>
              <a:rPr lang="es-ES_tradnl" dirty="0"/>
              <a:t>Delfos es la aplicación que permitirá gestionar Expediente y Documento Electrónico en aquellos procedimientos y departamentos tramitadores que no dispongan de aplicación para ello.</a:t>
            </a:r>
            <a:endParaRPr lang="es-ES" dirty="0"/>
          </a:p>
          <a:p>
            <a:endParaRPr lang="es-ES" dirty="0"/>
          </a:p>
          <a:p>
            <a:r>
              <a:rPr lang="es-ES_tradnl" dirty="0"/>
              <a:t>También podrá ser utilizada en aquellos procedimientos/servicios que, pese a disponer de una aplicación propia integrada con Expediente Electrónico,  tengan en su “flujo de tramitación” unidades cuyas particularidades (complejidad de los documentos elaborados, por ejemplo) requieran que sus aportaciones al expediente electrónico se hagan fuera de la aplicación desarrollada.</a:t>
            </a:r>
            <a:endParaRPr lang="es-ES" dirty="0"/>
          </a:p>
          <a:p>
            <a:endParaRPr lang="es-ES" dirty="0"/>
          </a:p>
        </p:txBody>
      </p:sp>
    </p:spTree>
    <p:extLst>
      <p:ext uri="{BB962C8B-B14F-4D97-AF65-F5344CB8AC3E}">
        <p14:creationId xmlns:p14="http://schemas.microsoft.com/office/powerpoint/2010/main" val="3255619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p:txBody>
          <a:bodyPr/>
          <a:lstStyle/>
          <a:p>
            <a:r>
              <a:rPr lang="es-ES" dirty="0"/>
              <a:t>¿Qué NO es DELFOS?</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a:bodyPr>
          <a:lstStyle/>
          <a:p>
            <a:endParaRPr lang="es-ES_tradnl" dirty="0"/>
          </a:p>
          <a:p>
            <a:r>
              <a:rPr lang="es-ES_tradnl" dirty="0"/>
              <a:t>Delfos </a:t>
            </a:r>
            <a:r>
              <a:rPr lang="es-ES_tradnl" b="1" dirty="0"/>
              <a:t>No es un tramitador de expedientes</a:t>
            </a:r>
            <a:r>
              <a:rPr lang="es-ES_tradnl" dirty="0"/>
              <a:t>, es decir no nos permitirá definir flujos de tramitación dentro de la gestión de un expediente del procedimiento o servicio.</a:t>
            </a:r>
            <a:endParaRPr lang="es-ES" dirty="0"/>
          </a:p>
          <a:p>
            <a:endParaRPr lang="es-ES" dirty="0"/>
          </a:p>
          <a:p>
            <a:r>
              <a:rPr lang="es-ES_tradnl" dirty="0"/>
              <a:t>Tampoco nos proporcionará herramientas o plantillas para la generación de documentos.</a:t>
            </a:r>
            <a:endParaRPr lang="es-ES" dirty="0"/>
          </a:p>
        </p:txBody>
      </p:sp>
    </p:spTree>
    <p:extLst>
      <p:ext uri="{BB962C8B-B14F-4D97-AF65-F5344CB8AC3E}">
        <p14:creationId xmlns:p14="http://schemas.microsoft.com/office/powerpoint/2010/main" val="3847597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9030D2-E2E0-441C-AFE8-1CB1C9E30106}"/>
              </a:ext>
            </a:extLst>
          </p:cNvPr>
          <p:cNvSpPr>
            <a:spLocks noGrp="1"/>
          </p:cNvSpPr>
          <p:nvPr>
            <p:ph type="title"/>
          </p:nvPr>
        </p:nvSpPr>
        <p:spPr/>
        <p:txBody>
          <a:bodyPr/>
          <a:lstStyle/>
          <a:p>
            <a:r>
              <a:rPr lang="es-ES" dirty="0"/>
              <a:t>Relación de Delfos con el resto de componentes de </a:t>
            </a:r>
            <a:r>
              <a:rPr lang="es-ES" dirty="0" err="1"/>
              <a:t>eA</a:t>
            </a:r>
            <a:endParaRPr lang="es-ES" dirty="0"/>
          </a:p>
        </p:txBody>
      </p:sp>
      <p:pic>
        <p:nvPicPr>
          <p:cNvPr id="4" name="Marcador de contenido 3">
            <a:extLst>
              <a:ext uri="{FF2B5EF4-FFF2-40B4-BE49-F238E27FC236}">
                <a16:creationId xmlns:a16="http://schemas.microsoft.com/office/drawing/2014/main" id="{A2EEC1FD-AA8F-41FD-90A2-C26A75885AE7}"/>
              </a:ext>
            </a:extLst>
          </p:cNvPr>
          <p:cNvPicPr>
            <a:picLocks noGrp="1"/>
          </p:cNvPicPr>
          <p:nvPr>
            <p:ph idx="1"/>
          </p:nvPr>
        </p:nvPicPr>
        <p:blipFill>
          <a:blip r:embed="rId2"/>
          <a:stretch>
            <a:fillRect/>
          </a:stretch>
        </p:blipFill>
        <p:spPr>
          <a:xfrm>
            <a:off x="2419642" y="2194559"/>
            <a:ext cx="8961119" cy="4543865"/>
          </a:xfrm>
          <a:prstGeom prst="rect">
            <a:avLst/>
          </a:prstGeom>
        </p:spPr>
      </p:pic>
    </p:spTree>
    <p:extLst>
      <p:ext uri="{BB962C8B-B14F-4D97-AF65-F5344CB8AC3E}">
        <p14:creationId xmlns:p14="http://schemas.microsoft.com/office/powerpoint/2010/main" val="741835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p:txBody>
          <a:bodyPr/>
          <a:lstStyle/>
          <a:p>
            <a:r>
              <a:rPr lang="es-ES" dirty="0"/>
              <a:t>¿Quién y como se accede a DELFOS?</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71003"/>
            <a:ext cx="10018713" cy="4656406"/>
          </a:xfrm>
        </p:spPr>
        <p:txBody>
          <a:bodyPr>
            <a:normAutofit/>
          </a:bodyPr>
          <a:lstStyle/>
          <a:p>
            <a:r>
              <a:rPr lang="es-ES_tradnl" dirty="0"/>
              <a:t>Delfos estará disponible para aquellos usuarios que estén definidos en Dexel como “Usuarios Autorizados DELFOS, Notificaciones …” para un procedimiento/servicio determinado.</a:t>
            </a:r>
          </a:p>
          <a:p>
            <a:pPr marL="0" indent="0">
              <a:buNone/>
            </a:pPr>
            <a:endParaRPr lang="es-ES" dirty="0"/>
          </a:p>
          <a:p>
            <a:r>
              <a:rPr lang="es-ES" dirty="0">
                <a:hlinkClick r:id="rId2"/>
              </a:rPr>
              <a:t>https://delfos-pru.carm.es</a:t>
            </a:r>
            <a:endParaRPr lang="es-ES" dirty="0"/>
          </a:p>
          <a:p>
            <a:r>
              <a:rPr lang="es-ES" dirty="0">
                <a:hlinkClick r:id="rId3"/>
              </a:rPr>
              <a:t>https://delfos.carm.es</a:t>
            </a:r>
            <a:r>
              <a:rPr lang="es-ES" dirty="0"/>
              <a:t> </a:t>
            </a:r>
          </a:p>
          <a:p>
            <a:pPr marL="0" indent="0">
              <a:buNone/>
            </a:pPr>
            <a:endParaRPr lang="es-ES" dirty="0"/>
          </a:p>
        </p:txBody>
      </p:sp>
      <p:pic>
        <p:nvPicPr>
          <p:cNvPr id="4" name="Imagen 3">
            <a:extLst>
              <a:ext uri="{FF2B5EF4-FFF2-40B4-BE49-F238E27FC236}">
                <a16:creationId xmlns:a16="http://schemas.microsoft.com/office/drawing/2014/main" id="{792CB516-748E-488A-B2BE-4DEB6E82C1E1}"/>
              </a:ext>
            </a:extLst>
          </p:cNvPr>
          <p:cNvPicPr/>
          <p:nvPr/>
        </p:nvPicPr>
        <p:blipFill>
          <a:blip r:embed="rId4"/>
          <a:stretch>
            <a:fillRect/>
          </a:stretch>
        </p:blipFill>
        <p:spPr>
          <a:xfrm>
            <a:off x="6751759" y="3429000"/>
            <a:ext cx="5107305" cy="2957732"/>
          </a:xfrm>
          <a:prstGeom prst="rect">
            <a:avLst/>
          </a:prstGeom>
        </p:spPr>
      </p:pic>
    </p:spTree>
    <p:extLst>
      <p:ext uri="{BB962C8B-B14F-4D97-AF65-F5344CB8AC3E}">
        <p14:creationId xmlns:p14="http://schemas.microsoft.com/office/powerpoint/2010/main" val="1917146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1752599"/>
          </a:xfrm>
        </p:spPr>
        <p:txBody>
          <a:bodyPr/>
          <a:lstStyle/>
          <a:p>
            <a:r>
              <a:rPr lang="es-ES" dirty="0"/>
              <a:t>¿</a:t>
            </a:r>
            <a:r>
              <a:rPr lang="es-ES_tradnl" dirty="0"/>
              <a:t>QUE INFORMACIÓN CONTIENE DELFOS</a:t>
            </a:r>
            <a:r>
              <a:rPr lang="es-ES" dirty="0"/>
              <a:t>?</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fontScale="92500"/>
          </a:bodyPr>
          <a:lstStyle/>
          <a:p>
            <a:endParaRPr lang="es-ES_tradnl" dirty="0"/>
          </a:p>
          <a:p>
            <a:r>
              <a:rPr lang="es-ES_tradnl" dirty="0"/>
              <a:t>Delfos contiene toda la información relativa a los expedientes y documentos electrónicos de un procedimiento o servicio y departamento tramitador correspondiente, dando acceso no solo al contenido de los mismos sino a los </a:t>
            </a:r>
            <a:r>
              <a:rPr lang="es-ES_tradnl" b="1" dirty="0"/>
              <a:t>metadatos</a:t>
            </a:r>
            <a:r>
              <a:rPr lang="es-ES_tradnl" dirty="0"/>
              <a:t> que le han sido asignados en base a la definición existente en Dexel.</a:t>
            </a:r>
            <a:endParaRPr lang="es-ES" dirty="0"/>
          </a:p>
          <a:p>
            <a:r>
              <a:rPr lang="es-ES_tradnl" dirty="0"/>
              <a:t>Así mismo Delfos nos informará de todos los eventos recibidos asociados al procedimiento/servicio y departamento tramitador que estamos gestionando a través de la bandeja de entrada.</a:t>
            </a:r>
          </a:p>
          <a:p>
            <a:r>
              <a:rPr lang="es-ES_tradnl" dirty="0"/>
              <a:t>Un evento es cualquier “hecho” o “acción” que pueda suponer la inclusión de uno o varios documentos electrónicos en un expediente electrónico.</a:t>
            </a:r>
            <a:endParaRPr lang="es-ES" dirty="0"/>
          </a:p>
        </p:txBody>
      </p:sp>
    </p:spTree>
    <p:extLst>
      <p:ext uri="{BB962C8B-B14F-4D97-AF65-F5344CB8AC3E}">
        <p14:creationId xmlns:p14="http://schemas.microsoft.com/office/powerpoint/2010/main" val="876720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1752599"/>
          </a:xfrm>
        </p:spPr>
        <p:txBody>
          <a:bodyPr/>
          <a:lstStyle/>
          <a:p>
            <a:r>
              <a:rPr lang="es-ES" dirty="0"/>
              <a:t>TIPOS DE EVENTOS</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fontScale="40000" lnSpcReduction="20000"/>
          </a:bodyPr>
          <a:lstStyle/>
          <a:p>
            <a:endParaRPr lang="es-ES_tradnl" dirty="0"/>
          </a:p>
          <a:p>
            <a:pPr lvl="0"/>
            <a:r>
              <a:rPr lang="es-ES_tradnl" dirty="0"/>
              <a:t>01-SOLICITUD PRESENCIAL: Las recogidas en las oficinas de Registro.</a:t>
            </a:r>
            <a:endParaRPr lang="es-ES" dirty="0"/>
          </a:p>
          <a:p>
            <a:pPr lvl="0"/>
            <a:r>
              <a:rPr lang="es-ES_tradnl" dirty="0"/>
              <a:t>02-SOLICITUD SEDE ESPECIFICA: Las recogidas en los formularios específicos de los procedimientos.</a:t>
            </a:r>
            <a:endParaRPr lang="es-ES" dirty="0"/>
          </a:p>
          <a:p>
            <a:pPr lvl="0"/>
            <a:r>
              <a:rPr lang="es-ES_tradnl" dirty="0"/>
              <a:t>03-SOLICITUD SEDE GENERICA: Las recogidas a través del formulario de solicitud genérica.</a:t>
            </a:r>
            <a:endParaRPr lang="es-ES" dirty="0"/>
          </a:p>
          <a:p>
            <a:pPr lvl="0"/>
            <a:r>
              <a:rPr lang="es-ES_tradnl" dirty="0"/>
              <a:t>04-TRAMITE PRESENCIAL: Los trámites recogidos presencialmente en las oficinas de Registro.</a:t>
            </a:r>
            <a:endParaRPr lang="es-ES" dirty="0"/>
          </a:p>
          <a:p>
            <a:pPr lvl="0"/>
            <a:r>
              <a:rPr lang="es-ES_tradnl" dirty="0"/>
              <a:t>05-TRAMITE GENERICO: Los trámites recogidos a través del formulario genérico de trámites.</a:t>
            </a:r>
            <a:endParaRPr lang="es-ES" dirty="0"/>
          </a:p>
          <a:p>
            <a:pPr lvl="0"/>
            <a:r>
              <a:rPr lang="es-ES_tradnl" dirty="0"/>
              <a:t>06-TRAMITE ESPECIFICO: Los trámites recogidos a través de formularios específicos de trámites (Si existen).</a:t>
            </a:r>
            <a:endParaRPr lang="es-ES" dirty="0"/>
          </a:p>
          <a:p>
            <a:pPr lvl="0"/>
            <a:r>
              <a:rPr lang="es-ES_tradnl" dirty="0"/>
              <a:t>07a-NOTIFICACION OBLIGADOS: Las notificaciones realizadas a obligados dentro de este procedimiento/servicio en el canal DEH. NO DISPONIBLE</a:t>
            </a:r>
            <a:endParaRPr lang="es-ES" dirty="0"/>
          </a:p>
          <a:p>
            <a:pPr lvl="0"/>
            <a:r>
              <a:rPr lang="es-ES_tradnl" dirty="0"/>
              <a:t>07b-NOTIFICACION VOLUNTARIOS: Las notificaciones realizadas a no obligados que hayan optado por la notificación electrónica dentro de este procedimiento/servicio en el canal comparecencia en Sede. NO DISPONIBLE.</a:t>
            </a:r>
            <a:endParaRPr lang="es-ES" dirty="0"/>
          </a:p>
          <a:p>
            <a:r>
              <a:rPr lang="es-ES_tradnl" dirty="0"/>
              <a:t>07c-NOTIFICACION PAPEL: Las notificaciones realizadas </a:t>
            </a:r>
            <a:r>
              <a:rPr lang="es-ES_tradnl" dirty="0" err="1"/>
              <a:t>realizadas</a:t>
            </a:r>
            <a:r>
              <a:rPr lang="es-ES_tradnl" dirty="0"/>
              <a:t> a no obligados que NO hayan optado por la notificación electrónica dentro de este procedimiento/servicio en el canal Sede/Papel. . NO DISPONIBLE.</a:t>
            </a:r>
            <a:endParaRPr lang="es-ES" dirty="0"/>
          </a:p>
          <a:p>
            <a:r>
              <a:rPr lang="es-ES_tradnl" dirty="0"/>
              <a:t>08-COMUNICACION INTERESADO: Las comunicaciones realizadas dentro de este procedimiento/servicio por correo electrónico y/o </a:t>
            </a:r>
            <a:r>
              <a:rPr lang="es-ES_tradnl" dirty="0" err="1"/>
              <a:t>sms</a:t>
            </a:r>
            <a:r>
              <a:rPr lang="es-ES_tradnl" dirty="0"/>
              <a:t> . NO DISPONIBLE.</a:t>
            </a:r>
            <a:endParaRPr lang="es-ES" dirty="0"/>
          </a:p>
          <a:p>
            <a:pPr lvl="0"/>
            <a:r>
              <a:rPr lang="es-ES_tradnl" dirty="0"/>
              <a:t>09-FIRMA: Los peticiones de firma a través de Portafirmas o firma de sello dentro del procedimiento/servicio y departamento tramitador.</a:t>
            </a:r>
            <a:endParaRPr lang="es-ES" dirty="0"/>
          </a:p>
          <a:p>
            <a:pPr lvl="0"/>
            <a:r>
              <a:rPr lang="es-ES_tradnl" dirty="0"/>
              <a:t>10-CERTIFICADO: Los peticiones de certificados de interoperabilidad realizadas dentro del procedimiento/servicio .</a:t>
            </a:r>
            <a:endParaRPr lang="es-ES" dirty="0"/>
          </a:p>
          <a:p>
            <a:pPr lvl="0"/>
            <a:r>
              <a:rPr lang="es-ES_tradnl" dirty="0"/>
              <a:t>11-COMUNICACIÓN INTERIOR DE SALIDA: El envío de Comunicaciones Interiores entre procedimientos y/o departamentos diferentes para la remisión de documentos y anexos de un expediente.</a:t>
            </a:r>
            <a:endParaRPr lang="es-ES" dirty="0"/>
          </a:p>
          <a:p>
            <a:pPr lvl="0"/>
            <a:r>
              <a:rPr lang="es-ES_tradnl" dirty="0"/>
              <a:t>12-COMUNICACIÓN INTERIOR DE ENTRADA: La recepción de Comunicaciones Interiores entre procedimientos y/o departamentos diferentes para la remisión de documentos y anexos de un expediente.</a:t>
            </a:r>
            <a:endParaRPr lang="es-ES" dirty="0"/>
          </a:p>
        </p:txBody>
      </p:sp>
    </p:spTree>
    <p:extLst>
      <p:ext uri="{BB962C8B-B14F-4D97-AF65-F5344CB8AC3E}">
        <p14:creationId xmlns:p14="http://schemas.microsoft.com/office/powerpoint/2010/main" val="612104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1752599"/>
          </a:xfrm>
        </p:spPr>
        <p:txBody>
          <a:bodyPr/>
          <a:lstStyle/>
          <a:p>
            <a:r>
              <a:rPr lang="es-ES" dirty="0"/>
              <a:t>ESTADOS DE UN EVENTO</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fontScale="92500"/>
          </a:bodyPr>
          <a:lstStyle/>
          <a:p>
            <a:pPr lvl="0"/>
            <a:r>
              <a:rPr lang="es-ES" b="1" dirty="0">
                <a:highlight>
                  <a:srgbClr val="FFFF00"/>
                </a:highlight>
              </a:rPr>
              <a:t>01-PENDIENTE DE LEER</a:t>
            </a:r>
            <a:r>
              <a:rPr lang="es-ES_tradnl" dirty="0"/>
              <a:t>: Nos indica que aún no hemos gestionado este evento.</a:t>
            </a:r>
            <a:endParaRPr lang="es-ES" dirty="0"/>
          </a:p>
          <a:p>
            <a:pPr lvl="0"/>
            <a:r>
              <a:rPr lang="es-ES" b="1" dirty="0">
                <a:highlight>
                  <a:srgbClr val="00FF00"/>
                </a:highlight>
              </a:rPr>
              <a:t>02-LEIDO</a:t>
            </a:r>
            <a:r>
              <a:rPr lang="es-ES_tradnl" dirty="0"/>
              <a:t>: Será el estado en el que debemos dejar un evento tras haberlo gestionado. </a:t>
            </a:r>
            <a:endParaRPr lang="es-ES" dirty="0"/>
          </a:p>
          <a:p>
            <a:pPr lvl="0"/>
            <a:r>
              <a:rPr lang="es-ES" b="1" dirty="0">
                <a:highlight>
                  <a:srgbClr val="FF0000"/>
                </a:highlight>
              </a:rPr>
              <a:t>03-ERROR DE ASIGNACION</a:t>
            </a:r>
            <a:r>
              <a:rPr lang="es-ES_tradnl" dirty="0"/>
              <a:t>: Será el estado en el que, por ejemplo, dejaremos una solicitud o trámite que por error se nos ha asignado.</a:t>
            </a:r>
            <a:endParaRPr lang="es-ES" dirty="0"/>
          </a:p>
          <a:p>
            <a:pPr marL="0" indent="0">
              <a:buNone/>
            </a:pPr>
            <a:r>
              <a:rPr lang="es-ES_tradnl" dirty="0"/>
              <a:t>	Quedarán también en este estado las comunicaciones interiores rechazadas.</a:t>
            </a:r>
            <a:endParaRPr lang="es-ES" dirty="0"/>
          </a:p>
          <a:p>
            <a:pPr lvl="0"/>
            <a:r>
              <a:rPr lang="es-ES" b="1" dirty="0">
                <a:highlight>
                  <a:srgbClr val="C0C0C0"/>
                </a:highlight>
              </a:rPr>
              <a:t>04-REASIGNADO</a:t>
            </a:r>
            <a:r>
              <a:rPr lang="es-ES" b="1" dirty="0"/>
              <a:t> </a:t>
            </a:r>
            <a:r>
              <a:rPr lang="es-ES_tradnl" dirty="0"/>
              <a:t>: Será el estado en el que quede un estado que ha sido remitido desde otra unidad por considerar esta que la asignación fue errónea. </a:t>
            </a:r>
            <a:endParaRPr lang="es-ES" dirty="0"/>
          </a:p>
          <a:p>
            <a:endParaRPr lang="es-ES" dirty="0"/>
          </a:p>
        </p:txBody>
      </p:sp>
    </p:spTree>
    <p:extLst>
      <p:ext uri="{BB962C8B-B14F-4D97-AF65-F5344CB8AC3E}">
        <p14:creationId xmlns:p14="http://schemas.microsoft.com/office/powerpoint/2010/main" val="572362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1752599"/>
          </a:xfrm>
        </p:spPr>
        <p:txBody>
          <a:bodyPr/>
          <a:lstStyle/>
          <a:p>
            <a:r>
              <a:rPr lang="es-ES" dirty="0"/>
              <a:t>FASES DE UN EVENTO</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fontScale="40000" lnSpcReduction="20000"/>
          </a:bodyPr>
          <a:lstStyle/>
          <a:p>
            <a:pPr marL="0" indent="0">
              <a:buNone/>
            </a:pPr>
            <a:r>
              <a:rPr lang="es-ES_tradnl" dirty="0"/>
              <a:t>La fase de un evento refleja las etapas por las que puede pasar un evento.   No todos los eventos son “síncronos”, es decir que no reciben respuesta inmediata tras su “invocación”. Es la fase la que nos indicará en que punto se encuentra la petición correspondiente al evento. </a:t>
            </a:r>
          </a:p>
          <a:p>
            <a:pPr lvl="0"/>
            <a:r>
              <a:rPr lang="es-ES_tradnl" dirty="0"/>
              <a:t>"00-SIN EFECTO" (La presentación no se ha completado. Estos eventos no son visibles por el gestor).</a:t>
            </a:r>
            <a:endParaRPr lang="es-ES" dirty="0"/>
          </a:p>
          <a:p>
            <a:pPr lvl="0"/>
            <a:r>
              <a:rPr lang="es-ES_tradnl" dirty="0"/>
              <a:t>"01-INICIADA" (La presentación se ha completado)</a:t>
            </a:r>
            <a:endParaRPr lang="es-ES" dirty="0"/>
          </a:p>
          <a:p>
            <a:pPr lvl="0"/>
            <a:r>
              <a:rPr lang="es-ES_tradnl" dirty="0"/>
              <a:t>"02-COMPLETADA" (Se han incorporado los documentos asociados a la solicitud iniciada)</a:t>
            </a:r>
            <a:endParaRPr lang="es-ES" dirty="0"/>
          </a:p>
          <a:p>
            <a:pPr lvl="0"/>
            <a:r>
              <a:rPr lang="es-ES_tradnl" dirty="0"/>
              <a:t>"03-FIRMA SOLICITADA" (Se ha realizado la petición de firma)</a:t>
            </a:r>
            <a:endParaRPr lang="es-ES" dirty="0"/>
          </a:p>
          <a:p>
            <a:pPr lvl="0"/>
            <a:r>
              <a:rPr lang="es-ES_tradnl" dirty="0"/>
              <a:t>"04-FIRMA REALIZADA" (Se ha realizado la firma del documento)</a:t>
            </a:r>
            <a:endParaRPr lang="es-ES" dirty="0"/>
          </a:p>
          <a:p>
            <a:pPr lvl="0"/>
            <a:r>
              <a:rPr lang="es-ES_tradnl" dirty="0"/>
              <a:t>"05-FIRMA RECHAZADA" (Se ha rechazado la petición de firma)</a:t>
            </a:r>
            <a:endParaRPr lang="es-ES" dirty="0"/>
          </a:p>
          <a:p>
            <a:pPr lvl="0"/>
            <a:r>
              <a:rPr lang="es-ES_tradnl" dirty="0"/>
              <a:t>"06-FIRMA ANULADA" (Se ha anulado la firma realizada)</a:t>
            </a:r>
            <a:endParaRPr lang="es-ES" dirty="0"/>
          </a:p>
          <a:p>
            <a:pPr lvl="0"/>
            <a:r>
              <a:rPr lang="es-ES_tradnl" dirty="0"/>
              <a:t>"07-COMUNICACION ENVIADA" (Se ha enviado la CI)</a:t>
            </a:r>
            <a:endParaRPr lang="es-ES" dirty="0"/>
          </a:p>
          <a:p>
            <a:pPr lvl="0"/>
            <a:r>
              <a:rPr lang="es-ES_tradnl" dirty="0"/>
              <a:t>"08-COMUNICACION LEIDA" (Se ha aceptado la CI recibida)</a:t>
            </a:r>
            <a:endParaRPr lang="es-ES" dirty="0"/>
          </a:p>
          <a:p>
            <a:pPr lvl="0"/>
            <a:r>
              <a:rPr lang="es-ES_tradnl" dirty="0"/>
              <a:t>"09-COMUNICACION RECHAZADA" (Se ha rechazado la CI recibida)</a:t>
            </a:r>
            <a:endParaRPr lang="es-ES" dirty="0"/>
          </a:p>
          <a:p>
            <a:pPr lvl="0"/>
            <a:r>
              <a:rPr lang="es-ES_tradnl" dirty="0"/>
              <a:t>"10-COMUNICACION INTERESADO ENVIO" (Se ha enviado una comunicación (SMS/Email) a un interesado)</a:t>
            </a:r>
            <a:endParaRPr lang="es-ES" dirty="0"/>
          </a:p>
          <a:p>
            <a:pPr lvl="0"/>
            <a:r>
              <a:rPr lang="es-ES_tradnl" dirty="0"/>
              <a:t>"11-NOTIFICACION ENVIADA"  (Se ha enviado una notificación electrónica)</a:t>
            </a:r>
            <a:endParaRPr lang="es-ES" dirty="0"/>
          </a:p>
          <a:p>
            <a:pPr lvl="0"/>
            <a:r>
              <a:rPr lang="es-ES_tradnl" dirty="0"/>
              <a:t>"12a-NOTIFICACION ACEPTADA"  (Se ha leído la notificación electrónica)</a:t>
            </a:r>
            <a:endParaRPr lang="es-ES" dirty="0"/>
          </a:p>
          <a:p>
            <a:pPr lvl="0"/>
            <a:r>
              <a:rPr lang="es-ES_tradnl" dirty="0"/>
              <a:t>"12b-NOTIFICACION ACEPTADA MANUAL" (Nos permitirá distinguir las notificaciones aceptadas que hemos actualizado a partir de los datos de notificaciones postales).</a:t>
            </a:r>
            <a:endParaRPr lang="es-ES" dirty="0"/>
          </a:p>
          <a:p>
            <a:pPr lvl="0"/>
            <a:r>
              <a:rPr lang="es-ES_tradnl" dirty="0"/>
              <a:t>"13-FIRMA REALIZADA PARCIALMENTE"   (Se ha firmado pero no completamente un documento que incluía varios firmantes)</a:t>
            </a:r>
            <a:endParaRPr lang="es-ES" dirty="0"/>
          </a:p>
        </p:txBody>
      </p:sp>
    </p:spTree>
    <p:extLst>
      <p:ext uri="{BB962C8B-B14F-4D97-AF65-F5344CB8AC3E}">
        <p14:creationId xmlns:p14="http://schemas.microsoft.com/office/powerpoint/2010/main" val="5365581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71</TotalTime>
  <Words>1741</Words>
  <Application>Microsoft Office PowerPoint</Application>
  <PresentationFormat>Panorámica</PresentationFormat>
  <Paragraphs>127</Paragraphs>
  <Slides>17</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17</vt:i4>
      </vt:variant>
    </vt:vector>
  </HeadingPairs>
  <TitlesOfParts>
    <vt:vector size="20" baseType="lpstr">
      <vt:lpstr>Arial</vt:lpstr>
      <vt:lpstr>Corbel</vt:lpstr>
      <vt:lpstr>Parallax</vt:lpstr>
      <vt:lpstr>DELFOS</vt:lpstr>
      <vt:lpstr>¿Qué es DELFOS?</vt:lpstr>
      <vt:lpstr>¿Qué NO es DELFOS?</vt:lpstr>
      <vt:lpstr>Relación de Delfos con el resto de componentes de eA</vt:lpstr>
      <vt:lpstr>¿Quién y como se accede a DELFOS?</vt:lpstr>
      <vt:lpstr>¿QUE INFORMACIÓN CONTIENE DELFOS?</vt:lpstr>
      <vt:lpstr>TIPOS DE EVENTOS</vt:lpstr>
      <vt:lpstr>ESTADOS DE UN EVENTO</vt:lpstr>
      <vt:lpstr>FASES DE UN EVENTO</vt:lpstr>
      <vt:lpstr>FASES DE UN EVENTO</vt:lpstr>
      <vt:lpstr>DELFOS: SELECCIÓN DE PROCEDIMIENTO Y DEPARTAMENTO A GESTIONAR</vt:lpstr>
      <vt:lpstr>PESTAÑAS EN DELFOS</vt:lpstr>
      <vt:lpstr>FUNCIONALIDADES BÁSICAS DE UNA PESTAÑA</vt:lpstr>
      <vt:lpstr>ACCIONES SOBRE UN EVENTO</vt:lpstr>
      <vt:lpstr>ACCIONES SOBRE UN DOCUMENTO</vt:lpstr>
      <vt:lpstr>ACCIONES SOBRE UN EXPEDIENTE</vt:lpstr>
      <vt:lpstr>OTRAS ACCIONES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DELFOS</dc:title>
  <dc:creator>RAFAEL PINA CORONADO</dc:creator>
  <cp:lastModifiedBy>RAFAEL PINA CORONADO</cp:lastModifiedBy>
  <cp:revision>16</cp:revision>
  <dcterms:created xsi:type="dcterms:W3CDTF">2020-06-09T18:09:46Z</dcterms:created>
  <dcterms:modified xsi:type="dcterms:W3CDTF">2020-06-09T19:21:08Z</dcterms:modified>
</cp:coreProperties>
</file>